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9"/>
  </p:notesMasterIdLst>
  <p:sldIdLst>
    <p:sldId id="274" r:id="rId2"/>
    <p:sldId id="260" r:id="rId3"/>
    <p:sldId id="358" r:id="rId4"/>
    <p:sldId id="359" r:id="rId5"/>
    <p:sldId id="354" r:id="rId6"/>
    <p:sldId id="348" r:id="rId7"/>
    <p:sldId id="351" r:id="rId8"/>
    <p:sldId id="361" r:id="rId9"/>
    <p:sldId id="362" r:id="rId10"/>
    <p:sldId id="363" r:id="rId11"/>
    <p:sldId id="320" r:id="rId12"/>
    <p:sldId id="364" r:id="rId13"/>
    <p:sldId id="356" r:id="rId14"/>
    <p:sldId id="343" r:id="rId15"/>
    <p:sldId id="365" r:id="rId16"/>
    <p:sldId id="366" r:id="rId17"/>
    <p:sldId id="336"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02" userDrawn="1">
          <p15:clr>
            <a:srgbClr val="A4A3A4"/>
          </p15:clr>
        </p15:guide>
        <p15:guide id="3" pos="7378" userDrawn="1">
          <p15:clr>
            <a:srgbClr val="A4A3A4"/>
          </p15:clr>
        </p15:guide>
        <p15:guide id="4" orient="horz" pos="25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464A"/>
    <a:srgbClr val="FFD200"/>
    <a:srgbClr val="FFD032"/>
    <a:srgbClr val="FF4747"/>
    <a:srgbClr val="FF9B9B"/>
    <a:srgbClr val="FF0000"/>
    <a:srgbClr val="A977B1"/>
    <a:srgbClr val="5B9BD5"/>
    <a:srgbClr val="CCAFD1"/>
    <a:srgbClr val="FFAF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3"/>
    <p:restoredTop sz="81588" autoAdjust="0"/>
  </p:normalViewPr>
  <p:slideViewPr>
    <p:cSldViewPr snapToGrid="0" showGuides="1">
      <p:cViewPr varScale="1">
        <p:scale>
          <a:sx n="114" d="100"/>
          <a:sy n="114" d="100"/>
        </p:scale>
        <p:origin x="84" y="102"/>
      </p:cViewPr>
      <p:guideLst>
        <p:guide pos="302"/>
        <p:guide pos="7378"/>
        <p:guide orient="horz" pos="25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D8F2C-E56A-4012-A544-1341270490D0}" type="datetimeFigureOut">
              <a:rPr lang="ru-RU" smtClean="0"/>
              <a:t>14.05.2025</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FEB5F6-CA6F-4681-BB93-00024E318BD2}" type="slidenum">
              <a:rPr lang="ru-RU" smtClean="0"/>
              <a:t>‹#›</a:t>
            </a:fld>
            <a:endParaRPr lang="ru-RU" dirty="0"/>
          </a:p>
        </p:txBody>
      </p:sp>
    </p:spTree>
    <p:extLst>
      <p:ext uri="{BB962C8B-B14F-4D97-AF65-F5344CB8AC3E}">
        <p14:creationId xmlns:p14="http://schemas.microsoft.com/office/powerpoint/2010/main" val="1352736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adviser.ru/index.php/ME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purrweb.com/ru/uslugi/razrabotka-erp-siste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a:solidFill>
                  <a:srgbClr val="FFD032"/>
                </a:solidFill>
                <a:latin typeface="Arial" panose="020B0604020202020204" pitchFamily="34" charset="0"/>
                <a:ea typeface="Times New Roman" panose="02020603050405020304" pitchFamily="18" charset="0"/>
              </a:rPr>
              <a:t>Структура технической поддержки производственных систем</a:t>
            </a:r>
          </a:p>
          <a:p>
            <a:endParaRPr lang="ru-RU" b="1" dirty="0">
              <a:solidFill>
                <a:srgbClr val="FFD032"/>
              </a:solidFill>
              <a:latin typeface="Arial" panose="020B0604020202020204" pitchFamily="34" charset="0"/>
            </a:endParaRPr>
          </a:p>
          <a:p>
            <a:r>
              <a:rPr lang="ru-RU" b="1" dirty="0">
                <a:solidFill>
                  <a:srgbClr val="FFD032"/>
                </a:solidFill>
                <a:latin typeface="Arial" panose="020B0604020202020204" pitchFamily="34" charset="0"/>
              </a:rPr>
              <a:t>Вся</a:t>
            </a:r>
            <a:r>
              <a:rPr lang="ru-RU" b="1" baseline="0" dirty="0">
                <a:solidFill>
                  <a:srgbClr val="FFD032"/>
                </a:solidFill>
                <a:latin typeface="Arial" panose="020B0604020202020204" pitchFamily="34" charset="0"/>
              </a:rPr>
              <a:t> поддержка всегда крутится вокруг заказчика, а точнее вокруг системы, которой он пользуется.</a:t>
            </a:r>
          </a:p>
          <a:p>
            <a:endParaRPr lang="ru-RU" b="1" dirty="0">
              <a:solidFill>
                <a:srgbClr val="FFD032"/>
              </a:solidFill>
              <a:latin typeface="Arial" panose="020B0604020202020204" pitchFamily="34" charset="0"/>
            </a:endParaRPr>
          </a:p>
          <a:p>
            <a:r>
              <a:rPr lang="ru-RU" b="0" dirty="0">
                <a:solidFill>
                  <a:srgbClr val="FFD032"/>
                </a:solidFill>
                <a:latin typeface="Arial" panose="020B0604020202020204" pitchFamily="34" charset="0"/>
              </a:rPr>
              <a:t>И если</a:t>
            </a:r>
            <a:r>
              <a:rPr lang="ru-RU" b="0" baseline="0" dirty="0">
                <a:solidFill>
                  <a:srgbClr val="FFD032"/>
                </a:solidFill>
                <a:latin typeface="Arial" panose="020B0604020202020204" pitchFamily="34" charset="0"/>
              </a:rPr>
              <a:t> рассматривать наше место в с</a:t>
            </a:r>
            <a:r>
              <a:rPr lang="ru-RU" b="0" dirty="0">
                <a:solidFill>
                  <a:srgbClr val="FFD032"/>
                </a:solidFill>
                <a:latin typeface="Arial" panose="020B0604020202020204" pitchFamily="34" charset="0"/>
                <a:ea typeface="Times New Roman" panose="02020603050405020304" pitchFamily="18" charset="0"/>
              </a:rPr>
              <a:t>труктуре технической поддержки производственных систем, то мы относимся к 2-ой, </a:t>
            </a:r>
            <a:r>
              <a:rPr lang="ru-RU" b="0" dirty="0"/>
              <a:t>3-линия</a:t>
            </a:r>
            <a:r>
              <a:rPr lang="ru-RU" b="0" baseline="0" dirty="0"/>
              <a:t>м</a:t>
            </a:r>
            <a:r>
              <a:rPr lang="ru-RU" b="0" baseline="0" dirty="0">
                <a:solidFill>
                  <a:srgbClr val="FFD032"/>
                </a:solidFill>
                <a:latin typeface="Arial" panose="020B0604020202020204" pitchFamily="34" charset="0"/>
                <a:ea typeface="Times New Roman" panose="02020603050405020304" pitchFamily="18" charset="0"/>
              </a:rPr>
              <a:t> поддержки.</a:t>
            </a:r>
          </a:p>
          <a:p>
            <a:endParaRPr lang="ru-RU" b="0" dirty="0"/>
          </a:p>
          <a:p>
            <a:r>
              <a:rPr lang="ru-RU" b="0" dirty="0"/>
              <a:t>1-</a:t>
            </a:r>
            <a:r>
              <a:rPr lang="ru-RU" b="0" baseline="0" dirty="0"/>
              <a:t>линия поддержки занимается решением простых задач (консультации) и распределением, маршрутизацией обращений от пользователя по различным проблемам ИТ. </a:t>
            </a:r>
          </a:p>
          <a:p>
            <a:endParaRPr lang="ru-RU" b="0" baseline="0" dirty="0"/>
          </a:p>
          <a:p>
            <a:r>
              <a:rPr lang="ru-RU" b="0" baseline="0" dirty="0"/>
              <a:t>2-линия поддержки это наше управление. Мы занимаемся сопровождением и внедрением продуктов, которые уже находятся в промышленной эксплуатации. Мы отвечаем за решение задач, которые прямо сейчас волнуют пользователя. </a:t>
            </a:r>
          </a:p>
          <a:p>
            <a:endParaRPr lang="ru-RU" b="0" dirty="0"/>
          </a:p>
          <a:p>
            <a:r>
              <a:rPr lang="ru-RU" b="0" dirty="0"/>
              <a:t>3-линия</a:t>
            </a:r>
            <a:r>
              <a:rPr lang="ru-RU" b="0" baseline="0" dirty="0"/>
              <a:t> поддержки - это эксперты в части знаний работы системы и бизнес процессов, которые общаются с заказчиками, формируют тз для разработчиков, решают задачи сложного уровня. Также они занимаются формированием пакетов обновления информационных систем. Непосредственно само обновление и необходимые доп. настройки осуществляет 2-линия.</a:t>
            </a:r>
          </a:p>
          <a:p>
            <a:endParaRPr lang="ru-RU" b="0" baseline="0" dirty="0"/>
          </a:p>
          <a:p>
            <a:r>
              <a:rPr lang="ru-RU" b="0" dirty="0"/>
              <a:t>4-Поддержка</a:t>
            </a:r>
            <a:r>
              <a:rPr lang="ru-RU" b="0" baseline="0" dirty="0"/>
              <a:t> от разработчика. Это люди, которые общаются только с 3-ей линией. «Больше людей они не видят». Сидят и пишут код по ТЗ, которое им было сформировано. </a:t>
            </a:r>
          </a:p>
          <a:p>
            <a:endParaRPr lang="ru-RU" b="0" baseline="0" dirty="0"/>
          </a:p>
          <a:p>
            <a:r>
              <a:rPr lang="ru-RU" b="0" baseline="0" dirty="0"/>
              <a:t>5-Далее отдел безопасности, который контролирует защищенность всех и вся. Отдельный отдел, которого боятся все, ведь если нарушать их правила, то могут уволить) </a:t>
            </a:r>
          </a:p>
          <a:p>
            <a:endParaRPr lang="ru-RU" b="0" baseline="0" dirty="0"/>
          </a:p>
          <a:p>
            <a:r>
              <a:rPr lang="ru-RU" b="0" baseline="0" dirty="0"/>
              <a:t>6-Поддержка серверов и серверного оборудования – это, так называемые, сетевики и системные администраторы, которые всё знают об межсетевых экранах, шлюзах, коммутаторах, серверах и т.п. </a:t>
            </a:r>
          </a:p>
          <a:p>
            <a:endParaRPr lang="ru-RU" b="0" baseline="0" dirty="0"/>
          </a:p>
          <a:p>
            <a:r>
              <a:rPr lang="ru-RU" b="0" baseline="0" dirty="0"/>
              <a:t>7-Выполнение нетиповых запросов на изменение делают абсолютно все выше сказанные группы поддержки. Это то, что не входит в их стандартный функционал и является дополнительным объемом работы. </a:t>
            </a:r>
          </a:p>
          <a:p>
            <a:endParaRPr lang="ru-RU" b="0" baseline="0" dirty="0"/>
          </a:p>
          <a:p>
            <a:r>
              <a:rPr lang="ru-RU" b="0" baseline="0" dirty="0"/>
              <a:t>8- За управление сервисом и организацией работ по развитию системы отвечает отдельное подразделение, но частично его функции ложатся на плечи всех линий поддержки, ведь эта работа всегда комплексная и требует изменение на всех уровнях поддержки.</a:t>
            </a:r>
            <a:endParaRPr lang="ru-RU" b="0" dirty="0"/>
          </a:p>
        </p:txBody>
      </p:sp>
      <p:sp>
        <p:nvSpPr>
          <p:cNvPr id="4" name="Номер слайда 3"/>
          <p:cNvSpPr>
            <a:spLocks noGrp="1"/>
          </p:cNvSpPr>
          <p:nvPr>
            <p:ph type="sldNum" sz="quarter" idx="10"/>
          </p:nvPr>
        </p:nvSpPr>
        <p:spPr/>
        <p:txBody>
          <a:bodyPr/>
          <a:lstStyle/>
          <a:p>
            <a:fld id="{A7FEB5F6-CA6F-4681-BB93-00024E318BD2}" type="slidenum">
              <a:rPr lang="ru-RU" smtClean="0"/>
              <a:t>3</a:t>
            </a:fld>
            <a:endParaRPr lang="ru-RU" dirty="0"/>
          </a:p>
        </p:txBody>
      </p:sp>
    </p:spTree>
    <p:extLst>
      <p:ext uri="{BB962C8B-B14F-4D97-AF65-F5344CB8AC3E}">
        <p14:creationId xmlns:p14="http://schemas.microsoft.com/office/powerpoint/2010/main" val="2304076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D9D62CD-72C3-B382-9C63-95C55AEC6E26}"/>
            </a:ext>
          </a:extLst>
        </p:cNvPr>
        <p:cNvGrpSpPr/>
        <p:nvPr/>
      </p:nvGrpSpPr>
      <p:grpSpPr>
        <a:xfrm>
          <a:off x="0" y="0"/>
          <a:ext cx="0" cy="0"/>
          <a:chOff x="0" y="0"/>
          <a:chExt cx="0" cy="0"/>
        </a:xfrm>
      </p:grpSpPr>
      <p:sp>
        <p:nvSpPr>
          <p:cNvPr id="2" name="Образ слайда 1">
            <a:extLst>
              <a:ext uri="{FF2B5EF4-FFF2-40B4-BE49-F238E27FC236}">
                <a16:creationId xmlns="" xmlns:a16="http://schemas.microsoft.com/office/drawing/2014/main" id="{7947574F-F0AD-71AA-F6FD-E34EC68107E1}"/>
              </a:ext>
            </a:extLst>
          </p:cNvPr>
          <p:cNvSpPr>
            <a:spLocks noGrp="1" noRot="1" noChangeAspect="1"/>
          </p:cNvSpPr>
          <p:nvPr>
            <p:ph type="sldImg"/>
          </p:nvPr>
        </p:nvSpPr>
        <p:spPr/>
      </p:sp>
      <p:sp>
        <p:nvSpPr>
          <p:cNvPr id="3" name="Заметки 2">
            <a:extLst>
              <a:ext uri="{FF2B5EF4-FFF2-40B4-BE49-F238E27FC236}">
                <a16:creationId xmlns="" xmlns:a16="http://schemas.microsoft.com/office/drawing/2014/main" id="{7BD15E39-F62A-9CFC-DD0C-3011CFA23C34}"/>
              </a:ext>
            </a:extLst>
          </p:cNvPr>
          <p:cNvSpPr>
            <a:spLocks noGrp="1"/>
          </p:cNvSpPr>
          <p:nvPr>
            <p:ph type="body" idx="1"/>
          </p:nvPr>
        </p:nvSpPr>
        <p:spPr/>
        <p:txBody>
          <a:bodyPr/>
          <a:lstStyle/>
          <a:p>
            <a:r>
              <a:rPr lang="ru-RU" sz="1200" kern="1200" dirty="0">
                <a:solidFill>
                  <a:schemeClr val="tx1"/>
                </a:solidFill>
                <a:effectLst/>
                <a:latin typeface="+mn-lt"/>
                <a:ea typeface="+mn-ea"/>
                <a:cs typeface="+mn-cs"/>
              </a:rPr>
              <a:t>Дима</a:t>
            </a:r>
            <a:r>
              <a:rPr lang="ru-RU" sz="1200" kern="1200" baseline="0" dirty="0">
                <a:solidFill>
                  <a:schemeClr val="tx1"/>
                </a:solidFill>
                <a:effectLst/>
                <a:latin typeface="+mn-lt"/>
                <a:ea typeface="+mn-ea"/>
                <a:cs typeface="+mn-cs"/>
              </a:rPr>
              <a:t> рассказал о</a:t>
            </a:r>
            <a:r>
              <a:rPr lang="ru-RU" sz="1200" kern="1200" dirty="0">
                <a:solidFill>
                  <a:schemeClr val="tx1"/>
                </a:solidFill>
                <a:effectLst/>
                <a:latin typeface="+mn-lt"/>
                <a:ea typeface="+mn-ea"/>
                <a:cs typeface="+mn-cs"/>
              </a:rPr>
              <a:t> технологиях и инструментах, которые мы используем в работе с PI System. </a:t>
            </a:r>
          </a:p>
          <a:p>
            <a:r>
              <a:rPr lang="ru-RU" sz="1200" kern="1200" dirty="0">
                <a:solidFill>
                  <a:schemeClr val="tx1"/>
                </a:solidFill>
                <a:effectLst/>
                <a:latin typeface="+mn-lt"/>
                <a:ea typeface="+mn-ea"/>
                <a:cs typeface="+mn-cs"/>
              </a:rPr>
              <a:t>Я</a:t>
            </a:r>
            <a:r>
              <a:rPr lang="ru-RU" sz="1200" kern="1200" baseline="0" dirty="0">
                <a:solidFill>
                  <a:schemeClr val="tx1"/>
                </a:solidFill>
                <a:effectLst/>
                <a:latin typeface="+mn-lt"/>
                <a:ea typeface="+mn-ea"/>
                <a:cs typeface="+mn-cs"/>
              </a:rPr>
              <a:t> хочу вам рассказать о небольшой практической задаче, с которой мы столкнулись, как устроились на работу.</a:t>
            </a:r>
          </a:p>
          <a:p>
            <a:r>
              <a:rPr lang="ru-RU" sz="1200" kern="1200" baseline="0" dirty="0">
                <a:solidFill>
                  <a:schemeClr val="tx1"/>
                </a:solidFill>
                <a:effectLst/>
                <a:latin typeface="+mn-lt"/>
                <a:ea typeface="+mn-ea"/>
                <a:cs typeface="+mn-cs"/>
              </a:rPr>
              <a:t>Но перед этим в общих чертах расскажу вам маленькую вводную часть.</a:t>
            </a:r>
          </a:p>
          <a:p>
            <a:endParaRPr lang="ru-RU" sz="1200" kern="1200" baseline="0" dirty="0">
              <a:solidFill>
                <a:schemeClr val="tx1"/>
              </a:solidFill>
              <a:effectLst/>
              <a:latin typeface="+mn-lt"/>
              <a:ea typeface="+mn-ea"/>
              <a:cs typeface="+mn-cs"/>
            </a:endParaRPr>
          </a:p>
          <a:p>
            <a:r>
              <a:rPr lang="ru-RU" dirty="0"/>
              <a:t>Мы разрабатываем и поддерживаем </a:t>
            </a:r>
            <a:r>
              <a:rPr lang="ru-RU" b="1" dirty="0"/>
              <a:t>точную систему расчёта масс и объёмов</a:t>
            </a:r>
            <a:r>
              <a:rPr lang="ru-RU" dirty="0"/>
              <a:t> для резервуарного парка завода.</a:t>
            </a:r>
          </a:p>
          <a:p>
            <a:r>
              <a:rPr lang="ru-RU" dirty="0"/>
              <a:t>Для этого мы используем</a:t>
            </a:r>
            <a:r>
              <a:rPr lang="ru-RU" baseline="0" dirty="0"/>
              <a:t> готовый набор расчётных модулей в виде </a:t>
            </a:r>
            <a:r>
              <a:rPr lang="en-US" baseline="0" dirty="0"/>
              <a:t>DLL</a:t>
            </a:r>
            <a:r>
              <a:rPr lang="ru-RU" baseline="0" dirty="0"/>
              <a:t>. Это позволяет нам упростить работу, снизить риски допущения ошибок и ускоряет обработку данных.</a:t>
            </a:r>
          </a:p>
          <a:p>
            <a:r>
              <a:rPr lang="ru-RU" baseline="0" dirty="0"/>
              <a:t>В реальной системе оператор получает готовые значения, не задумываясь о том, как они рассчитываются.</a:t>
            </a:r>
          </a:p>
          <a:p>
            <a:r>
              <a:rPr lang="ru-RU" baseline="0" dirty="0"/>
              <a:t>А мы для этого используем как входные, так и выходные параметры. Для этого предлагаю обратиться к схеме на слайде.</a:t>
            </a:r>
          </a:p>
          <a:p>
            <a:r>
              <a:rPr lang="ru-RU" baseline="0" dirty="0"/>
              <a:t>Я представил вам типичный вертикальный резервуар с минимальным набором параметров. </a:t>
            </a:r>
          </a:p>
          <a:p>
            <a:r>
              <a:rPr lang="ru-RU" baseline="0" dirty="0"/>
              <a:t>Для расчёта мы забираем, например, уровень, температуру, плотность при 15 градусах, градуировочную таблицу как резервуара, так и понтона и т.д.</a:t>
            </a:r>
          </a:p>
          <a:p>
            <a:r>
              <a:rPr lang="ru-RU" baseline="0" dirty="0"/>
              <a:t>Затем, используя эти данные, получаем рассчитанные выходные значения: масса общая, полезная, свободная, такие же объёмы, плотность при 20.</a:t>
            </a:r>
          </a:p>
          <a:p>
            <a:endParaRPr lang="ru-RU" baseline="0" dirty="0"/>
          </a:p>
          <a:p>
            <a:r>
              <a:rPr lang="ru-RU" baseline="0" dirty="0"/>
              <a:t>Для большинства параметров, которые мы забираем есть датчики, мы с них получаем значения во временном промежутке от 1 секунды до 1 минуты. Например, уровни у нас поступают с прибора каждые 20 секунд, следовательно, каждые 20 секунд мы забираем из базы все необходимые входные параметры, рассчитываем, и записываем в базу готовые значения на ту же временную метку.</a:t>
            </a:r>
            <a:endParaRPr lang="ru-RU" dirty="0"/>
          </a:p>
        </p:txBody>
      </p:sp>
      <p:sp>
        <p:nvSpPr>
          <p:cNvPr id="4" name="Номер слайда 3">
            <a:extLst>
              <a:ext uri="{FF2B5EF4-FFF2-40B4-BE49-F238E27FC236}">
                <a16:creationId xmlns="" xmlns:a16="http://schemas.microsoft.com/office/drawing/2014/main" id="{16F2552C-C8B4-70AC-68BF-A8066035B1FD}"/>
              </a:ext>
            </a:extLst>
          </p:cNvPr>
          <p:cNvSpPr>
            <a:spLocks noGrp="1"/>
          </p:cNvSpPr>
          <p:nvPr>
            <p:ph type="sldNum" sz="quarter" idx="10"/>
          </p:nvPr>
        </p:nvSpPr>
        <p:spPr/>
        <p:txBody>
          <a:bodyPr/>
          <a:lstStyle/>
          <a:p>
            <a:fld id="{A7FEB5F6-CA6F-4681-BB93-00024E318BD2}" type="slidenum">
              <a:rPr lang="ru-RU" smtClean="0"/>
              <a:t>12</a:t>
            </a:fld>
            <a:endParaRPr lang="ru-RU" dirty="0"/>
          </a:p>
        </p:txBody>
      </p:sp>
    </p:spTree>
    <p:extLst>
      <p:ext uri="{BB962C8B-B14F-4D97-AF65-F5344CB8AC3E}">
        <p14:creationId xmlns:p14="http://schemas.microsoft.com/office/powerpoint/2010/main" val="1344692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Маленький</a:t>
            </a:r>
            <a:r>
              <a:rPr lang="ru-RU" baseline="0" dirty="0"/>
              <a:t> пример того, как входные, выходные параметры и сам резервуар отражены у нас в системе.</a:t>
            </a:r>
          </a:p>
          <a:p>
            <a:r>
              <a:rPr lang="ru-RU" baseline="0" dirty="0"/>
              <a:t>Можно было бы прикрепить скриншот из БД, чтобы продемонстрировать, но тогда слайда точно не хватит.</a:t>
            </a:r>
          </a:p>
          <a:p>
            <a:r>
              <a:rPr lang="ru-RU" baseline="0" dirty="0"/>
              <a:t>Поэтому я использую скриншот из приложения </a:t>
            </a:r>
            <a:r>
              <a:rPr lang="en-US" baseline="0" dirty="0"/>
              <a:t>SMT (System Management Tools) </a:t>
            </a:r>
            <a:r>
              <a:rPr lang="ru-RU" baseline="0" dirty="0"/>
              <a:t>и описание маленького тестового резервуара.</a:t>
            </a:r>
          </a:p>
          <a:p>
            <a:r>
              <a:rPr lang="ru-RU" baseline="0" dirty="0"/>
              <a:t>Все динамически изменяющиеся параметры мы храним в тегах</a:t>
            </a:r>
            <a:r>
              <a:rPr lang="en-US" baseline="0" dirty="0"/>
              <a:t> (</a:t>
            </a:r>
            <a:r>
              <a:rPr lang="ru-RU" baseline="0" dirty="0"/>
              <a:t>временной ряд), а чтобы закрепить их за резервуаром, помещаем их в </a:t>
            </a:r>
            <a:r>
              <a:rPr lang="en-US" baseline="0" dirty="0"/>
              <a:t>alias </a:t>
            </a:r>
            <a:r>
              <a:rPr lang="ru-RU" baseline="0" dirty="0"/>
              <a:t>этого резервуара.</a:t>
            </a:r>
          </a:p>
          <a:p>
            <a:r>
              <a:rPr lang="ru-RU" baseline="0" dirty="0"/>
              <a:t>Если у нас есть параметры, изменение которых происходит не чаще, чем раз в полгода, то помещаем его в проперти и храним их как строку или массив строк.</a:t>
            </a:r>
          </a:p>
          <a:p>
            <a:r>
              <a:rPr lang="ru-RU" baseline="0" dirty="0"/>
              <a:t>На прошлом слайде я упоминал, что для расчёта мы используем входные параметры. Расчёт срабатывает, если есть триггеры, мы, в качестве триггеров, используем уровень и температуру, так как они чаще всего меняются. Мы видим их значения, как указано на правом скриншоте. Значение и временная метка, обновляющаяся каждые 20 секунд.</a:t>
            </a:r>
          </a:p>
          <a:p>
            <a:endParaRPr lang="ru-RU" baseline="0" dirty="0"/>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13</a:t>
            </a:fld>
            <a:endParaRPr lang="ru-RU" dirty="0"/>
          </a:p>
        </p:txBody>
      </p:sp>
    </p:spTree>
    <p:extLst>
      <p:ext uri="{BB962C8B-B14F-4D97-AF65-F5344CB8AC3E}">
        <p14:creationId xmlns:p14="http://schemas.microsoft.com/office/powerpoint/2010/main" val="1639226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baseline="0" dirty="0">
                <a:solidFill>
                  <a:schemeClr val="tx1"/>
                </a:solidFill>
                <a:effectLst/>
                <a:latin typeface="+mn-lt"/>
                <a:ea typeface="+mn-ea"/>
                <a:cs typeface="+mn-cs"/>
              </a:rPr>
              <a:t>Теперь к практической задаче, с которой мы столкнулись.</a:t>
            </a:r>
          </a:p>
          <a:p>
            <a:r>
              <a:rPr lang="ru-RU" sz="1200" kern="1200" baseline="0" dirty="0">
                <a:solidFill>
                  <a:schemeClr val="tx1"/>
                </a:solidFill>
                <a:effectLst/>
                <a:latin typeface="+mn-lt"/>
                <a:ea typeface="+mn-ea"/>
                <a:cs typeface="+mn-cs"/>
              </a:rPr>
              <a:t>Кто-то с завода подал обращение, где просит устроить переход на новую расчётную библиотеку масс резервуаров.</a:t>
            </a:r>
          </a:p>
          <a:p>
            <a:r>
              <a:rPr lang="ru-RU" sz="1200" kern="1200" baseline="0" dirty="0">
                <a:solidFill>
                  <a:schemeClr val="tx1"/>
                </a:solidFill>
                <a:effectLst/>
                <a:latin typeface="+mn-lt"/>
                <a:ea typeface="+mn-ea"/>
                <a:cs typeface="+mn-cs"/>
              </a:rPr>
              <a:t>Ведётся обсуждение, планирование трудозатрат, дополнительных входных данных для успешного внедрения расчётного модуля.</a:t>
            </a:r>
          </a:p>
          <a:p>
            <a:r>
              <a:rPr lang="ru-RU" sz="1200" kern="1200" baseline="0" dirty="0">
                <a:solidFill>
                  <a:schemeClr val="tx1"/>
                </a:solidFill>
                <a:effectLst/>
                <a:latin typeface="+mn-lt"/>
                <a:ea typeface="+mn-ea"/>
                <a:cs typeface="+mn-cs"/>
              </a:rPr>
              <a:t>Отличительная черта нового модуля от старого заключалась в том, что на вход требовалось намного больше входных параметров, нежели раньше.</a:t>
            </a:r>
          </a:p>
          <a:p>
            <a:r>
              <a:rPr lang="ru-RU" sz="1200" kern="1200" baseline="0" dirty="0">
                <a:solidFill>
                  <a:schemeClr val="tx1"/>
                </a:solidFill>
                <a:effectLst/>
                <a:latin typeface="+mn-lt"/>
                <a:ea typeface="+mn-ea"/>
                <a:cs typeface="+mn-cs"/>
              </a:rPr>
              <a:t>Изменение согласуется с ключевыми пользователями системы и начинается работа.</a:t>
            </a:r>
          </a:p>
        </p:txBody>
      </p:sp>
      <p:sp>
        <p:nvSpPr>
          <p:cNvPr id="4" name="Номер слайда 3"/>
          <p:cNvSpPr>
            <a:spLocks noGrp="1"/>
          </p:cNvSpPr>
          <p:nvPr>
            <p:ph type="sldNum" sz="quarter" idx="10"/>
          </p:nvPr>
        </p:nvSpPr>
        <p:spPr/>
        <p:txBody>
          <a:bodyPr/>
          <a:lstStyle/>
          <a:p>
            <a:fld id="{A7FEB5F6-CA6F-4681-BB93-00024E318BD2}" type="slidenum">
              <a:rPr lang="ru-RU" smtClean="0"/>
              <a:t>14</a:t>
            </a:fld>
            <a:endParaRPr lang="ru-RU" dirty="0"/>
          </a:p>
        </p:txBody>
      </p:sp>
    </p:spTree>
    <p:extLst>
      <p:ext uri="{BB962C8B-B14F-4D97-AF65-F5344CB8AC3E}">
        <p14:creationId xmlns:p14="http://schemas.microsoft.com/office/powerpoint/2010/main" val="2671763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C63D78B-94A9-03D2-E6DA-5006DC63D7F7}"/>
            </a:ext>
          </a:extLst>
        </p:cNvPr>
        <p:cNvGrpSpPr/>
        <p:nvPr/>
      </p:nvGrpSpPr>
      <p:grpSpPr>
        <a:xfrm>
          <a:off x="0" y="0"/>
          <a:ext cx="0" cy="0"/>
          <a:chOff x="0" y="0"/>
          <a:chExt cx="0" cy="0"/>
        </a:xfrm>
      </p:grpSpPr>
      <p:sp>
        <p:nvSpPr>
          <p:cNvPr id="2" name="Образ слайда 1">
            <a:extLst>
              <a:ext uri="{FF2B5EF4-FFF2-40B4-BE49-F238E27FC236}">
                <a16:creationId xmlns="" xmlns:a16="http://schemas.microsoft.com/office/drawing/2014/main" id="{E79A8660-581B-4413-4678-859ECEAC386D}"/>
              </a:ext>
            </a:extLst>
          </p:cNvPr>
          <p:cNvSpPr>
            <a:spLocks noGrp="1" noRot="1" noChangeAspect="1"/>
          </p:cNvSpPr>
          <p:nvPr>
            <p:ph type="sldImg"/>
          </p:nvPr>
        </p:nvSpPr>
        <p:spPr/>
      </p:sp>
      <p:sp>
        <p:nvSpPr>
          <p:cNvPr id="3" name="Заметки 2">
            <a:extLst>
              <a:ext uri="{FF2B5EF4-FFF2-40B4-BE49-F238E27FC236}">
                <a16:creationId xmlns="" xmlns:a16="http://schemas.microsoft.com/office/drawing/2014/main" id="{09A194B2-46AF-482E-1694-FAF51E6F7884}"/>
              </a:ext>
            </a:extLst>
          </p:cNvPr>
          <p:cNvSpPr>
            <a:spLocks noGrp="1"/>
          </p:cNvSpPr>
          <p:nvPr>
            <p:ph type="body" idx="1"/>
          </p:nvPr>
        </p:nvSpPr>
        <p:spPr/>
        <p:txBody>
          <a:bodyPr/>
          <a:lstStyle/>
          <a:p>
            <a:r>
              <a:rPr lang="ru-RU" dirty="0"/>
              <a:t>До</a:t>
            </a:r>
            <a:r>
              <a:rPr lang="ru-RU" baseline="0" dirty="0"/>
              <a:t> перехода на новый модуль абстрактная схема работы алгоритма выглядела следующим образом.</a:t>
            </a:r>
          </a:p>
          <a:p>
            <a:r>
              <a:rPr lang="ru-RU" baseline="0" dirty="0"/>
              <a:t>Как только срабатывал один из триггеров, то запускался расчёт по этому объекту. Мы вытягивали из базы актуальные значения по тегам, по пропертям, по константам.</a:t>
            </a:r>
          </a:p>
          <a:p>
            <a:r>
              <a:rPr lang="ru-RU" baseline="0" dirty="0"/>
              <a:t>После того, как отработал расчёт, полученные значения мы записываем в соответствующие, расчетные теги.</a:t>
            </a:r>
          </a:p>
          <a:p>
            <a:endParaRPr lang="ru-RU" dirty="0"/>
          </a:p>
          <a:p>
            <a:r>
              <a:rPr lang="ru-RU" dirty="0"/>
              <a:t>У</a:t>
            </a:r>
            <a:r>
              <a:rPr lang="ru-RU" baseline="0" dirty="0"/>
              <a:t> данного подхода есть свои недостатки, самый глобальный из них: постоянно обращаться к базе данных для получения одних и тех же значений.</a:t>
            </a:r>
          </a:p>
          <a:p>
            <a:r>
              <a:rPr lang="ru-RU" baseline="0" dirty="0"/>
              <a:t>Взять, например, уровень – мы настроили поступление по нему данных каждые 20 секунд. На одном нефтеперерабатывающем заводе их около 80 резервуаров, а если взять другой завод, то там уже более 130 резервуаров. </a:t>
            </a:r>
          </a:p>
          <a:p>
            <a:r>
              <a:rPr lang="ru-RU" baseline="0" dirty="0"/>
              <a:t>Итого, мы каждые 20 секунд обращаемся к базе минимум 15 раз для одного объекта. А их 130 и это без потоков и других расчётов.</a:t>
            </a:r>
          </a:p>
          <a:p>
            <a:endParaRPr lang="ru-RU" baseline="0" dirty="0"/>
          </a:p>
          <a:p>
            <a:r>
              <a:rPr lang="ru-RU" baseline="0" dirty="0"/>
              <a:t>Так как новый модуль подразумевает за собой использование на входе намного большего количества входных параметров, чем раньше, то при старой схеме работы расчетов сервер приложения «упадёт» при растущей нагрузке на БДРВ примерно через сутки, двое.</a:t>
            </a:r>
          </a:p>
          <a:p>
            <a:r>
              <a:rPr lang="ru-RU" dirty="0"/>
              <a:t>Помимо этого, расчёты не срабатывают мгновенно,</a:t>
            </a:r>
            <a:r>
              <a:rPr lang="ru-RU" baseline="0" dirty="0"/>
              <a:t> т.к. много проверок входных параметров, частые их конвертации и прочее. Если расчёт не успеет отработать в срок, то следующий триггер будет стоять в очереди и может образоваться большая очередь, которая повлечёт за собой переполнение оперативной памяти сервера.</a:t>
            </a:r>
            <a:endParaRPr lang="ru-RU" dirty="0"/>
          </a:p>
        </p:txBody>
      </p:sp>
      <p:sp>
        <p:nvSpPr>
          <p:cNvPr id="4" name="Номер слайда 3">
            <a:extLst>
              <a:ext uri="{FF2B5EF4-FFF2-40B4-BE49-F238E27FC236}">
                <a16:creationId xmlns="" xmlns:a16="http://schemas.microsoft.com/office/drawing/2014/main" id="{CD1F833D-E2BB-5F91-45EF-29074FB748E7}"/>
              </a:ext>
            </a:extLst>
          </p:cNvPr>
          <p:cNvSpPr>
            <a:spLocks noGrp="1"/>
          </p:cNvSpPr>
          <p:nvPr>
            <p:ph type="sldNum" sz="quarter" idx="10"/>
          </p:nvPr>
        </p:nvSpPr>
        <p:spPr/>
        <p:txBody>
          <a:bodyPr/>
          <a:lstStyle/>
          <a:p>
            <a:fld id="{A7FEB5F6-CA6F-4681-BB93-00024E318BD2}" type="slidenum">
              <a:rPr lang="ru-RU" smtClean="0"/>
              <a:t>15</a:t>
            </a:fld>
            <a:endParaRPr lang="ru-RU" dirty="0"/>
          </a:p>
        </p:txBody>
      </p:sp>
    </p:spTree>
    <p:extLst>
      <p:ext uri="{BB962C8B-B14F-4D97-AF65-F5344CB8AC3E}">
        <p14:creationId xmlns:p14="http://schemas.microsoft.com/office/powerpoint/2010/main" val="3430620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E398C42-BB84-B046-4A82-277476334E36}"/>
            </a:ext>
          </a:extLst>
        </p:cNvPr>
        <p:cNvGrpSpPr/>
        <p:nvPr/>
      </p:nvGrpSpPr>
      <p:grpSpPr>
        <a:xfrm>
          <a:off x="0" y="0"/>
          <a:ext cx="0" cy="0"/>
          <a:chOff x="0" y="0"/>
          <a:chExt cx="0" cy="0"/>
        </a:xfrm>
      </p:grpSpPr>
      <p:sp>
        <p:nvSpPr>
          <p:cNvPr id="2" name="Образ слайда 1">
            <a:extLst>
              <a:ext uri="{FF2B5EF4-FFF2-40B4-BE49-F238E27FC236}">
                <a16:creationId xmlns="" xmlns:a16="http://schemas.microsoft.com/office/drawing/2014/main" id="{C4B16049-9E8B-448B-05CC-680140D8DE49}"/>
              </a:ext>
            </a:extLst>
          </p:cNvPr>
          <p:cNvSpPr>
            <a:spLocks noGrp="1" noRot="1" noChangeAspect="1"/>
          </p:cNvSpPr>
          <p:nvPr>
            <p:ph type="sldImg"/>
          </p:nvPr>
        </p:nvSpPr>
        <p:spPr/>
      </p:sp>
      <p:sp>
        <p:nvSpPr>
          <p:cNvPr id="3" name="Заметки 2">
            <a:extLst>
              <a:ext uri="{FF2B5EF4-FFF2-40B4-BE49-F238E27FC236}">
                <a16:creationId xmlns="" xmlns:a16="http://schemas.microsoft.com/office/drawing/2014/main" id="{991213FA-4E43-457D-BDE6-97CD34E0CA3D}"/>
              </a:ext>
            </a:extLst>
          </p:cNvPr>
          <p:cNvSpPr>
            <a:spLocks noGrp="1"/>
          </p:cNvSpPr>
          <p:nvPr>
            <p:ph type="body" idx="1"/>
          </p:nvPr>
        </p:nvSpPr>
        <p:spPr/>
        <p:txBody>
          <a:bodyPr/>
          <a:lstStyle/>
          <a:p>
            <a:r>
              <a:rPr lang="ru-RU" dirty="0"/>
              <a:t>До</a:t>
            </a:r>
            <a:r>
              <a:rPr lang="ru-RU" baseline="0" dirty="0"/>
              <a:t> перехода на новый модуль абстрактная схема работы алгоритма выглядела следующим образом.</a:t>
            </a:r>
          </a:p>
          <a:p>
            <a:r>
              <a:rPr lang="ru-RU" baseline="0" dirty="0"/>
              <a:t>Как только срабатывал один из триггеров, то запускался расчёт по этому объекту. Мы вытягивали из базы актуальные значения по тегам, по пропертям, по константам.</a:t>
            </a:r>
          </a:p>
          <a:p>
            <a:r>
              <a:rPr lang="ru-RU" baseline="0" dirty="0"/>
              <a:t>После того, как отработал расчёт, полученные значения мы записываем в соответствующие, расчетные теги.</a:t>
            </a:r>
          </a:p>
          <a:p>
            <a:endParaRPr lang="ru-RU" dirty="0"/>
          </a:p>
          <a:p>
            <a:r>
              <a:rPr lang="ru-RU" dirty="0"/>
              <a:t>У</a:t>
            </a:r>
            <a:r>
              <a:rPr lang="ru-RU" baseline="0" dirty="0"/>
              <a:t> данного подхода есть свои недостатки, самый глобальный из них: постоянно обращаться к базе данных для получения одних и тех же значений.</a:t>
            </a:r>
          </a:p>
          <a:p>
            <a:r>
              <a:rPr lang="ru-RU" baseline="0" dirty="0"/>
              <a:t>Взять, например, уровень – мы настроили поступление по нему данных каждые 20 секунд. На одном нефтеперерабатывающем заводе их около 80 резервуаров, а если взять другой завод, то там уже более 130 резервуаров. </a:t>
            </a:r>
          </a:p>
          <a:p>
            <a:r>
              <a:rPr lang="ru-RU" baseline="0" dirty="0"/>
              <a:t>Итого, мы каждые 20 секунд обращаемся к базе минимум 15 раз для одного объекта. А их 130 и это без потоков и других расчётов.</a:t>
            </a:r>
          </a:p>
          <a:p>
            <a:endParaRPr lang="ru-RU" baseline="0" dirty="0"/>
          </a:p>
          <a:p>
            <a:r>
              <a:rPr lang="ru-RU" baseline="0" dirty="0"/>
              <a:t>Так как новый модуль подразумевает за собой использование на входе намного большего количества входных параметров, чем раньше, то при старой схеме работы расчетов сервер приложения «упадёт» при растущей нагрузке на БДРВ примерно через сутки, двое.</a:t>
            </a:r>
          </a:p>
          <a:p>
            <a:r>
              <a:rPr lang="ru-RU" dirty="0"/>
              <a:t>Помимо этого, расчёты не срабатывают мгновенно,</a:t>
            </a:r>
            <a:r>
              <a:rPr lang="ru-RU" baseline="0" dirty="0"/>
              <a:t> т.к. много проверок входных параметров, частые их конвертации и прочее. Если расчёт не успеет отработать в срок, то следующий триггер будет стоять в очереди и может образоваться большая очередь, которая повлечёт за собой переполнение оперативной памяти сервера.</a:t>
            </a:r>
            <a:endParaRPr lang="ru-RU" dirty="0"/>
          </a:p>
        </p:txBody>
      </p:sp>
      <p:sp>
        <p:nvSpPr>
          <p:cNvPr id="4" name="Номер слайда 3">
            <a:extLst>
              <a:ext uri="{FF2B5EF4-FFF2-40B4-BE49-F238E27FC236}">
                <a16:creationId xmlns="" xmlns:a16="http://schemas.microsoft.com/office/drawing/2014/main" id="{86566CEC-C04A-A278-6C32-49E32DBF1EAA}"/>
              </a:ext>
            </a:extLst>
          </p:cNvPr>
          <p:cNvSpPr>
            <a:spLocks noGrp="1"/>
          </p:cNvSpPr>
          <p:nvPr>
            <p:ph type="sldNum" sz="quarter" idx="10"/>
          </p:nvPr>
        </p:nvSpPr>
        <p:spPr/>
        <p:txBody>
          <a:bodyPr/>
          <a:lstStyle/>
          <a:p>
            <a:fld id="{A7FEB5F6-CA6F-4681-BB93-00024E318BD2}" type="slidenum">
              <a:rPr lang="ru-RU" smtClean="0"/>
              <a:t>16</a:t>
            </a:fld>
            <a:endParaRPr lang="ru-RU" dirty="0"/>
          </a:p>
        </p:txBody>
      </p:sp>
    </p:spTree>
    <p:extLst>
      <p:ext uri="{BB962C8B-B14F-4D97-AF65-F5344CB8AC3E}">
        <p14:creationId xmlns:p14="http://schemas.microsoft.com/office/powerpoint/2010/main" val="4023036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a:t>Финал</a:t>
            </a:r>
          </a:p>
          <a:p>
            <a:endParaRPr lang="en-US" dirty="0"/>
          </a:p>
          <a:p>
            <a:r>
              <a:rPr lang="ru-RU" dirty="0"/>
              <a:t>Подводя итоги нашего выступления, хочется отметить, что работа с производственными системами вроде АСОДУ на базе PI System — это уникальная возможность для комплексного профессионального роста. Вы не просто прокачаете технические навыки работы с данными и системами реального времени, но и глубоко погрузитесь в технологические процессы производства. Это направление учит видеть полную картину — от датчиков оборудования до бизнес-аналитики верхнего уровня.</a:t>
            </a:r>
          </a:p>
          <a:p>
            <a:endParaRPr lang="ru-RU" dirty="0"/>
          </a:p>
          <a:p>
            <a:r>
              <a:rPr lang="ru-RU" dirty="0"/>
              <a:t>Вы освоите:</a:t>
            </a:r>
          </a:p>
          <a:p>
            <a:pPr marL="171450" indent="-171450">
              <a:buFont typeface="Arial" panose="020B0604020202020204" pitchFamily="34" charset="0"/>
              <a:buChar char="•"/>
            </a:pPr>
            <a:r>
              <a:rPr lang="ru-RU" dirty="0"/>
              <a:t>    Работу с Big Data в промышленных масштабах</a:t>
            </a:r>
          </a:p>
          <a:p>
            <a:pPr marL="171450" indent="-171450">
              <a:buFont typeface="Arial" panose="020B0604020202020204" pitchFamily="34" charset="0"/>
              <a:buChar char="•"/>
            </a:pPr>
            <a:r>
              <a:rPr lang="ru-RU" dirty="0"/>
              <a:t>    Создание цифровых моделей производства</a:t>
            </a:r>
          </a:p>
          <a:p>
            <a:pPr marL="171450" indent="-171450">
              <a:buFont typeface="Arial" panose="020B0604020202020204" pitchFamily="34" charset="0"/>
              <a:buChar char="•"/>
            </a:pPr>
            <a:r>
              <a:rPr lang="ru-RU" dirty="0"/>
              <a:t>    Оптимизацию реальных технологических процессов</a:t>
            </a:r>
          </a:p>
          <a:p>
            <a:endParaRPr lang="en-US" dirty="0"/>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От нас зависит прибыльность бизнеса заказчика, ведь производство должно происходить в круглосуточном режиме, без остановок и задержек. Мы не просто решаем проблемы заявителей, но и поясняем, что именно пошло не так. И таким образом влияем на профессионализм сотрудников заказчика.</a:t>
            </a:r>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Приглашаю всех в ряды Сибинтек-Софта. Подумайте над стартом своей карьеры вместе с нами. У нас вы точно получите разнообразные и интересные задачи, для решений которых, вы изучите новые </a:t>
            </a:r>
            <a:r>
              <a:rPr lang="en-US" sz="1200" kern="1200" dirty="0">
                <a:solidFill>
                  <a:schemeClr val="tx1"/>
                </a:solidFill>
                <a:effectLst/>
                <a:latin typeface="+mn-lt"/>
                <a:ea typeface="+mn-ea"/>
                <a:cs typeface="+mn-cs"/>
              </a:rPr>
              <a:t>it</a:t>
            </a:r>
            <a:r>
              <a:rPr lang="ru-RU" sz="1200" kern="1200" dirty="0">
                <a:solidFill>
                  <a:schemeClr val="tx1"/>
                </a:solidFill>
                <a:effectLst/>
                <a:latin typeface="+mn-lt"/>
                <a:ea typeface="+mn-ea"/>
                <a:cs typeface="+mn-cs"/>
              </a:rPr>
              <a:t>-технологии.</a:t>
            </a:r>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Вопросы?</a:t>
            </a:r>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17</a:t>
            </a:fld>
            <a:endParaRPr lang="ru-RU" dirty="0"/>
          </a:p>
        </p:txBody>
      </p:sp>
    </p:spTree>
    <p:extLst>
      <p:ext uri="{BB962C8B-B14F-4D97-AF65-F5344CB8AC3E}">
        <p14:creationId xmlns:p14="http://schemas.microsoft.com/office/powerpoint/2010/main" val="400304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Предметной частью для нашей производственной системы является нефтепереработка. </a:t>
            </a:r>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Сразу скажу, что я составлю для Вас общую картину не вдаваясь в подробности. </a:t>
            </a:r>
          </a:p>
          <a:p>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Если вы уже интересуетесь нефтепереработкой, либо химическими, технологическими процессами производства, то тут вы сможете реализовать полностью свой потенциал совмещая его с </a:t>
            </a:r>
            <a:r>
              <a:rPr lang="en-US" sz="1200" kern="1200" dirty="0">
                <a:solidFill>
                  <a:schemeClr val="tx1"/>
                </a:solidFill>
                <a:effectLst/>
                <a:latin typeface="+mn-lt"/>
                <a:ea typeface="+mn-ea"/>
                <a:cs typeface="+mn-cs"/>
              </a:rPr>
              <a:t>IT</a:t>
            </a:r>
            <a:r>
              <a:rPr lang="ru-RU" sz="1200" kern="1200" dirty="0">
                <a:solidFill>
                  <a:schemeClr val="tx1"/>
                </a:solidFill>
                <a:effectLst/>
                <a:latin typeface="+mn-lt"/>
                <a:ea typeface="+mn-ea"/>
                <a:cs typeface="+mn-cs"/>
              </a:rPr>
              <a:t> технологиями. </a:t>
            </a:r>
          </a:p>
          <a:p>
            <a:r>
              <a:rPr lang="ru-RU" sz="1200" kern="1200" dirty="0">
                <a:solidFill>
                  <a:schemeClr val="tx1"/>
                </a:solidFill>
                <a:effectLst/>
                <a:latin typeface="+mn-lt"/>
                <a:ea typeface="+mn-ea"/>
                <a:cs typeface="+mn-cs"/>
              </a:rPr>
              <a:t>Но если вы далеки от этого, то в ходе работы вы сами всё узнаете т.к. мы много взаимодействуем со специалистами завода, а они очень любят рассказывать о своей работе).</a:t>
            </a:r>
          </a:p>
          <a:p>
            <a:endParaRPr lang="ru-RU" sz="1200" kern="1200" dirty="0">
              <a:solidFill>
                <a:schemeClr val="tx1"/>
              </a:solidFill>
              <a:effectLst/>
              <a:latin typeface="+mn-lt"/>
              <a:ea typeface="+mn-ea"/>
              <a:cs typeface="+mn-cs"/>
            </a:endParaRPr>
          </a:p>
          <a:p>
            <a:pPr>
              <a:lnSpc>
                <a:spcPct val="107000"/>
              </a:lnSpc>
              <a:spcAft>
                <a:spcPts val="800"/>
              </a:spcAft>
            </a:pPr>
            <a:r>
              <a:rPr lang="ru-RU" sz="1200" dirty="0">
                <a:effectLst/>
                <a:latin typeface="Calibri" panose="020F0502020204030204" pitchFamily="34" charset="0"/>
                <a:ea typeface="Calibri" panose="020F0502020204030204" pitchFamily="34" charset="0"/>
                <a:cs typeface="Times New Roman" panose="02020603050405020304" pitchFamily="18" charset="0"/>
              </a:rPr>
              <a:t>Представьте завод, как огромную производственную цепочку, где каждая установка — это отдельный цех со своей специализацией. </a:t>
            </a:r>
          </a:p>
          <a:p>
            <a:pPr>
              <a:lnSpc>
                <a:spcPct val="107000"/>
              </a:lnSpc>
              <a:spcAft>
                <a:spcPts val="800"/>
              </a:spcAft>
            </a:pPr>
            <a:r>
              <a:rPr lang="ru-RU" sz="1200" dirty="0">
                <a:effectLst/>
                <a:latin typeface="Calibri" panose="020F0502020204030204" pitchFamily="34" charset="0"/>
                <a:ea typeface="Calibri" panose="020F0502020204030204" pitchFamily="34" charset="0"/>
                <a:cs typeface="Times New Roman" panose="02020603050405020304" pitchFamily="18" charset="0"/>
              </a:rPr>
              <a:t>Вот как это работает:</a:t>
            </a:r>
          </a:p>
          <a:p>
            <a:pPr>
              <a:lnSpc>
                <a:spcPct val="107000"/>
              </a:lnSpc>
              <a:spcAft>
                <a:spcPts val="800"/>
              </a:spcAft>
            </a:pP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ru-RU" sz="1200" dirty="0">
                <a:effectLst/>
                <a:latin typeface="Calibri" panose="020F0502020204030204" pitchFamily="34" charset="0"/>
                <a:ea typeface="Calibri" panose="020F0502020204030204" pitchFamily="34" charset="0"/>
                <a:cs typeface="Times New Roman" panose="02020603050405020304" pitchFamily="18" charset="0"/>
              </a:rPr>
              <a:t>Началом производства является </a:t>
            </a:r>
            <a:r>
              <a:rPr lang="ru-RU" sz="1200" b="1" dirty="0">
                <a:effectLst/>
                <a:latin typeface="Calibri" panose="020F0502020204030204" pitchFamily="34" charset="0"/>
                <a:ea typeface="Calibri" panose="020F0502020204030204" pitchFamily="34" charset="0"/>
                <a:cs typeface="Times New Roman" panose="02020603050405020304" pitchFamily="18" charset="0"/>
              </a:rPr>
              <a:t>база нефти</a:t>
            </a:r>
            <a:r>
              <a:rPr lang="ru-RU" sz="1200" dirty="0">
                <a:effectLst/>
                <a:latin typeface="Calibri" panose="020F0502020204030204" pitchFamily="34" charset="0"/>
                <a:ea typeface="Calibri" panose="020F0502020204030204" pitchFamily="34" charset="0"/>
                <a:cs typeface="Times New Roman" panose="02020603050405020304" pitchFamily="18" charset="0"/>
              </a:rPr>
              <a:t>, где принимается сырая нефть, поступающая по трубопроводу, либо после отгрузки танкера и ЖД цистерн.</a:t>
            </a:r>
          </a:p>
          <a:p>
            <a:pPr marL="342900" lvl="0" indent="-342900">
              <a:lnSpc>
                <a:spcPct val="107000"/>
              </a:lnSpc>
              <a:spcAft>
                <a:spcPts val="0"/>
              </a:spcAft>
              <a:buFont typeface="+mj-lt"/>
              <a:buAutoNum type="arabicPeriod"/>
            </a:pPr>
            <a:r>
              <a:rPr lang="ru-RU" sz="1200" dirty="0">
                <a:effectLst/>
                <a:latin typeface="Calibri" panose="020F0502020204030204" pitchFamily="34" charset="0"/>
                <a:ea typeface="Calibri" panose="020F0502020204030204" pitchFamily="34" charset="0"/>
                <a:cs typeface="Times New Roman" panose="02020603050405020304" pitchFamily="18" charset="0"/>
              </a:rPr>
              <a:t>Начинается нефтепереработка с установки </a:t>
            </a:r>
            <a:r>
              <a:rPr lang="ru-RU" sz="1200" b="1" dirty="0">
                <a:effectLst/>
                <a:latin typeface="Calibri" panose="020F0502020204030204" pitchFamily="34" charset="0"/>
                <a:ea typeface="Calibri" panose="020F0502020204030204" pitchFamily="34" charset="0"/>
                <a:cs typeface="Times New Roman" panose="02020603050405020304" pitchFamily="18" charset="0"/>
              </a:rPr>
              <a:t>ЭЛОУ-АВТ-6</a:t>
            </a:r>
            <a:r>
              <a:rPr lang="ru-RU" sz="1200" dirty="0">
                <a:effectLst/>
                <a:latin typeface="Calibri" panose="020F0502020204030204" pitchFamily="34" charset="0"/>
                <a:ea typeface="Calibri" panose="020F0502020204030204" pitchFamily="34" charset="0"/>
                <a:cs typeface="Times New Roman" panose="02020603050405020304" pitchFamily="18" charset="0"/>
              </a:rPr>
              <a:t>, которая предназначена для обессоливания и обезвоживания сырой нефти, атмосферной перегонки обессоленной нефти, вакуумной перегонки мазута, стабилизации бензина с целью получения сырья для других установок. Из сырой нефти, поступающей на установку ЭЛОУ-АВТ-6, на блоке обессоливания удаляются хлористые соли, вода и механические примеси. Обессоленная и обезвоженная нефть с блока ЭЛОУ поступает на </a:t>
            </a:r>
            <a:r>
              <a:rPr lang="ru-RU" sz="1200" b="1" dirty="0">
                <a:effectLst/>
                <a:latin typeface="Calibri" panose="020F0502020204030204" pitchFamily="34" charset="0"/>
                <a:ea typeface="Calibri" panose="020F0502020204030204" pitchFamily="34" charset="0"/>
                <a:cs typeface="Times New Roman" panose="02020603050405020304" pitchFamily="18" charset="0"/>
              </a:rPr>
              <a:t>атмосферный</a:t>
            </a:r>
            <a:r>
              <a:rPr lang="ru-RU" sz="1200" dirty="0">
                <a:effectLst/>
                <a:latin typeface="Calibri" panose="020F0502020204030204" pitchFamily="34" charset="0"/>
                <a:ea typeface="Calibri" panose="020F0502020204030204" pitchFamily="34" charset="0"/>
                <a:cs typeface="Times New Roman" panose="02020603050405020304" pitchFamily="18" charset="0"/>
              </a:rPr>
              <a:t> блок установки, где отбираются светлые фракции бензина, керосина и дизельного топлива, а мазут подается на </a:t>
            </a:r>
            <a:r>
              <a:rPr lang="ru-RU" sz="1200" b="1" dirty="0">
                <a:effectLst/>
                <a:latin typeface="Calibri" panose="020F0502020204030204" pitchFamily="34" charset="0"/>
                <a:ea typeface="Calibri" panose="020F0502020204030204" pitchFamily="34" charset="0"/>
                <a:cs typeface="Times New Roman" panose="02020603050405020304" pitchFamily="18" charset="0"/>
              </a:rPr>
              <a:t>вакуумный</a:t>
            </a:r>
            <a:r>
              <a:rPr lang="ru-RU" sz="1200" dirty="0">
                <a:effectLst/>
                <a:latin typeface="Calibri" panose="020F0502020204030204" pitchFamily="34" charset="0"/>
                <a:ea typeface="Calibri" panose="020F0502020204030204" pitchFamily="34" charset="0"/>
                <a:cs typeface="Times New Roman" panose="02020603050405020304" pitchFamily="18" charset="0"/>
              </a:rPr>
              <a:t> блок для получения вакуумного газойля и гудрона. Отбираемые на блоке АТ (атмосферная трубчатка) бензиновые фракции направляются на блок стабилизации.</a:t>
            </a:r>
          </a:p>
          <a:p>
            <a:pPr marL="457200">
              <a:lnSpc>
                <a:spcPct val="107000"/>
              </a:lnSpc>
              <a:spcAft>
                <a:spcPts val="0"/>
              </a:spcAft>
            </a:pPr>
            <a:r>
              <a:rPr lang="ru-RU" sz="1200" dirty="0">
                <a:effectLst/>
                <a:latin typeface="Calibri" panose="020F0502020204030204" pitchFamily="34" charset="0"/>
                <a:ea typeface="Calibri" panose="020F0502020204030204" pitchFamily="34" charset="0"/>
                <a:cs typeface="Times New Roman" panose="02020603050405020304" pitchFamily="18" charset="0"/>
              </a:rPr>
              <a:t>Затем на </a:t>
            </a:r>
            <a:r>
              <a:rPr lang="ru-RU" sz="1200" b="1" dirty="0">
                <a:effectLst/>
                <a:latin typeface="Calibri" panose="020F0502020204030204" pitchFamily="34" charset="0"/>
                <a:ea typeface="Calibri" panose="020F0502020204030204" pitchFamily="34" charset="0"/>
                <a:cs typeface="Times New Roman" panose="02020603050405020304" pitchFamily="18" charset="0"/>
              </a:rPr>
              <a:t>АВТ</a:t>
            </a:r>
            <a:r>
              <a:rPr lang="ru-RU" sz="1200" dirty="0">
                <a:effectLst/>
                <a:latin typeface="Calibri" panose="020F0502020204030204" pitchFamily="34" charset="0"/>
                <a:ea typeface="Calibri" panose="020F0502020204030204" pitchFamily="34" charset="0"/>
                <a:cs typeface="Times New Roman" panose="02020603050405020304" pitchFamily="18" charset="0"/>
              </a:rPr>
              <a:t> (атмосферно-вакуумная трубчатка) нефть нагревают до 350°C и разделяют в 65-метровой колонне.</a:t>
            </a:r>
          </a:p>
          <a:p>
            <a:pPr marL="457200">
              <a:lnSpc>
                <a:spcPct val="107000"/>
              </a:lnSpc>
              <a:spcAft>
                <a:spcPts val="0"/>
              </a:spcAft>
            </a:pPr>
            <a:r>
              <a:rPr lang="ru-RU" sz="1200" dirty="0">
                <a:effectLst/>
                <a:latin typeface="Calibri" panose="020F0502020204030204" pitchFamily="34" charset="0"/>
                <a:ea typeface="Calibri" panose="020F0502020204030204" pitchFamily="34" charset="0"/>
                <a:cs typeface="Times New Roman" panose="02020603050405020304" pitchFamily="18" charset="0"/>
              </a:rPr>
              <a:t>Вверх поднимаются легкие фракции (бензиновые).</a:t>
            </a:r>
          </a:p>
          <a:p>
            <a:pPr marL="457200">
              <a:lnSpc>
                <a:spcPct val="107000"/>
              </a:lnSpc>
              <a:spcAft>
                <a:spcPts val="0"/>
              </a:spcAft>
            </a:pPr>
            <a:r>
              <a:rPr lang="ru-RU" sz="1200" dirty="0">
                <a:effectLst/>
                <a:latin typeface="Calibri" panose="020F0502020204030204" pitchFamily="34" charset="0"/>
                <a:ea typeface="Calibri" panose="020F0502020204030204" pitchFamily="34" charset="0"/>
                <a:cs typeface="Times New Roman" panose="02020603050405020304" pitchFamily="18" charset="0"/>
              </a:rPr>
              <a:t>В середине — дизельные.</a:t>
            </a:r>
          </a:p>
          <a:p>
            <a:pPr marL="457200">
              <a:lnSpc>
                <a:spcPct val="107000"/>
              </a:lnSpc>
              <a:spcAft>
                <a:spcPts val="0"/>
              </a:spcAft>
            </a:pPr>
            <a:r>
              <a:rPr lang="ru-RU" sz="1200" dirty="0">
                <a:effectLst/>
                <a:latin typeface="Calibri" panose="020F0502020204030204" pitchFamily="34" charset="0"/>
                <a:ea typeface="Calibri" panose="020F0502020204030204" pitchFamily="34" charset="0"/>
                <a:cs typeface="Times New Roman" panose="02020603050405020304" pitchFamily="18" charset="0"/>
              </a:rPr>
              <a:t>Внизу остается мазут.</a:t>
            </a:r>
          </a:p>
          <a:p>
            <a:pPr marL="0" lvl="0" indent="0">
              <a:lnSpc>
                <a:spcPct val="107000"/>
              </a:lnSpc>
              <a:spcAft>
                <a:spcPts val="0"/>
              </a:spcAft>
              <a:buFont typeface="+mj-lt"/>
              <a:buNone/>
            </a:pPr>
            <a:r>
              <a:rPr lang="ru-RU" sz="1200" b="1" dirty="0">
                <a:effectLst/>
                <a:latin typeface="Calibri" panose="020F0502020204030204" pitchFamily="34" charset="0"/>
                <a:ea typeface="Calibri" panose="020F0502020204030204" pitchFamily="34" charset="0"/>
                <a:cs typeface="Times New Roman" panose="02020603050405020304" pitchFamily="18" charset="0"/>
              </a:rPr>
              <a:t>3.</a:t>
            </a:r>
            <a:r>
              <a:rPr lang="ru-RU" sz="1200" b="1" baseline="0" dirty="0">
                <a:effectLst/>
                <a:latin typeface="Calibri" panose="020F0502020204030204" pitchFamily="34" charset="0"/>
                <a:ea typeface="Calibri" panose="020F0502020204030204" pitchFamily="34" charset="0"/>
                <a:cs typeface="Times New Roman" panose="02020603050405020304" pitchFamily="18" charset="0"/>
              </a:rPr>
              <a:t>      </a:t>
            </a:r>
            <a:r>
              <a:rPr lang="ru-RU" sz="1200" b="1" dirty="0">
                <a:effectLst/>
                <a:latin typeface="Calibri" panose="020F0502020204030204" pitchFamily="34" charset="0"/>
                <a:ea typeface="Calibri" panose="020F0502020204030204" pitchFamily="34" charset="0"/>
                <a:cs typeface="Times New Roman" panose="02020603050405020304" pitchFamily="18" charset="0"/>
              </a:rPr>
              <a:t>УПЭС </a:t>
            </a:r>
            <a:r>
              <a:rPr lang="ru-RU" sz="1200" dirty="0">
                <a:effectLst/>
                <a:latin typeface="Calibri" panose="020F0502020204030204" pitchFamily="34" charset="0"/>
                <a:ea typeface="Calibri" panose="020F0502020204030204" pitchFamily="34" charset="0"/>
                <a:cs typeface="Times New Roman" panose="02020603050405020304" pitchFamily="18" charset="0"/>
              </a:rPr>
              <a:t>- Предназначена для производства элементарной серы из сероводородного газа и регенерации насыщенного раствора МЭА.</a:t>
            </a:r>
          </a:p>
          <a:p>
            <a:pPr marL="0" lvl="0" indent="0">
              <a:lnSpc>
                <a:spcPct val="107000"/>
              </a:lnSpc>
              <a:spcAft>
                <a:spcPts val="0"/>
              </a:spcAft>
              <a:buFont typeface="+mj-lt"/>
              <a:buNone/>
            </a:pPr>
            <a:r>
              <a:rPr lang="ru-RU" sz="1200" b="1" dirty="0">
                <a:effectLst/>
                <a:latin typeface="Calibri" panose="020F0502020204030204" pitchFamily="34" charset="0"/>
                <a:ea typeface="Calibri" panose="020F0502020204030204" pitchFamily="34" charset="0"/>
                <a:cs typeface="Times New Roman" panose="02020603050405020304" pitchFamily="18" charset="0"/>
              </a:rPr>
              <a:t>4.</a:t>
            </a:r>
            <a:r>
              <a:rPr lang="ru-RU" sz="1200" b="1" baseline="0" dirty="0">
                <a:effectLst/>
                <a:latin typeface="Calibri" panose="020F0502020204030204" pitchFamily="34" charset="0"/>
                <a:ea typeface="Calibri" panose="020F0502020204030204" pitchFamily="34" charset="0"/>
                <a:cs typeface="Times New Roman" panose="02020603050405020304" pitchFamily="18" charset="0"/>
              </a:rPr>
              <a:t>      </a:t>
            </a:r>
            <a:r>
              <a:rPr lang="ru-RU" sz="1200" b="1" dirty="0">
                <a:effectLst/>
                <a:latin typeface="Calibri" panose="020F0502020204030204" pitchFamily="34" charset="0"/>
                <a:ea typeface="Calibri" panose="020F0502020204030204" pitchFamily="34" charset="0"/>
                <a:cs typeface="Times New Roman" panose="02020603050405020304" pitchFamily="18" charset="0"/>
              </a:rPr>
              <a:t>УПБ</a:t>
            </a:r>
            <a:r>
              <a:rPr lang="ru-RU" sz="1200" dirty="0">
                <a:effectLst/>
                <a:latin typeface="Calibri" panose="020F0502020204030204" pitchFamily="34" charset="0"/>
                <a:ea typeface="Calibri" panose="020F0502020204030204" pitchFamily="34" charset="0"/>
                <a:cs typeface="Times New Roman" panose="02020603050405020304" pitchFamily="18" charset="0"/>
              </a:rPr>
              <a:t> - Предназначена для получения битумов строительных, дорожных и кровельных марок посредством окислительных емкостей.</a:t>
            </a:r>
          </a:p>
          <a:p>
            <a:pPr marL="0" lvl="0" indent="0">
              <a:lnSpc>
                <a:spcPct val="107000"/>
              </a:lnSpc>
              <a:spcAft>
                <a:spcPts val="0"/>
              </a:spcAft>
              <a:buFont typeface="+mj-lt"/>
              <a:buNone/>
            </a:pPr>
            <a:r>
              <a:rPr lang="ru-RU" sz="1200" b="1" dirty="0">
                <a:effectLst/>
                <a:latin typeface="Calibri" panose="020F0502020204030204" pitchFamily="34" charset="0"/>
                <a:ea typeface="Calibri" panose="020F0502020204030204" pitchFamily="34" charset="0"/>
                <a:cs typeface="Times New Roman" panose="02020603050405020304" pitchFamily="18" charset="0"/>
              </a:rPr>
              <a:t>5.</a:t>
            </a:r>
            <a:r>
              <a:rPr lang="ru-RU" sz="1200" b="1" baseline="0" dirty="0">
                <a:effectLst/>
                <a:latin typeface="Calibri" panose="020F0502020204030204" pitchFamily="34" charset="0"/>
                <a:ea typeface="Calibri" panose="020F0502020204030204" pitchFamily="34" charset="0"/>
                <a:cs typeface="Times New Roman" panose="02020603050405020304" pitchFamily="18" charset="0"/>
              </a:rPr>
              <a:t>      </a:t>
            </a:r>
            <a:r>
              <a:rPr lang="ru-RU" sz="1200" b="1" dirty="0">
                <a:effectLst/>
                <a:latin typeface="Calibri" panose="020F0502020204030204" pitchFamily="34" charset="0"/>
                <a:ea typeface="Calibri" panose="020F0502020204030204" pitchFamily="34" charset="0"/>
                <a:cs typeface="Times New Roman" panose="02020603050405020304" pitchFamily="18" charset="0"/>
              </a:rPr>
              <a:t>Л-35/100-300</a:t>
            </a:r>
            <a:r>
              <a:rPr lang="ru-RU" sz="1200" dirty="0">
                <a:effectLst/>
                <a:latin typeface="Calibri" panose="020F0502020204030204" pitchFamily="34" charset="0"/>
                <a:ea typeface="Calibri" panose="020F0502020204030204" pitchFamily="34" charset="0"/>
                <a:cs typeface="Times New Roman" panose="02020603050405020304" pitchFamily="18" charset="0"/>
              </a:rPr>
              <a:t> и </a:t>
            </a:r>
            <a:r>
              <a:rPr lang="ru-RU" sz="1200" b="1" dirty="0">
                <a:effectLst/>
                <a:latin typeface="Calibri" panose="020F0502020204030204" pitchFamily="34" charset="0"/>
                <a:ea typeface="Calibri" panose="020F0502020204030204" pitchFamily="34" charset="0"/>
                <a:cs typeface="Times New Roman" panose="02020603050405020304" pitchFamily="18" charset="0"/>
              </a:rPr>
              <a:t>Л-35/100-600 – </a:t>
            </a:r>
            <a:r>
              <a:rPr lang="ru-RU" sz="1200" dirty="0">
                <a:effectLst/>
                <a:latin typeface="Calibri" panose="020F0502020204030204" pitchFamily="34" charset="0"/>
                <a:ea typeface="Calibri" panose="020F0502020204030204" pitchFamily="34" charset="0"/>
                <a:cs typeface="Times New Roman" panose="02020603050405020304" pitchFamily="18" charset="0"/>
              </a:rPr>
              <a:t>принимает прямогонную бензиновую фракцию и посредством реакторных блоков гидроочистки, блоков стабилизации и каталитического риформинга происходит приготовление высокооктановых бензинов. </a:t>
            </a:r>
          </a:p>
          <a:p>
            <a:pPr marL="0" lvl="0" indent="0">
              <a:lnSpc>
                <a:spcPct val="107000"/>
              </a:lnSpc>
              <a:spcAft>
                <a:spcPts val="0"/>
              </a:spcAft>
              <a:buFont typeface="+mj-lt"/>
              <a:buNone/>
            </a:pPr>
            <a:r>
              <a:rPr lang="ru-RU" sz="1200" b="1" dirty="0">
                <a:effectLst/>
                <a:latin typeface="Calibri" panose="020F0502020204030204" pitchFamily="34" charset="0"/>
                <a:ea typeface="Calibri" panose="020F0502020204030204" pitchFamily="34" charset="0"/>
                <a:cs typeface="Times New Roman" panose="02020603050405020304" pitchFamily="18" charset="0"/>
              </a:rPr>
              <a:t>6.</a:t>
            </a:r>
            <a:r>
              <a:rPr lang="ru-RU" sz="1200" b="1" baseline="0" dirty="0">
                <a:effectLst/>
                <a:latin typeface="Calibri" panose="020F0502020204030204" pitchFamily="34" charset="0"/>
                <a:ea typeface="Calibri" panose="020F0502020204030204" pitchFamily="34" charset="0"/>
                <a:cs typeface="Times New Roman" panose="02020603050405020304" pitchFamily="18" charset="0"/>
              </a:rPr>
              <a:t>      </a:t>
            </a:r>
            <a:r>
              <a:rPr lang="ru-RU" sz="1200" b="1" dirty="0">
                <a:effectLst/>
                <a:latin typeface="Calibri" panose="020F0502020204030204" pitchFamily="34" charset="0"/>
                <a:ea typeface="Calibri" panose="020F0502020204030204" pitchFamily="34" charset="0"/>
                <a:cs typeface="Times New Roman" panose="02020603050405020304" pitchFamily="18" charset="0"/>
              </a:rPr>
              <a:t>Л-24-6</a:t>
            </a:r>
            <a:r>
              <a:rPr lang="ru-RU" sz="1200" dirty="0">
                <a:effectLst/>
                <a:latin typeface="Calibri" panose="020F0502020204030204" pitchFamily="34" charset="0"/>
                <a:ea typeface="Calibri" panose="020F0502020204030204" pitchFamily="34" charset="0"/>
                <a:cs typeface="Times New Roman" panose="02020603050405020304" pitchFamily="18" charset="0"/>
              </a:rPr>
              <a:t> – Предназначен для повышения качества дизельной фракции с установки ЭЛОУ АВТ.</a:t>
            </a:r>
          </a:p>
          <a:p>
            <a:pPr marL="0" lvl="0" indent="0">
              <a:lnSpc>
                <a:spcPct val="107000"/>
              </a:lnSpc>
              <a:spcAft>
                <a:spcPts val="0"/>
              </a:spcAft>
              <a:buFont typeface="+mj-lt"/>
              <a:buNone/>
            </a:pPr>
            <a:r>
              <a:rPr lang="ru-RU" sz="1200" dirty="0">
                <a:effectLst/>
                <a:latin typeface="Calibri" panose="020F0502020204030204" pitchFamily="34" charset="0"/>
                <a:ea typeface="Calibri" panose="020F0502020204030204" pitchFamily="34" charset="0"/>
                <a:cs typeface="Times New Roman" panose="02020603050405020304" pitchFamily="18" charset="0"/>
              </a:rPr>
              <a:t>7.</a:t>
            </a:r>
            <a:r>
              <a:rPr lang="ru-RU" sz="1200" baseline="0" dirty="0">
                <a:effectLst/>
                <a:latin typeface="Calibri" panose="020F0502020204030204" pitchFamily="34" charset="0"/>
                <a:ea typeface="Calibri" panose="020F0502020204030204" pitchFamily="34" charset="0"/>
                <a:cs typeface="Times New Roman" panose="02020603050405020304" pitchFamily="18" charset="0"/>
              </a:rPr>
              <a:t>      </a:t>
            </a:r>
            <a:r>
              <a:rPr lang="ru-RU" sz="1200" dirty="0">
                <a:effectLst/>
                <a:latin typeface="Calibri" panose="020F0502020204030204" pitchFamily="34" charset="0"/>
                <a:ea typeface="Calibri" panose="020F0502020204030204" pitchFamily="34" charset="0"/>
                <a:cs typeface="Times New Roman" panose="02020603050405020304" pitchFamily="18" charset="0"/>
              </a:rPr>
              <a:t>Изомеризацию не рассказываем, но если есть вопрос (Входит в состав комплекса изомеризации и предназначена для переработки пентан-гексановой фракции высокооктановый компонент товарного бензина по технологии низкотемпературной изомеризации «Изомалк-2».)</a:t>
            </a:r>
          </a:p>
          <a:p>
            <a:pPr marL="0" lvl="0" indent="0">
              <a:lnSpc>
                <a:spcPct val="107000"/>
              </a:lnSpc>
              <a:spcAft>
                <a:spcPts val="800"/>
              </a:spcAft>
              <a:buFont typeface="+mj-lt"/>
              <a:buNone/>
            </a:pPr>
            <a:r>
              <a:rPr lang="ru-RU" sz="1200" b="1" dirty="0">
                <a:effectLst/>
                <a:latin typeface="Calibri" panose="020F0502020204030204" pitchFamily="34" charset="0"/>
                <a:ea typeface="Calibri" panose="020F0502020204030204" pitchFamily="34" charset="0"/>
                <a:cs typeface="Times New Roman" panose="02020603050405020304" pitchFamily="18" charset="0"/>
              </a:rPr>
              <a:t>8.      Отгрузка</a:t>
            </a:r>
            <a:r>
              <a:rPr lang="ru-RU" sz="1200" dirty="0">
                <a:effectLst/>
                <a:latin typeface="Calibri" panose="020F0502020204030204" pitchFamily="34" charset="0"/>
                <a:ea typeface="Calibri" panose="020F0502020204030204" pitchFamily="34" charset="0"/>
                <a:cs typeface="Times New Roman" panose="02020603050405020304" pitchFamily="18" charset="0"/>
              </a:rPr>
              <a:t> – Финальная часть производства, где готовая продукция с паспортом качества отгружается в жд/авто/танкер/трубопровод и направляется к потребителям.</a:t>
            </a:r>
          </a:p>
          <a:p>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4</a:t>
            </a:fld>
            <a:endParaRPr lang="ru-RU" dirty="0"/>
          </a:p>
        </p:txBody>
      </p:sp>
    </p:spTree>
    <p:extLst>
      <p:ext uri="{BB962C8B-B14F-4D97-AF65-F5344CB8AC3E}">
        <p14:creationId xmlns:p14="http://schemas.microsoft.com/office/powerpoint/2010/main" val="148002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1200" dirty="0">
                <a:effectLst/>
                <a:latin typeface="Calibri" panose="020F0502020204030204" pitchFamily="34" charset="0"/>
                <a:ea typeface="Calibri" panose="020F0502020204030204" pitchFamily="34" charset="0"/>
                <a:cs typeface="Times New Roman" panose="02020603050405020304" pitchFamily="18" charset="0"/>
              </a:rPr>
              <a:t>В соответствии с моделью CIM все информационные системы предприятия делятся на уровни по двум критериям: дискретность оси времени, в единицах которой функционируют информационные системы, и объемы данных, обрабатываемых на каждом уровне модели. В рамках концепции CIM информационные системы образуют пирамиду. Системы верхнего уровня оперируют данными на относительно больших временных промежутках, а нижнего — имеют дело с большим потоком данных реального времени. Каждое сечение пирамиды имеет площадь, пропорциональную объему обрабатываемых данных. На вершине этот объем минимален, в основании — максимален. Для связи дискретной оси времени наверху пирамиды с событиями реального времени в ее основании используются промежуточные системы цехового уровня, (Production Control, или Manufacturing Execution Systems — </a:t>
            </a:r>
            <a:r>
              <a:rPr lang="ru-RU" sz="12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tooltip="MES"/>
              </a:rPr>
              <a:t>MES</a:t>
            </a:r>
            <a:r>
              <a:rPr lang="ru-RU" sz="12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0 уровень – полевая автоматика</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200" dirty="0">
                <a:effectLst/>
                <a:latin typeface="Calibri" panose="020F0502020204030204" pitchFamily="34" charset="0"/>
                <a:ea typeface="Calibri" panose="020F0502020204030204" pitchFamily="34" charset="0"/>
                <a:cs typeface="Times New Roman" panose="02020603050405020304" pitchFamily="18" charset="0"/>
              </a:rPr>
              <a:t>На этом уровне находятся датчики, сенсоры, клапаны, приводы и другие исполнительные устройства. Они фиксируют и передают данные на следующие уровни.</a:t>
            </a:r>
          </a:p>
          <a:p>
            <a:pPr>
              <a:lnSpc>
                <a:spcPct val="107000"/>
              </a:lnSpc>
              <a:spcAft>
                <a:spcPts val="800"/>
              </a:spcAf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1 уровень – управление оборудованием в PLC/PAC</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200" dirty="0">
                <a:effectLst/>
                <a:latin typeface="Calibri" panose="020F0502020204030204" pitchFamily="34" charset="0"/>
                <a:ea typeface="Calibri" panose="020F0502020204030204" pitchFamily="34" charset="0"/>
                <a:cs typeface="Times New Roman" panose="02020603050405020304" pitchFamily="18" charset="0"/>
              </a:rPr>
              <a:t>PLC (программируемые логические контроллеры) и PAC (программируемые автоматизированные контроллеры) управляют логикой процессов локально. Например, если температура опустилась ниже заданного уровня, контроллер включает нагреватель.</a:t>
            </a:r>
          </a:p>
          <a:p>
            <a:pPr>
              <a:lnSpc>
                <a:spcPct val="107000"/>
              </a:lnSpc>
              <a:spcAft>
                <a:spcPts val="800"/>
              </a:spcAf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2 уровень — диспетчерское управление и сбор данных в SCADA</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05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SCADA-система (Supervisory Control And Data Acquisition)</a:t>
            </a:r>
            <a:r>
              <a:rPr lang="ru-RU" sz="1200" dirty="0">
                <a:effectLst/>
                <a:latin typeface="Calibri" panose="020F0502020204030204" pitchFamily="34" charset="0"/>
                <a:ea typeface="Calibri" panose="020F0502020204030204" pitchFamily="34" charset="0"/>
                <a:cs typeface="Times New Roman" panose="02020603050405020304" pitchFamily="18" charset="0"/>
              </a:rPr>
              <a:t> помогает контролировать и мониторить показатели в реальном времени. Система собирает данные с PLC/PAC и передает их на устройство, где операторы отслеживают статус оборудования. MES, в свою очередь, использует данные из SCADA для дальнейшего анализа, планирования, координации и управления производством.</a:t>
            </a:r>
          </a:p>
          <a:p>
            <a:pPr>
              <a:lnSpc>
                <a:spcPct val="107000"/>
              </a:lnSpc>
              <a:spcAft>
                <a:spcPts val="800"/>
              </a:spcAft>
            </a:pPr>
            <a:r>
              <a:rPr lang="ru-RU" sz="1200" dirty="0">
                <a:effectLst/>
                <a:latin typeface="Calibri" panose="020F0502020204030204" pitchFamily="34" charset="0"/>
                <a:ea typeface="Calibri" panose="020F0502020204030204" pitchFamily="34" charset="0"/>
                <a:cs typeface="Times New Roman" panose="02020603050405020304" pitchFamily="18" charset="0"/>
              </a:rPr>
              <a:t>С развитием интернета вещей, MES может получать информацию напрямую от датчиков. Это возможно с помощью IoT-платформ. </a:t>
            </a:r>
          </a:p>
          <a:p>
            <a:pPr>
              <a:lnSpc>
                <a:spcPct val="107000"/>
              </a:lnSpc>
              <a:spcAft>
                <a:spcPts val="800"/>
              </a:spcAf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3 уровень — управление процессами в MES </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650"/>
              </a:lnSpc>
              <a:spcAft>
                <a:spcPts val="0"/>
              </a:spcAf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MES-система (Manufacturing Execution System)</a:t>
            </a:r>
            <a:r>
              <a:rPr lang="ru-RU" sz="1200" dirty="0">
                <a:effectLst/>
                <a:latin typeface="Calibri" panose="020F0502020204030204" pitchFamily="34" charset="0"/>
                <a:ea typeface="Calibri" panose="020F0502020204030204" pitchFamily="34" charset="0"/>
                <a:cs typeface="Times New Roman" panose="02020603050405020304" pitchFamily="18" charset="0"/>
              </a:rPr>
              <a:t> — это </a:t>
            </a:r>
            <a:r>
              <a:rPr lang="ru-RU" sz="1200" b="1" dirty="0">
                <a:effectLst/>
                <a:latin typeface="Calibri" panose="020F0502020204030204" pitchFamily="34" charset="0"/>
                <a:ea typeface="Calibri" panose="020F0502020204030204" pitchFamily="34" charset="0"/>
                <a:cs typeface="Times New Roman" panose="02020603050405020304" pitchFamily="18" charset="0"/>
              </a:rPr>
              <a:t>комплекс программных средств для управления производственными процессами на предприятиях</a:t>
            </a:r>
            <a:r>
              <a:rPr lang="ru-RU" sz="1200" dirty="0">
                <a:effectLst/>
                <a:latin typeface="Calibri" panose="020F0502020204030204" pitchFamily="34" charset="0"/>
                <a:ea typeface="Calibri" panose="020F0502020204030204" pitchFamily="34" charset="0"/>
                <a:cs typeface="Times New Roman" panose="02020603050405020304" pitchFamily="18" charset="0"/>
              </a:rPr>
              <a:t>.</a:t>
            </a:r>
            <a:endParaRPr lang="ru-RU" sz="1400" dirty="0">
              <a:effectLst/>
              <a:latin typeface="Times New Roman" panose="02020603050405020304" pitchFamily="18" charset="0"/>
              <a:ea typeface="Times New Roman" panose="02020603050405020304" pitchFamily="18" charset="0"/>
            </a:endParaRPr>
          </a:p>
          <a:p>
            <a:pPr algn="l">
              <a:lnSpc>
                <a:spcPts val="1650"/>
              </a:lnSpc>
              <a:spcAft>
                <a:spcPts val="0"/>
              </a:spcAft>
            </a:pPr>
            <a:r>
              <a:rPr lang="ru-RU" sz="1200" dirty="0">
                <a:effectLst/>
                <a:latin typeface="Calibri" panose="020F0502020204030204" pitchFamily="34" charset="0"/>
                <a:ea typeface="Calibri" panose="020F0502020204030204" pitchFamily="34" charset="0"/>
                <a:cs typeface="Times New Roman" panose="02020603050405020304" pitchFamily="18" charset="0"/>
              </a:rPr>
              <a:t>Она служит мостом между планированием на уровне предприятия и фактическим производством, обеспечивая эффективное выполнение производственных операций в реальном времени. MES получает данные из SCADA или напрямую от датчиков.</a:t>
            </a:r>
            <a:endParaRPr lang="ru-RU" sz="1400" dirty="0">
              <a:effectLst/>
              <a:latin typeface="Times New Roman" panose="02020603050405020304" pitchFamily="18" charset="0"/>
              <a:ea typeface="Times New Roman" panose="02020603050405020304" pitchFamily="18" charset="0"/>
            </a:endParaRPr>
          </a:p>
          <a:p>
            <a:pPr algn="l">
              <a:lnSpc>
                <a:spcPts val="1650"/>
              </a:lnSpc>
              <a:spcAft>
                <a:spcPts val="600"/>
              </a:spcAf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Основные функции MES-систем</a:t>
            </a:r>
            <a:r>
              <a:rPr lang="ru-RU" sz="1200" dirty="0">
                <a:effectLst/>
                <a:latin typeface="Calibri" panose="020F0502020204030204" pitchFamily="34" charset="0"/>
                <a:ea typeface="Calibri" panose="020F0502020204030204" pitchFamily="34" charset="0"/>
                <a:cs typeface="Times New Roman" panose="02020603050405020304" pitchFamily="18" charset="0"/>
              </a:rPr>
              <a:t>:</a:t>
            </a:r>
            <a:endParaRPr lang="ru-RU" sz="1400" dirty="0">
              <a:effectLst/>
              <a:latin typeface="Times New Roman" panose="02020603050405020304" pitchFamily="18" charset="0"/>
              <a:ea typeface="Times New Roman" panose="02020603050405020304" pitchFamily="18" charset="0"/>
            </a:endParaRPr>
          </a:p>
          <a:p>
            <a:pPr marL="342900" lvl="0" indent="-342900">
              <a:lnSpc>
                <a:spcPts val="1650"/>
              </a:lnSpc>
              <a:spcAft>
                <a:spcPts val="0"/>
              </a:spcAft>
              <a:buSzPts val="1000"/>
              <a:buFont typeface="Symbol" panose="05050102010706020507" pitchFamily="18" charset="2"/>
              <a:buChar char=""/>
              <a:tabLst>
                <a:tab pos="457200" algn="l"/>
              </a:tabLs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Контроль производственных операций</a:t>
            </a:r>
            <a:r>
              <a:rPr lang="ru-RU" sz="1200" dirty="0">
                <a:effectLst/>
                <a:latin typeface="Calibri" panose="020F0502020204030204" pitchFamily="34" charset="0"/>
                <a:ea typeface="Calibri" panose="020F0502020204030204" pitchFamily="34" charset="0"/>
                <a:cs typeface="Times New Roman" panose="02020603050405020304" pitchFamily="18" charset="0"/>
              </a:rPr>
              <a:t>. Система позволяет в режиме реального времени следить за выполнением производственных заданий, отслеживать отклонения от плана и оценивать загрузку оборудования.</a:t>
            </a:r>
          </a:p>
          <a:p>
            <a:pPr marL="342900" lvl="0" indent="-342900">
              <a:lnSpc>
                <a:spcPts val="1650"/>
              </a:lnSpc>
              <a:spcAft>
                <a:spcPts val="0"/>
              </a:spcAft>
              <a:buSzPts val="1000"/>
              <a:buFont typeface="Symbol" panose="05050102010706020507" pitchFamily="18" charset="2"/>
              <a:buChar char=""/>
              <a:tabLst>
                <a:tab pos="457200" algn="l"/>
              </a:tabLs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Сбор и обработка данных</a:t>
            </a:r>
            <a:r>
              <a:rPr lang="ru-RU" sz="1200" dirty="0">
                <a:effectLst/>
                <a:latin typeface="Calibri" panose="020F0502020204030204" pitchFamily="34" charset="0"/>
                <a:ea typeface="Calibri" panose="020F0502020204030204" pitchFamily="34" charset="0"/>
                <a:cs typeface="Times New Roman" panose="02020603050405020304" pitchFamily="18" charset="0"/>
              </a:rPr>
              <a:t>. Системы фиксируют ключевые параметры: от производительности оборудования до объёмов продукции и расхода ресурсов. Это помогает выявлять проблемные участки, оптимизировать процессы и повышать эффективность.  </a:t>
            </a:r>
          </a:p>
          <a:p>
            <a:pPr marL="342900" lvl="0" indent="-342900">
              <a:lnSpc>
                <a:spcPts val="1650"/>
              </a:lnSpc>
              <a:spcAft>
                <a:spcPts val="0"/>
              </a:spcAft>
              <a:buSzPts val="1000"/>
              <a:buFont typeface="Symbol" panose="05050102010706020507" pitchFamily="18" charset="2"/>
              <a:buChar char=""/>
              <a:tabLst>
                <a:tab pos="457200" algn="l"/>
              </a:tabLs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Контроль качества</a:t>
            </a:r>
            <a:r>
              <a:rPr lang="ru-RU" sz="1200" dirty="0">
                <a:effectLst/>
                <a:latin typeface="Calibri" panose="020F0502020204030204" pitchFamily="34" charset="0"/>
                <a:ea typeface="Calibri" panose="020F0502020204030204" pitchFamily="34" charset="0"/>
                <a:cs typeface="Times New Roman" panose="02020603050405020304" pitchFamily="18" charset="0"/>
              </a:rPr>
              <a:t>. MES интегрируют инструменты проверки качества, позволяя оперативно выявлять и устранять дефекты. Чаще всего по средствам диспетчеризации. </a:t>
            </a:r>
          </a:p>
          <a:p>
            <a:pPr marL="342900" lvl="0" indent="-342900">
              <a:lnSpc>
                <a:spcPts val="1650"/>
              </a:lnSpc>
              <a:spcAft>
                <a:spcPts val="0"/>
              </a:spcAft>
              <a:buSzPts val="1000"/>
              <a:buFont typeface="Symbol" panose="05050102010706020507" pitchFamily="18" charset="2"/>
              <a:buChar char=""/>
              <a:tabLst>
                <a:tab pos="457200" algn="l"/>
              </a:tabLs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Прослеживаемость производства</a:t>
            </a:r>
            <a:r>
              <a:rPr lang="ru-RU" sz="1200" dirty="0">
                <a:effectLst/>
                <a:latin typeface="Calibri" panose="020F0502020204030204" pitchFamily="34" charset="0"/>
                <a:ea typeface="Calibri" panose="020F0502020204030204" pitchFamily="34" charset="0"/>
                <a:cs typeface="Times New Roman" panose="02020603050405020304" pitchFamily="18" charset="0"/>
              </a:rPr>
              <a:t>. Системы хранят полную историю создания продукции: от использованных материалов до этапов сборки. Это упрощает решение вопросов с клиентами и помогает соответствовать требованиям законодательства.  </a:t>
            </a:r>
          </a:p>
          <a:p>
            <a:pPr marL="342900" lvl="0" indent="-342900">
              <a:lnSpc>
                <a:spcPts val="1650"/>
              </a:lnSpc>
              <a:spcAft>
                <a:spcPts val="600"/>
              </a:spcAft>
              <a:buSzPts val="1000"/>
              <a:buFont typeface="Symbol" panose="05050102010706020507" pitchFamily="18" charset="2"/>
              <a:buChar char=""/>
              <a:tabLst>
                <a:tab pos="457200" algn="l"/>
              </a:tabLs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Интеграция с другими системами</a:t>
            </a:r>
            <a:r>
              <a:rPr lang="ru-RU" sz="1200" dirty="0">
                <a:effectLst/>
                <a:latin typeface="Calibri" panose="020F0502020204030204" pitchFamily="34" charset="0"/>
                <a:ea typeface="Calibri" panose="020F0502020204030204" pitchFamily="34" charset="0"/>
                <a:cs typeface="Times New Roman" panose="02020603050405020304" pitchFamily="18" charset="0"/>
              </a:rPr>
              <a:t>. MES становятся частью общей цифровой экосистемы предприятия, эффективно взаимодействуя с ERP, APS и другими инструментами</a:t>
            </a:r>
          </a:p>
          <a:p>
            <a:pPr>
              <a:lnSpc>
                <a:spcPct val="107000"/>
              </a:lnSpc>
              <a:spcAft>
                <a:spcPts val="800"/>
              </a:spcAf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4 уровень — управление бизнес-процессами в ERP </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ERP (enterprise resource planning)</a:t>
            </a:r>
            <a:r>
              <a:rPr lang="ru-RU" sz="1200" dirty="0">
                <a:effectLst/>
                <a:latin typeface="Calibri" panose="020F0502020204030204" pitchFamily="34" charset="0"/>
                <a:ea typeface="Calibri" panose="020F0502020204030204" pitchFamily="34" charset="0"/>
                <a:cs typeface="Times New Roman" panose="02020603050405020304" pitchFamily="18" charset="0"/>
              </a:rPr>
              <a:t> – это софт для контроля бизнес-процессов компании. Система объединяет управление финансами, закупками, продажами, заказами, отчетностью и персоналом. ERP-системы не управляют производством напрямую. Они передают данные в MES, чтобы корректировать планы на выпуск продукции.</a:t>
            </a:r>
          </a:p>
          <a:p>
            <a:endParaRPr lang="ru-RU" b="0" dirty="0">
              <a:effectLst/>
            </a:endParaRPr>
          </a:p>
          <a:p>
            <a:endParaRPr lang="ru-RU" b="0" dirty="0">
              <a:effectLst/>
            </a:endParaRPr>
          </a:p>
          <a:p>
            <a:endParaRPr lang="ru-RU" b="0" dirty="0">
              <a:effectLst/>
            </a:endParaRPr>
          </a:p>
          <a:p>
            <a:endParaRPr lang="ru-RU" dirty="0"/>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5</a:t>
            </a:fld>
            <a:endParaRPr lang="ru-RU" dirty="0"/>
          </a:p>
        </p:txBody>
      </p:sp>
    </p:spTree>
    <p:extLst>
      <p:ext uri="{BB962C8B-B14F-4D97-AF65-F5344CB8AC3E}">
        <p14:creationId xmlns:p14="http://schemas.microsoft.com/office/powerpoint/2010/main" val="1313370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a:solidFill>
                  <a:schemeClr val="tx1"/>
                </a:solidFill>
                <a:effectLst/>
                <a:latin typeface="+mn-lt"/>
                <a:ea typeface="+mn-ea"/>
                <a:cs typeface="+mn-cs"/>
              </a:rPr>
              <a:t>Одной из наиболее важных </a:t>
            </a:r>
            <a:r>
              <a:rPr lang="en-US" sz="1200" b="1" kern="1200" dirty="0">
                <a:solidFill>
                  <a:schemeClr val="tx1"/>
                </a:solidFill>
                <a:effectLst/>
                <a:latin typeface="+mn-lt"/>
                <a:ea typeface="+mn-ea"/>
                <a:cs typeface="+mn-cs"/>
              </a:rPr>
              <a:t>MES</a:t>
            </a:r>
            <a:r>
              <a:rPr lang="ru-RU" sz="1200" b="1" kern="1200" dirty="0">
                <a:solidFill>
                  <a:schemeClr val="tx1"/>
                </a:solidFill>
                <a:effectLst/>
                <a:latin typeface="+mn-lt"/>
                <a:ea typeface="+mn-ea"/>
                <a:cs typeface="+mn-cs"/>
              </a:rPr>
              <a:t> систем является АСОДУ (Автоматизированная система оперативно-диспетчерского управления).</a:t>
            </a:r>
            <a:r>
              <a:rPr lang="ru-RU" sz="1200" kern="1200" dirty="0">
                <a:solidFill>
                  <a:schemeClr val="tx1"/>
                </a:solidFill>
                <a:effectLst/>
                <a:latin typeface="+mn-lt"/>
                <a:ea typeface="+mn-ea"/>
                <a:cs typeface="+mn-cs"/>
              </a:rPr>
              <a:t/>
            </a:r>
            <a:br>
              <a:rPr lang="ru-RU" sz="1200" kern="1200" dirty="0">
                <a:solidFill>
                  <a:schemeClr val="tx1"/>
                </a:solidFill>
                <a:effectLst/>
                <a:latin typeface="+mn-lt"/>
                <a:ea typeface="+mn-ea"/>
                <a:cs typeface="+mn-cs"/>
              </a:rPr>
            </a:br>
            <a:r>
              <a:rPr lang="ru-RU" sz="1200" kern="1200" dirty="0">
                <a:solidFill>
                  <a:schemeClr val="tx1"/>
                </a:solidFill>
                <a:effectLst/>
                <a:latin typeface="+mn-lt"/>
                <a:ea typeface="+mn-ea"/>
                <a:cs typeface="+mn-cs"/>
              </a:rPr>
              <a:t>АСОДУ — это комплекс приложений для сбора, анализа, представления и архивирования информации, поступающей с разных цехов и участков предприятия или локальных подсистем АСУТП (например, на нефтеперерабатывающих заводах). </a:t>
            </a:r>
          </a:p>
          <a:p>
            <a:r>
              <a:rPr lang="ru-RU" sz="1200" b="1" kern="1200" dirty="0">
                <a:solidFill>
                  <a:schemeClr val="tx1"/>
                </a:solidFill>
                <a:effectLst/>
                <a:latin typeface="+mn-lt"/>
                <a:ea typeface="+mn-ea"/>
                <a:cs typeface="+mn-cs"/>
              </a:rPr>
              <a:t>Основные функции</a:t>
            </a:r>
            <a:r>
              <a:rPr lang="ru-RU" sz="1200" kern="1200" dirty="0">
                <a:solidFill>
                  <a:schemeClr val="tx1"/>
                </a:solidFill>
                <a:effectLst/>
                <a:latin typeface="+mn-lt"/>
                <a:ea typeface="+mn-ea"/>
                <a:cs typeface="+mn-cs"/>
              </a:rPr>
              <a:t>:</a:t>
            </a:r>
          </a:p>
          <a:p>
            <a:r>
              <a:rPr lang="ru-RU" sz="1200" kern="1200" dirty="0">
                <a:solidFill>
                  <a:schemeClr val="tx1"/>
                </a:solidFill>
                <a:effectLst/>
                <a:latin typeface="+mn-lt"/>
                <a:ea typeface="+mn-ea"/>
                <a:cs typeface="+mn-cs"/>
              </a:rPr>
              <a:t>Сбор данных с датчиков и оборудования в реальном времени.</a:t>
            </a:r>
          </a:p>
          <a:p>
            <a:r>
              <a:rPr lang="ru-RU" sz="1200" kern="1200" dirty="0">
                <a:solidFill>
                  <a:schemeClr val="tx1"/>
                </a:solidFill>
                <a:effectLst/>
                <a:latin typeface="+mn-lt"/>
                <a:ea typeface="+mn-ea"/>
                <a:cs typeface="+mn-cs"/>
              </a:rPr>
              <a:t>Визуализация процессов (например, через мнемосхемы).</a:t>
            </a:r>
          </a:p>
          <a:p>
            <a:r>
              <a:rPr lang="ru-RU" sz="1200" kern="1200" dirty="0">
                <a:solidFill>
                  <a:schemeClr val="tx1"/>
                </a:solidFill>
                <a:effectLst/>
                <a:latin typeface="+mn-lt"/>
                <a:ea typeface="+mn-ea"/>
                <a:cs typeface="+mn-cs"/>
              </a:rPr>
              <a:t>Контроль аварийных ситуаций и формирование отчетов.</a:t>
            </a:r>
          </a:p>
          <a:p>
            <a:r>
              <a:rPr lang="ru-RU" sz="1200" kern="1200" dirty="0">
                <a:solidFill>
                  <a:schemeClr val="tx1"/>
                </a:solidFill>
                <a:effectLst/>
                <a:latin typeface="+mn-lt"/>
                <a:ea typeface="+mn-ea"/>
                <a:cs typeface="+mn-cs"/>
              </a:rPr>
              <a:t>Отображение расчётных данных по метрологическим методикам.</a:t>
            </a:r>
          </a:p>
          <a:p>
            <a:r>
              <a:rPr lang="ru-RU" sz="1200" kern="1200" dirty="0">
                <a:solidFill>
                  <a:schemeClr val="tx1"/>
                </a:solidFill>
                <a:effectLst/>
                <a:latin typeface="+mn-lt"/>
                <a:ea typeface="+mn-ea"/>
                <a:cs typeface="+mn-cs"/>
              </a:rPr>
              <a:t>Управление производством посредством контроля движения нефтепродуктов.</a:t>
            </a:r>
          </a:p>
          <a:p>
            <a:r>
              <a:rPr lang="ru-RU" sz="1200" b="1" kern="1200" dirty="0">
                <a:solidFill>
                  <a:schemeClr val="tx1"/>
                </a:solidFill>
                <a:effectLst/>
                <a:latin typeface="+mn-lt"/>
                <a:ea typeface="+mn-ea"/>
                <a:cs typeface="+mn-cs"/>
              </a:rPr>
              <a:t>Почему это важно?</a:t>
            </a:r>
            <a:r>
              <a:rPr lang="ru-RU" sz="1200" kern="1200" dirty="0">
                <a:solidFill>
                  <a:schemeClr val="tx1"/>
                </a:solidFill>
                <a:effectLst/>
                <a:latin typeface="+mn-lt"/>
                <a:ea typeface="+mn-ea"/>
                <a:cs typeface="+mn-cs"/>
              </a:rPr>
              <a:t/>
            </a:r>
            <a:br>
              <a:rPr lang="ru-RU" sz="1200" kern="1200" dirty="0">
                <a:solidFill>
                  <a:schemeClr val="tx1"/>
                </a:solidFill>
                <a:effectLst/>
                <a:latin typeface="+mn-lt"/>
                <a:ea typeface="+mn-ea"/>
                <a:cs typeface="+mn-cs"/>
              </a:rPr>
            </a:br>
            <a:r>
              <a:rPr lang="ru-RU" sz="1200" kern="1200" dirty="0">
                <a:solidFill>
                  <a:schemeClr val="tx1"/>
                </a:solidFill>
                <a:effectLst/>
                <a:latin typeface="+mn-lt"/>
                <a:ea typeface="+mn-ea"/>
                <a:cs typeface="+mn-cs"/>
              </a:rPr>
              <a:t>Без АСОДУ управление сложными производствами было бы медленным и рискованным. </a:t>
            </a:r>
          </a:p>
          <a:p>
            <a:r>
              <a:rPr lang="ru-RU" sz="1200" kern="1200" dirty="0">
                <a:solidFill>
                  <a:schemeClr val="tx1"/>
                </a:solidFill>
                <a:effectLst/>
                <a:latin typeface="+mn-lt"/>
                <a:ea typeface="+mn-ea"/>
                <a:cs typeface="+mn-cs"/>
              </a:rPr>
              <a:t>Также у нас теперь весь завод может уместиться на одном сайте, который получает оперативные данные с каждого датчика, с каждой смежной информационной системы.</a:t>
            </a:r>
          </a:p>
          <a:p>
            <a:endParaRPr lang="ru-RU" dirty="0"/>
          </a:p>
          <a:p>
            <a:r>
              <a:rPr lang="ru-RU" b="1" dirty="0"/>
              <a:t>Почему без АСОДУ невозможно современное производство?</a:t>
            </a:r>
          </a:p>
          <a:p>
            <a:r>
              <a:rPr lang="ru-RU" b="1" dirty="0"/>
              <a:t>Ручной сбор данных устарел</a:t>
            </a:r>
            <a:r>
              <a:rPr lang="ru-RU" dirty="0"/>
              <a:t>:</a:t>
            </a:r>
            <a:br>
              <a:rPr lang="ru-RU" dirty="0"/>
            </a:br>
            <a:r>
              <a:rPr lang="ru-RU" dirty="0"/>
              <a:t>Раньше инженеры тратили часы на обход оборудования с блокнотами. Теперь АСОДУ делает это автоматически — без ошибок и задержек.</a:t>
            </a:r>
          </a:p>
          <a:p>
            <a:r>
              <a:rPr lang="ru-RU" b="1" dirty="0"/>
              <a:t>Человеческий фактор</a:t>
            </a:r>
            <a:r>
              <a:rPr lang="ru-RU" dirty="0"/>
              <a:t>:</a:t>
            </a:r>
            <a:br>
              <a:rPr lang="ru-RU" dirty="0"/>
            </a:br>
            <a:r>
              <a:rPr lang="ru-RU" dirty="0"/>
              <a:t>Оператор физически не может отслеживать сотни параметров одновременно. АСОДУ </a:t>
            </a:r>
            <a:r>
              <a:rPr lang="ru-RU" b="1" dirty="0"/>
              <a:t>фиксирует все отклонения</a:t>
            </a:r>
            <a:r>
              <a:rPr lang="ru-RU" dirty="0"/>
              <a:t> и выделяет самые важные.</a:t>
            </a:r>
          </a:p>
          <a:p>
            <a:r>
              <a:rPr lang="ru-RU" b="1" dirty="0"/>
              <a:t>Экономический эффект</a:t>
            </a:r>
            <a:r>
              <a:rPr lang="ru-RU" dirty="0"/>
              <a:t>:</a:t>
            </a:r>
            <a:br>
              <a:rPr lang="ru-RU" dirty="0"/>
            </a:br>
            <a:r>
              <a:rPr lang="ru-RU" dirty="0"/>
              <a:t>Внедрение АСОДУ на НПЗ может дать </a:t>
            </a:r>
            <a:r>
              <a:rPr lang="ru-RU" b="1" dirty="0"/>
              <a:t>до 20% снижения аварийности</a:t>
            </a:r>
            <a:r>
              <a:rPr lang="ru-RU" dirty="0"/>
              <a:t> и </a:t>
            </a:r>
            <a:r>
              <a:rPr lang="ru-RU" b="1" dirty="0"/>
              <a:t>5–15% экономии ресурсов</a:t>
            </a:r>
            <a:r>
              <a:rPr lang="ru-RU" dirty="0"/>
              <a:t> за счёт оптимизации процессов.</a:t>
            </a:r>
          </a:p>
        </p:txBody>
      </p:sp>
      <p:sp>
        <p:nvSpPr>
          <p:cNvPr id="4" name="Номер слайда 3"/>
          <p:cNvSpPr>
            <a:spLocks noGrp="1"/>
          </p:cNvSpPr>
          <p:nvPr>
            <p:ph type="sldNum" sz="quarter" idx="10"/>
          </p:nvPr>
        </p:nvSpPr>
        <p:spPr/>
        <p:txBody>
          <a:bodyPr/>
          <a:lstStyle/>
          <a:p>
            <a:fld id="{A7FEB5F6-CA6F-4681-BB93-00024E318BD2}" type="slidenum">
              <a:rPr lang="ru-RU" smtClean="0"/>
              <a:t>6</a:t>
            </a:fld>
            <a:endParaRPr lang="ru-RU" dirty="0"/>
          </a:p>
        </p:txBody>
      </p:sp>
    </p:spTree>
    <p:extLst>
      <p:ext uri="{BB962C8B-B14F-4D97-AF65-F5344CB8AC3E}">
        <p14:creationId xmlns:p14="http://schemas.microsoft.com/office/powerpoint/2010/main" val="1648148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Но для корректного отображения с обработки данных для системы АСОДУ необходим очень мощный инструмент. </a:t>
            </a:r>
            <a:r>
              <a:rPr lang="ru-RU" sz="1100" dirty="0">
                <a:effectLst/>
                <a:latin typeface="Calibri" panose="020F0502020204030204" pitchFamily="34" charset="0"/>
                <a:ea typeface="Calibri" panose="020F0502020204030204" pitchFamily="34" charset="0"/>
                <a:cs typeface="Times New Roman" panose="02020603050405020304" pitchFamily="18" charset="0"/>
              </a:rPr>
              <a:t>Надо понимать, что современные заводы, такие как нефтеперерабатывающие, оснащены тысячами датчиков, которые непрерывно собирают данные о температуре, давлении, расходе и других критически важных параметрах.</a:t>
            </a:r>
          </a:p>
          <a:p>
            <a:pPr>
              <a:lnSpc>
                <a:spcPct val="107000"/>
              </a:lnSpc>
              <a:spcAft>
                <a:spcPts val="80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Проблема:</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Данные поступают в режиме реального времени и в огромных объемах.</a:t>
            </a: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Если их просто накапливать, они превращаются в «информационный шум», который сложно анализировать и использовать.</a:t>
            </a:r>
          </a:p>
          <a:p>
            <a:pPr>
              <a:lnSpc>
                <a:spcPct val="107000"/>
              </a:lnSpc>
              <a:spcAft>
                <a:spcPts val="80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Решение:</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ru-RU" sz="1200" dirty="0">
                <a:effectLst/>
                <a:latin typeface="Times New Roman" panose="02020603050405020304" pitchFamily="18" charset="0"/>
                <a:ea typeface="Times New Roman" panose="02020603050405020304" pitchFamily="18" charset="0"/>
              </a:rPr>
              <a:t>БДРВ - Базы данных временных рядов</a:t>
            </a:r>
          </a:p>
          <a:p>
            <a:pPr>
              <a:lnSpc>
                <a:spcPct val="107000"/>
              </a:lnSpc>
              <a:spcBef>
                <a:spcPts val="900"/>
              </a:spcBef>
              <a:spcAft>
                <a:spcPts val="80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Если у вас есть упорядоченные по времени данные с временными метками, такие как метрики от инфраструктуры или данные датчиков, может быть полезно использовать одну из баз данных временных рядов.</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Принцип хранения данных в базе данных временных рядов. Как мы видим, важной особенностью является наличие столбца соответствующего времени события.</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400"/>
              </a:spcBef>
              <a:spcAft>
                <a:spcPts val="80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Общие характеристики баз данных временных рядов:</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Данные временных рядов всегда собираются на протяжении определенного периода времени.</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Данные из рабочих нагрузок являются новыми и записываются как вставки. Уже существующие данные не обновляются путем замены.</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Когда данные записываются, они автоматически назначаются последнему интервалу времени.</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Базы данных временных рядов часто используются для осуществления мониторинга различных метрик (будь то загрузка CPU, или показатели работы какого-либо датчика).</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7</a:t>
            </a:fld>
            <a:endParaRPr lang="ru-RU" dirty="0"/>
          </a:p>
        </p:txBody>
      </p:sp>
    </p:spTree>
    <p:extLst>
      <p:ext uri="{BB962C8B-B14F-4D97-AF65-F5344CB8AC3E}">
        <p14:creationId xmlns:p14="http://schemas.microsoft.com/office/powerpoint/2010/main" val="2880610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БДРВ, которое используем мы:</a:t>
            </a:r>
            <a:r>
              <a:rPr lang="ru-RU" sz="1100" dirty="0">
                <a:effectLst/>
                <a:latin typeface="Calibri" panose="020F0502020204030204" pitchFamily="34" charset="0"/>
                <a:ea typeface="Calibri" panose="020F0502020204030204" pitchFamily="34" charset="0"/>
                <a:cs typeface="Times New Roman" panose="02020603050405020304" pitchFamily="18" charset="0"/>
              </a:rPr>
              <a:t/>
            </a:r>
            <a:br>
              <a:rPr lang="ru-RU" sz="1100" dirty="0">
                <a:effectLst/>
                <a:latin typeface="Calibri" panose="020F0502020204030204" pitchFamily="34" charset="0"/>
                <a:ea typeface="Calibri" panose="020F0502020204030204" pitchFamily="34" charset="0"/>
                <a:cs typeface="Times New Roman" panose="02020603050405020304" pitchFamily="18" charset="0"/>
              </a:rPr>
            </a:br>
            <a:r>
              <a:rPr lang="ru-RU" sz="1100" dirty="0">
                <a:effectLst/>
                <a:latin typeface="Calibri" panose="020F0502020204030204" pitchFamily="34" charset="0"/>
                <a:ea typeface="Calibri" panose="020F0502020204030204" pitchFamily="34" charset="0"/>
                <a:cs typeface="Times New Roman" panose="02020603050405020304" pitchFamily="18" charset="0"/>
              </a:rPr>
              <a:t>PI System — это интеллектуальная платформа, которая:</a:t>
            </a:r>
          </a:p>
          <a:p>
            <a:pPr marL="342900" lvl="0" indent="-342900">
              <a:lnSpc>
                <a:spcPct val="107000"/>
              </a:lnSpc>
              <a:spcAft>
                <a:spcPts val="800"/>
              </a:spcAft>
              <a:buFont typeface="Arial" panose="020B0604020202020204" pitchFamily="34" charset="0"/>
              <a:buChar char="•"/>
              <a:tabLst>
                <a:tab pos="457200" algn="l"/>
              </a:tabLs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Собирает данные</a:t>
            </a:r>
            <a:r>
              <a:rPr lang="ru-RU" sz="1100" dirty="0">
                <a:effectLst/>
                <a:latin typeface="Calibri" panose="020F0502020204030204" pitchFamily="34" charset="0"/>
                <a:ea typeface="Calibri" panose="020F0502020204030204" pitchFamily="34" charset="0"/>
                <a:cs typeface="Times New Roman" panose="02020603050405020304" pitchFamily="18" charset="0"/>
              </a:rPr>
              <a:t> с датчиков, оборудования и других систем. (Таких как система отгрузки причал/жд/авто, лаборатория и т.п.)</a:t>
            </a:r>
          </a:p>
          <a:p>
            <a:pPr marL="342900" lvl="0" indent="-342900">
              <a:lnSpc>
                <a:spcPct val="107000"/>
              </a:lnSpc>
              <a:spcAft>
                <a:spcPts val="800"/>
              </a:spcAft>
              <a:buFont typeface="Arial" panose="020B0604020202020204" pitchFamily="34" charset="0"/>
              <a:buChar char="•"/>
              <a:tabLst>
                <a:tab pos="457200" algn="l"/>
              </a:tabLs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Структурирует и хранит</a:t>
            </a:r>
            <a:r>
              <a:rPr lang="ru-RU" sz="1100" dirty="0">
                <a:effectLst/>
                <a:latin typeface="Calibri" panose="020F0502020204030204" pitchFamily="34" charset="0"/>
                <a:ea typeface="Calibri" panose="020F0502020204030204" pitchFamily="34" charset="0"/>
                <a:cs typeface="Times New Roman" panose="02020603050405020304" pitchFamily="18" charset="0"/>
              </a:rPr>
              <a:t> их в удобном для анализа виде.</a:t>
            </a:r>
          </a:p>
          <a:p>
            <a:pPr marL="342900" lvl="0" indent="-342900">
              <a:lnSpc>
                <a:spcPct val="107000"/>
              </a:lnSpc>
              <a:spcAft>
                <a:spcPts val="800"/>
              </a:spcAft>
              <a:buFont typeface="Arial" panose="020B0604020202020204" pitchFamily="34" charset="0"/>
              <a:buChar char="•"/>
              <a:tabLst>
                <a:tab pos="457200" algn="l"/>
              </a:tabLs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Предоставляет данные</a:t>
            </a:r>
            <a:r>
              <a:rPr lang="ru-RU" sz="1100" dirty="0">
                <a:effectLst/>
                <a:latin typeface="Calibri" panose="020F0502020204030204" pitchFamily="34" charset="0"/>
                <a:ea typeface="Calibri" panose="020F0502020204030204" pitchFamily="34" charset="0"/>
                <a:cs typeface="Times New Roman" panose="02020603050405020304" pitchFamily="18" charset="0"/>
              </a:rPr>
              <a:t> в реальном времени, чтобы инженеры и операторы могли быстро принимать решения.</a:t>
            </a:r>
          </a:p>
          <a:p>
            <a:pPr>
              <a:lnSpc>
                <a:spcPct val="107000"/>
              </a:lnSpc>
              <a:spcAft>
                <a:spcPts val="80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PI System — это «мозг» предприятия, который превращает данные в полезные знания.</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Сердцем этой системы является специализированное хранилище — PI Data Archive. Чем оно отличается от обычных баз данных?</a:t>
            </a:r>
          </a:p>
          <a:p>
            <a:pPr>
              <a:lnSpc>
                <a:spcPct val="107000"/>
              </a:lnSpc>
              <a:spcAft>
                <a:spcPts val="80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Специализация под временные ряды</a:t>
            </a:r>
            <a:r>
              <a:rPr lang="en-US" sz="1100" b="1" dirty="0">
                <a:effectLst/>
                <a:latin typeface="Calibri" panose="020F0502020204030204" pitchFamily="34" charset="0"/>
                <a:ea typeface="Calibri" panose="020F0502020204030204" pitchFamily="34" charset="0"/>
                <a:cs typeface="Times New Roman" panose="02020603050405020304" pitchFamily="18" charset="0"/>
              </a:rPr>
              <a:t>:</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Оптимизирована для записи и чтения данных с временными метками (температура, давление и т.д.).</a:t>
            </a: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Поддерживает микросекундное разрешение времени.</a:t>
            </a:r>
          </a:p>
          <a:p>
            <a:pPr>
              <a:lnSpc>
                <a:spcPct val="107000"/>
              </a:lnSpc>
              <a:spcAft>
                <a:spcPts val="80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Эффективное хранение</a:t>
            </a:r>
            <a:r>
              <a:rPr lang="en-US" sz="1100" b="1" dirty="0">
                <a:effectLst/>
                <a:latin typeface="Calibri" panose="020F0502020204030204" pitchFamily="34" charset="0"/>
                <a:ea typeface="Calibri" panose="020F0502020204030204" pitchFamily="34" charset="0"/>
                <a:cs typeface="Times New Roman" panose="02020603050405020304" pitchFamily="18" charset="0"/>
              </a:rPr>
              <a:t>:</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Сжатие данных до </a:t>
            </a:r>
            <a:r>
              <a:rPr lang="ru-RU" sz="1100" b="1" dirty="0">
                <a:effectLst/>
                <a:latin typeface="Calibri" panose="020F0502020204030204" pitchFamily="34" charset="0"/>
                <a:ea typeface="Calibri" panose="020F0502020204030204" pitchFamily="34" charset="0"/>
                <a:cs typeface="Times New Roman" panose="02020603050405020304" pitchFamily="18" charset="0"/>
              </a:rPr>
              <a:t>90%</a:t>
            </a:r>
            <a:r>
              <a:rPr lang="ru-RU" sz="1100" dirty="0">
                <a:effectLst/>
                <a:latin typeface="Calibri" panose="020F0502020204030204" pitchFamily="34" charset="0"/>
                <a:ea typeface="Calibri" panose="020F0502020204030204" pitchFamily="34" charset="0"/>
                <a:cs typeface="Times New Roman" panose="02020603050405020304" pitchFamily="18" charset="0"/>
              </a:rPr>
              <a:t> без потери точности.</a:t>
            </a: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Хранение истории за </a:t>
            </a:r>
            <a:r>
              <a:rPr lang="ru-RU" sz="1100" b="1" dirty="0">
                <a:effectLst/>
                <a:latin typeface="Calibri" panose="020F0502020204030204" pitchFamily="34" charset="0"/>
                <a:ea typeface="Calibri" panose="020F0502020204030204" pitchFamily="34" charset="0"/>
                <a:cs typeface="Times New Roman" panose="02020603050405020304" pitchFamily="18" charset="0"/>
              </a:rPr>
              <a:t>10+ лет</a:t>
            </a:r>
            <a:r>
              <a:rPr lang="ru-RU" sz="1100" dirty="0">
                <a:effectLst/>
                <a:latin typeface="Calibri" panose="020F0502020204030204" pitchFamily="34" charset="0"/>
                <a:ea typeface="Calibri" panose="020F0502020204030204" pitchFamily="34" charset="0"/>
                <a:cs typeface="Times New Roman" panose="02020603050405020304" pitchFamily="18" charset="0"/>
              </a:rPr>
              <a:t> без снижения производительности.</a:t>
            </a:r>
          </a:p>
          <a:p>
            <a:pPr>
              <a:lnSpc>
                <a:spcPct val="107000"/>
              </a:lnSpc>
              <a:spcAft>
                <a:spcPts val="80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Высокая производительность</a:t>
            </a:r>
            <a:r>
              <a:rPr lang="en-US" sz="1100" b="1" dirty="0">
                <a:effectLst/>
                <a:latin typeface="Calibri" panose="020F0502020204030204" pitchFamily="34" charset="0"/>
                <a:ea typeface="Calibri" panose="020F0502020204030204" pitchFamily="34" charset="0"/>
                <a:cs typeface="Times New Roman" panose="02020603050405020304" pitchFamily="18" charset="0"/>
              </a:rPr>
              <a:t>:</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Запись до </a:t>
            </a:r>
            <a:r>
              <a:rPr lang="ru-RU" sz="1100" b="1" dirty="0">
                <a:effectLst/>
                <a:latin typeface="Calibri" panose="020F0502020204030204" pitchFamily="34" charset="0"/>
                <a:ea typeface="Calibri" panose="020F0502020204030204" pitchFamily="34" charset="0"/>
                <a:cs typeface="Times New Roman" panose="02020603050405020304" pitchFamily="18" charset="0"/>
              </a:rPr>
              <a:t>500,000 значений в секунду</a:t>
            </a:r>
            <a:r>
              <a:rPr lang="ru-RU" sz="1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Мгновенный доступ к данным за любой период.</a:t>
            </a:r>
          </a:p>
          <a:p>
            <a:pPr>
              <a:lnSpc>
                <a:spcPct val="107000"/>
              </a:lnSpc>
              <a:spcAft>
                <a:spcPts val="80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Преимущества для промышленности:</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a:effectLst/>
                <a:latin typeface="Segoe UI Symbol" panose="020B0502040204020203" pitchFamily="34" charset="0"/>
                <a:ea typeface="Calibri" panose="020F0502020204030204" pitchFamily="34" charset="0"/>
                <a:cs typeface="Segoe UI Symbol" panose="020B0502040204020203" pitchFamily="34" charset="0"/>
              </a:rPr>
              <a:t>✅</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b="1" dirty="0">
                <a:effectLst/>
                <a:latin typeface="Calibri" panose="020F0502020204030204" pitchFamily="34" charset="0"/>
                <a:ea typeface="Calibri" panose="020F0502020204030204" pitchFamily="34" charset="0"/>
                <a:cs typeface="Times New Roman" panose="02020603050405020304" pitchFamily="18" charset="0"/>
              </a:rPr>
              <a:t>Надёжность</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Автоматическая буферизация данных при обрывах связи.</a:t>
            </a: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Резервирование и восстановление без потерь.</a:t>
            </a:r>
          </a:p>
          <a:p>
            <a:pPr>
              <a:lnSpc>
                <a:spcPct val="107000"/>
              </a:lnSpc>
              <a:spcAft>
                <a:spcPts val="800"/>
              </a:spcAft>
            </a:pPr>
            <a:r>
              <a:rPr lang="ru-RU" sz="1100" dirty="0">
                <a:effectLst/>
                <a:latin typeface="Segoe UI Symbol" panose="020B0502040204020203" pitchFamily="34" charset="0"/>
                <a:ea typeface="Calibri" panose="020F0502020204030204" pitchFamily="34" charset="0"/>
                <a:cs typeface="Segoe UI Symbol" panose="020B0502040204020203" pitchFamily="34" charset="0"/>
              </a:rPr>
              <a:t>✅</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b="1" dirty="0">
                <a:effectLst/>
                <a:latin typeface="Calibri" panose="020F0502020204030204" pitchFamily="34" charset="0"/>
                <a:ea typeface="Calibri" panose="020F0502020204030204" pitchFamily="34" charset="0"/>
                <a:cs typeface="Times New Roman" panose="02020603050405020304" pitchFamily="18" charset="0"/>
              </a:rPr>
              <a:t>Интеграция</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Совместимость с </a:t>
            </a:r>
            <a:r>
              <a:rPr lang="ru-RU" sz="1100" b="1" dirty="0">
                <a:effectLst/>
                <a:latin typeface="Calibri" panose="020F0502020204030204" pitchFamily="34" charset="0"/>
                <a:ea typeface="Calibri" panose="020F0502020204030204" pitchFamily="34" charset="0"/>
                <a:cs typeface="Times New Roman" panose="02020603050405020304" pitchFamily="18" charset="0"/>
              </a:rPr>
              <a:t>Grafana</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b="1" dirty="0">
                <a:effectLst/>
                <a:latin typeface="Calibri" panose="020F0502020204030204" pitchFamily="34" charset="0"/>
                <a:ea typeface="Calibri" panose="020F0502020204030204" pitchFamily="34" charset="0"/>
                <a:cs typeface="Times New Roman" panose="02020603050405020304" pitchFamily="18" charset="0"/>
              </a:rPr>
              <a:t>Power BI</a:t>
            </a:r>
            <a:r>
              <a:rPr lang="ru-RU" sz="1100" dirty="0">
                <a:effectLst/>
                <a:latin typeface="Calibri" panose="020F0502020204030204" pitchFamily="34" charset="0"/>
                <a:ea typeface="Calibri" panose="020F0502020204030204" pitchFamily="34" charset="0"/>
                <a:cs typeface="Times New Roman" panose="02020603050405020304" pitchFamily="18" charset="0"/>
              </a:rPr>
              <a:t> и другими инструментами.</a:t>
            </a: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Поддержка </a:t>
            </a:r>
            <a:r>
              <a:rPr lang="ru-RU" sz="1100" b="1" dirty="0">
                <a:effectLst/>
                <a:latin typeface="Calibri" panose="020F0502020204030204" pitchFamily="34" charset="0"/>
                <a:ea typeface="Calibri" panose="020F0502020204030204" pitchFamily="34" charset="0"/>
                <a:cs typeface="Times New Roman" panose="02020603050405020304" pitchFamily="18" charset="0"/>
              </a:rPr>
              <a:t>SQL-запросов</a:t>
            </a:r>
            <a:r>
              <a:rPr lang="ru-RU" sz="1100" dirty="0">
                <a:effectLst/>
                <a:latin typeface="Calibri" panose="020F0502020204030204" pitchFamily="34" charset="0"/>
                <a:ea typeface="Calibri" panose="020F0502020204030204" pitchFamily="34" charset="0"/>
                <a:cs typeface="Times New Roman" panose="02020603050405020304" pitchFamily="18" charset="0"/>
              </a:rPr>
              <a:t> через PI ODBC.</a:t>
            </a:r>
          </a:p>
          <a:p>
            <a:pPr>
              <a:lnSpc>
                <a:spcPct val="107000"/>
              </a:lnSpc>
              <a:spcAft>
                <a:spcPts val="800"/>
              </a:spcAft>
            </a:pP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FEB5F6-CA6F-4681-BB93-00024E318BD2}"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191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dirty="0">
                <a:effectLst/>
                <a:latin typeface="Times New Roman" panose="02020603050405020304" pitchFamily="18" charset="0"/>
                <a:ea typeface="Times New Roman" panose="02020603050405020304" pitchFamily="18" charset="0"/>
              </a:rPr>
              <a:t>Plant Information System (PI System)</a:t>
            </a:r>
            <a:r>
              <a:rPr lang="ru-RU" sz="1200" dirty="0">
                <a:effectLst/>
                <a:latin typeface="Times New Roman" panose="02020603050405020304" pitchFamily="18" charset="0"/>
                <a:ea typeface="Times New Roman" panose="02020603050405020304" pitchFamily="18" charset="0"/>
              </a:rPr>
              <a:t> – комплекс программного обеспечения, обеспечивающий управление данными, включая сбор, хранение, обработку и их представление по компании, предприятиям и отдельным процессам. PI System состоит из следующих компонентов: </a:t>
            </a:r>
          </a:p>
          <a:p>
            <a:pPr marL="342900" lvl="0" indent="-342900">
              <a:lnSpc>
                <a:spcPct val="107000"/>
              </a:lnSpc>
              <a:spcAft>
                <a:spcPts val="800"/>
              </a:spcAft>
              <a:buSzPts val="1000"/>
              <a:buFont typeface="Symbol" panose="05050102010706020507" pitchFamily="18" charset="2"/>
              <a:buChar char=""/>
              <a:tabLst>
                <a:tab pos="457200" algn="l"/>
              </a:tabLst>
            </a:pPr>
            <a:r>
              <a:rPr lang="ru-RU" sz="1200" b="1" dirty="0">
                <a:effectLst/>
                <a:latin typeface="Times New Roman" panose="02020603050405020304" pitchFamily="18" charset="0"/>
                <a:ea typeface="Times New Roman" panose="02020603050405020304" pitchFamily="18" charset="0"/>
                <a:cs typeface="Times New Roman" panose="02020603050405020304" pitchFamily="18" charset="0"/>
              </a:rPr>
              <a:t>Источники данных:</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программное обеспечение, генерирующее данные. Они могут быть разнообразными и подключаться к узлам интерфейса несколькими способами. Серверные приложения обработки данных PI ACE и Totalizer также являются источниками данных, хотя и могут располагаться на компьютере, где установлены PI сервера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ru-RU" sz="1200" b="1" dirty="0">
                <a:effectLst/>
                <a:latin typeface="Times New Roman" panose="02020603050405020304" pitchFamily="18" charset="0"/>
                <a:ea typeface="Times New Roman" panose="02020603050405020304" pitchFamily="18" charset="0"/>
                <a:cs typeface="Times New Roman" panose="02020603050405020304" pitchFamily="18" charset="0"/>
              </a:rPr>
              <a:t>Интерфейсы:</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программное обеспечение, получающее данные от источников данных и отправляющее их на PI сервера. Каждому типу источников данных необходим соответствующий интерфейс PI, который может его интерпретировать. В OSIsoft имеется более 400 различных интерфейсов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ru-RU" sz="1200" b="1" dirty="0">
                <a:effectLst/>
                <a:latin typeface="Times New Roman" panose="02020603050405020304" pitchFamily="18" charset="0"/>
                <a:ea typeface="Times New Roman" panose="02020603050405020304" pitchFamily="18" charset="0"/>
                <a:cs typeface="Times New Roman" panose="02020603050405020304" pitchFamily="18" charset="0"/>
              </a:rPr>
              <a:t>Сервера PI:</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служат для хранения данных и выступают в качестве серверов данных для клиентских приложений на основе Microsoft Windows. PI Server можно также применять для взаимодействия с данными, сохраненными во внешних системах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ru-RU" sz="1200" b="1" dirty="0">
                <a:effectLst/>
                <a:latin typeface="Times New Roman" panose="02020603050405020304" pitchFamily="18" charset="0"/>
                <a:ea typeface="Times New Roman" panose="02020603050405020304" pitchFamily="18" charset="0"/>
                <a:cs typeface="Times New Roman" panose="02020603050405020304" pitchFamily="18" charset="0"/>
              </a:rPr>
              <a:t>Серверные приложения PI:</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в PI System включены многие продукты так называемого среднего слоя, которые выступают в роли серверных приложений. В их число входят: PI ACE, PI Notifications, объектные базы данных PI-AF и веб-порталы на основе Microsoft SharePoint и SAP NetWeaver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ru-RU" sz="1200" b="1" dirty="0">
                <a:effectLst/>
                <a:latin typeface="Times New Roman" panose="02020603050405020304" pitchFamily="18" charset="0"/>
                <a:ea typeface="Times New Roman" panose="02020603050405020304" pitchFamily="18" charset="0"/>
                <a:cs typeface="Times New Roman" panose="02020603050405020304" pitchFamily="18" charset="0"/>
              </a:rPr>
              <a:t>Клиентские приложения:</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операторы, инженеры, менеджеры и другой персонал компании используют разнообразные клиентские приложения для подключения к серверам PI и серверам приложений PI для просмотра интересующих данных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indent="228600"/>
            <a:r>
              <a:rPr lang="en-US" sz="1200" dirty="0">
                <a:effectLst/>
                <a:latin typeface="Times New Roman" panose="02020603050405020304" pitchFamily="18" charset="0"/>
                <a:ea typeface="Times New Roman" panose="02020603050405020304" pitchFamily="18" charset="0"/>
              </a:rPr>
              <a:t>Pi System </a:t>
            </a:r>
            <a:r>
              <a:rPr lang="ru-RU" sz="1200" dirty="0">
                <a:effectLst/>
                <a:latin typeface="Times New Roman" panose="02020603050405020304" pitchFamily="18" charset="0"/>
                <a:ea typeface="Times New Roman" panose="02020603050405020304" pitchFamily="18" charset="0"/>
              </a:rPr>
              <a:t>представляет из себя систему </a:t>
            </a:r>
            <a:r>
              <a:rPr lang="en-US" sz="1200" dirty="0">
                <a:effectLst/>
                <a:latin typeface="Times New Roman" panose="02020603050405020304" pitchFamily="18" charset="0"/>
                <a:ea typeface="Times New Roman" panose="02020603050405020304" pitchFamily="18" charset="0"/>
              </a:rPr>
              <a:t>MES </a:t>
            </a:r>
            <a:r>
              <a:rPr lang="ru-RU" sz="1200" dirty="0">
                <a:effectLst/>
                <a:latin typeface="Times New Roman" panose="02020603050405020304" pitchFamily="18" charset="0"/>
                <a:ea typeface="Times New Roman" panose="02020603050405020304" pitchFamily="18" charset="0"/>
              </a:rPr>
              <a:t>уровня, необходимую для диспетчерского управления техническим процессом. Она обеспечивает сбор, хранение, анализ и визуализацию данных из таких источников, как: АСУТП, средств ручного ввода, лабораторного и интегрированного с </a:t>
            </a:r>
            <a:r>
              <a:rPr lang="en-US" sz="1200" dirty="0">
                <a:effectLst/>
                <a:latin typeface="Times New Roman" panose="02020603050405020304" pitchFamily="18" charset="0"/>
                <a:ea typeface="Times New Roman" panose="02020603050405020304" pitchFamily="18" charset="0"/>
              </a:rPr>
              <a:t>PI </a:t>
            </a:r>
            <a:r>
              <a:rPr lang="ru-RU" sz="1200" dirty="0">
                <a:effectLst/>
                <a:latin typeface="Times New Roman" panose="02020603050405020304" pitchFamily="18" charset="0"/>
                <a:ea typeface="Times New Roman" panose="02020603050405020304" pitchFamily="18" charset="0"/>
              </a:rPr>
              <a:t>программного обеспечения. На Саратовском НПЗ система представлена такими компонентами, как</a:t>
            </a:r>
            <a:r>
              <a:rPr lang="en-US" sz="1200" dirty="0">
                <a:effectLst/>
                <a:latin typeface="Times New Roman" panose="02020603050405020304" pitchFamily="18" charset="0"/>
                <a:ea typeface="Times New Roman" panose="02020603050405020304" pitchFamily="18" charset="0"/>
              </a:rPr>
              <a:t>:</a:t>
            </a:r>
            <a:endParaRPr lang="ru-RU" sz="12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200" b="1" dirty="0">
                <a:effectLst/>
                <a:latin typeface="Times New Roman" panose="02020603050405020304" pitchFamily="18" charset="0"/>
                <a:ea typeface="Times New Roman" panose="02020603050405020304" pitchFamily="18" charset="0"/>
              </a:rPr>
              <a:t>PI Server</a:t>
            </a:r>
            <a:r>
              <a:rPr lang="en-US" sz="1200" dirty="0">
                <a:effectLst/>
                <a:latin typeface="Times New Roman" panose="02020603050405020304" pitchFamily="18" charset="0"/>
                <a:ea typeface="Times New Roman" panose="02020603050405020304" pitchFamily="18" charset="0"/>
              </a:rPr>
              <a:t> – </a:t>
            </a:r>
            <a:r>
              <a:rPr lang="ru-RU" sz="1200" dirty="0">
                <a:effectLst/>
                <a:latin typeface="Times New Roman" panose="02020603050405020304" pitchFamily="18" charset="0"/>
                <a:ea typeface="Times New Roman" panose="02020603050405020304" pitchFamily="18" charset="0"/>
              </a:rPr>
              <a:t>ядро системы</a:t>
            </a:r>
            <a:r>
              <a:rPr lang="en-US" sz="1200" dirty="0">
                <a:effectLst/>
                <a:latin typeface="Times New Roman" panose="02020603050405020304" pitchFamily="18" charset="0"/>
                <a:ea typeface="Times New Roman" panose="02020603050405020304" pitchFamily="18" charset="0"/>
              </a:rPr>
              <a:t> PI System. </a:t>
            </a:r>
            <a:r>
              <a:rPr lang="ru-RU" sz="1200" dirty="0">
                <a:effectLst/>
                <a:latin typeface="Times New Roman" panose="02020603050405020304" pitchFamily="18" charset="0"/>
                <a:ea typeface="Times New Roman" panose="02020603050405020304" pitchFamily="18" charset="0"/>
              </a:rPr>
              <a:t>Он получает данные и распределяет их в реальном времени с помощью компонентов PI System и всей информационной инфраструктуры. </a:t>
            </a:r>
          </a:p>
          <a:p>
            <a:pPr marL="342900" lvl="0" indent="-342900">
              <a:buFont typeface="Symbol" panose="05050102010706020507" pitchFamily="18" charset="2"/>
              <a:buChar char=""/>
            </a:pPr>
            <a:r>
              <a:rPr lang="ru-RU" sz="1200" b="1" dirty="0">
                <a:effectLst/>
                <a:latin typeface="Times New Roman" panose="02020603050405020304" pitchFamily="18" charset="0"/>
                <a:ea typeface="Times New Roman" panose="02020603050405020304" pitchFamily="18" charset="0"/>
              </a:rPr>
              <a:t>PI Data Archive </a:t>
            </a:r>
            <a:r>
              <a:rPr lang="ru-RU" sz="1200" dirty="0">
                <a:effectLst/>
                <a:latin typeface="Times New Roman" panose="02020603050405020304" pitchFamily="18" charset="0"/>
                <a:ea typeface="Times New Roman" panose="02020603050405020304" pitchFamily="18" charset="0"/>
              </a:rPr>
              <a:t>– специализированная БД для хранения данных временных рядов, с уникальным алгоритмом сжатия и скоростью восстановления данных. PI Data Archive был специально спроектирован для обработки и хранения данных реального времени и, в отличие от реляционных хранилищ, является базой данных временных рядов. Благодаря этому он легко масштабируется и может хранить огромное количество точных, согласованных производственных данных за много лет, с разрешением времени вплоть до микросекунд, доступных оперативно и без потери точности. </a:t>
            </a:r>
          </a:p>
          <a:p>
            <a:pPr marL="342900" lvl="0" indent="-342900">
              <a:buFont typeface="Symbol" panose="05050102010706020507" pitchFamily="18" charset="2"/>
              <a:buChar char=""/>
            </a:pPr>
            <a:r>
              <a:rPr lang="ru-RU" sz="1200" b="1" dirty="0">
                <a:effectLst/>
                <a:latin typeface="Times New Roman" panose="02020603050405020304" pitchFamily="18" charset="0"/>
                <a:ea typeface="Times New Roman" panose="02020603050405020304" pitchFamily="18" charset="0"/>
              </a:rPr>
              <a:t>PI A</a:t>
            </a:r>
            <a:r>
              <a:rPr lang="en-US" sz="1200" b="1" dirty="0" err="1">
                <a:effectLst/>
                <a:latin typeface="Times New Roman" panose="02020603050405020304" pitchFamily="18" charset="0"/>
                <a:ea typeface="Times New Roman" panose="02020603050405020304" pitchFamily="18" charset="0"/>
              </a:rPr>
              <a:t>sset</a:t>
            </a:r>
            <a:r>
              <a:rPr lang="ru-RU" sz="1200" b="1" dirty="0">
                <a:effectLst/>
                <a:latin typeface="Times New Roman" panose="02020603050405020304" pitchFamily="18" charset="0"/>
                <a:ea typeface="Times New Roman" panose="02020603050405020304" pitchFamily="18" charset="0"/>
              </a:rPr>
              <a:t> F</a:t>
            </a:r>
            <a:r>
              <a:rPr lang="en-US" sz="1200" b="1" dirty="0" err="1">
                <a:effectLst/>
                <a:latin typeface="Times New Roman" panose="02020603050405020304" pitchFamily="18" charset="0"/>
                <a:ea typeface="Times New Roman" panose="02020603050405020304" pitchFamily="18" charset="0"/>
              </a:rPr>
              <a:t>ramework</a:t>
            </a:r>
            <a:r>
              <a:rPr lang="ru-RU" sz="1200" b="1" dirty="0">
                <a:effectLst/>
                <a:latin typeface="Times New Roman" panose="02020603050405020304" pitchFamily="18" charset="0"/>
                <a:ea typeface="Times New Roman" panose="02020603050405020304" pitchFamily="18" charset="0"/>
              </a:rPr>
              <a:t> (</a:t>
            </a:r>
            <a:r>
              <a:rPr lang="en-US" sz="1200" b="1" dirty="0">
                <a:effectLst/>
                <a:latin typeface="Times New Roman" panose="02020603050405020304" pitchFamily="18" charset="0"/>
                <a:ea typeface="Times New Roman" panose="02020603050405020304" pitchFamily="18" charset="0"/>
              </a:rPr>
              <a:t>AF</a:t>
            </a:r>
            <a:r>
              <a:rPr lang="ru-RU" sz="1200" b="1" dirty="0">
                <a:effectLst/>
                <a:latin typeface="Times New Roman" panose="02020603050405020304" pitchFamily="18" charset="0"/>
                <a:ea typeface="Times New Roman" panose="02020603050405020304" pitchFamily="18" charset="0"/>
              </a:rPr>
              <a:t>)</a:t>
            </a:r>
            <a:r>
              <a:rPr lang="ru-RU" sz="1200" dirty="0">
                <a:effectLst/>
                <a:latin typeface="Times New Roman" panose="02020603050405020304" pitchFamily="18" charset="0"/>
                <a:ea typeface="Times New Roman" panose="02020603050405020304" pitchFamily="18" charset="0"/>
              </a:rPr>
              <a:t> – инструмент для создания организационных и технологических моделей и схем производства, состоящих из элементов и их взаимосвязей и взаимозависимостей. Элементы модели представляют собой как физическое оборудование (резервуары, теплообменники, смесители, измерители и т.д.), так и более абстрактные логические конструкции (эффективность, экология и т.д.). Разработанная модель позволяет включить в себя организационно-технологическую структуру предприятия, логику его функционирования, принципы контекстно-зависимого представления данных о производственном процессе. Основываясь на единой модели, доступной любым приложениям PI System, можно проводить различного рода анализ, обработку и представление информации о производстве, поступающую в реальном времени. Например, согласование технологических данных, расчет эффективности, анализ простоев технологического оборудования.</a:t>
            </a:r>
          </a:p>
          <a:p>
            <a:pPr marL="342900" lvl="0" indent="-342900">
              <a:lnSpc>
                <a:spcPct val="107000"/>
              </a:lnSpc>
              <a:spcAft>
                <a:spcPts val="800"/>
              </a:spcAft>
              <a:buFont typeface="Symbol" panose="05050102010706020507" pitchFamily="18" charset="2"/>
              <a:buChar char=""/>
            </a:pPr>
            <a:r>
              <a:rPr lang="ru-RU" sz="1200" b="1" dirty="0">
                <a:effectLst/>
                <a:latin typeface="Times New Roman" panose="02020603050405020304" pitchFamily="18" charset="0"/>
                <a:ea typeface="Times New Roman" panose="02020603050405020304" pitchFamily="18" charset="0"/>
                <a:cs typeface="Times New Roman" panose="02020603050405020304" pitchFamily="18" charset="0"/>
              </a:rPr>
              <a:t>PI ProcessBook </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основное клиентское приложение в PI System для разработки графического интерфейса пользователя, основанного на мнемосхемах, трендах, объединяющих и структурирующих всю производственную информацию, необходимую для быстрого и эффективного принятия решений. Приложение PI ProcessBook содержит одну или более книг ProcessBook, представляющих собой наборы "записей отображений". Запись отображения в PI ProcessBook может содержать данные из следующих источников (по отдельности или одновременно):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678180" algn="l"/>
              </a:tabLs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Архивы данных PI на одном или нескольких серверах, в том числе данных, поступающих от тегов измерения и расчетных данных</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678180" algn="l"/>
              </a:tabLs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Другие базы данных, поддерживающие ODBC.</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678180" algn="l"/>
              </a:tabLs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Электронные таблицы, документы, схемы, графики, фотографии и другие приложения Windows, подключаемые через OLE и встраиванием</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678180" algn="l"/>
              </a:tabLs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Процедуры Visual Basic for Applications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С помощью PI ProcessBook можно создавать графические мнемосхемы, содержащие текущие и архивные данные о производственном процессе, включая специализированные инструменты для быстрой оценки состояния производства всеми сотрудниками. Инструменты рисования и возможность встраивать тренды текущих и архивных данных дают пользователям всего предприятия невероятно богатое и ясное представление о производственных процессах. Microsoft Visual Basic for Applications (VBA), встроенный в ProcessBook, позволяет строить экраны для любых частей производственного процесса.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PI ProcessBook позволяет отображать данные из любой системы, работающей в сфере бизнеса и управления операциями. В среде ProcessBook легко обработать и проанализировать данные, построить тренд. Экраны PI ProcessBook могут быть связаны друг с другом для мгновенного доступа к дополнительным данным, позволяя вам быстро обнаруживать производственные проблемы.</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9</a:t>
            </a:fld>
            <a:endParaRPr lang="ru-RU" dirty="0"/>
          </a:p>
        </p:txBody>
      </p:sp>
    </p:spTree>
    <p:extLst>
      <p:ext uri="{BB962C8B-B14F-4D97-AF65-F5344CB8AC3E}">
        <p14:creationId xmlns:p14="http://schemas.microsoft.com/office/powerpoint/2010/main" val="2469514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PI System помогает решать ключевые задачи на производстве:</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Контроль производственных процессов</a:t>
            </a:r>
          </a:p>
          <a:p>
            <a:pPr marL="171450" indent="-171450">
              <a:lnSpc>
                <a:spcPct val="107000"/>
              </a:lnSpc>
              <a:spcAft>
                <a:spcPts val="800"/>
              </a:spcAft>
              <a:buFont typeface="Arial" panose="020B0604020202020204" pitchFamily="34" charset="0"/>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Система непрерывно отслеживает параметры (температуру, давление, расход).</a:t>
            </a:r>
          </a:p>
          <a:p>
            <a:pPr marL="171450" indent="-171450">
              <a:lnSpc>
                <a:spcPct val="107000"/>
              </a:lnSpc>
              <a:spcAft>
                <a:spcPts val="800"/>
              </a:spcAft>
              <a:buFont typeface="Arial" panose="020B0604020202020204" pitchFamily="34" charset="0"/>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Пример: Если температура в котле выходит за допустимые пределы, PI System сразу отправляет предупреждение.</a:t>
            </a:r>
          </a:p>
          <a:p>
            <a:pPr>
              <a:lnSpc>
                <a:spcPct val="107000"/>
              </a:lnSpc>
              <a:spcAft>
                <a:spcPts val="800"/>
              </a:spcAf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Автоматические расчеты</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PI System автоматически рассчитывает важные показатели, такие как:</a:t>
            </a:r>
          </a:p>
          <a:p>
            <a:pPr marL="342900" lvl="0" indent="-342900">
              <a:lnSpc>
                <a:spcPct val="107000"/>
              </a:lnSpc>
              <a:spcAft>
                <a:spcPts val="0"/>
              </a:spcAft>
              <a:buFont typeface="Symbol" panose="05050102010706020507" pitchFamily="18" charset="2"/>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Баланс массы сырья и продуктов.</a:t>
            </a:r>
          </a:p>
          <a:p>
            <a:pPr marL="342900" lvl="0" indent="-342900">
              <a:lnSpc>
                <a:spcPct val="107000"/>
              </a:lnSpc>
              <a:spcAft>
                <a:spcPts val="0"/>
              </a:spcAft>
              <a:buFont typeface="Symbol" panose="05050102010706020507" pitchFamily="18" charset="2"/>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Энергопотребление оборудования.</a:t>
            </a:r>
          </a:p>
          <a:p>
            <a:pPr marL="342900" lvl="0" indent="-342900">
              <a:lnSpc>
                <a:spcPct val="107000"/>
              </a:lnSpc>
              <a:spcAft>
                <a:spcPts val="800"/>
              </a:spcAft>
              <a:buFont typeface="Symbol" panose="05050102010706020507" pitchFamily="18" charset="2"/>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KPI (ключевые показатели эффективности) установок.</a:t>
            </a:r>
          </a:p>
          <a:p>
            <a:pPr>
              <a:lnSpc>
                <a:spcPct val="107000"/>
              </a:lnSpc>
              <a:spcAft>
                <a:spcPts val="800"/>
              </a:spcAf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Снижение аварийности</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0"/>
              </a:spcAft>
              <a:buFont typeface="Symbol" panose="05050102010706020507" pitchFamily="18" charset="2"/>
              <a:buNone/>
            </a:pPr>
            <a:r>
              <a:rPr lang="ru-RU" sz="1200" dirty="0">
                <a:effectLst/>
                <a:latin typeface="Calibri" panose="020F0502020204030204" pitchFamily="34" charset="0"/>
                <a:ea typeface="Calibri" panose="020F0502020204030204" pitchFamily="34" charset="0"/>
                <a:cs typeface="Times New Roman" panose="02020603050405020304" pitchFamily="18" charset="0"/>
              </a:rPr>
              <a:t>Анализ данных позволяет предсказать возможные проблемы, например:</a:t>
            </a:r>
          </a:p>
          <a:p>
            <a:pPr marL="342900" lvl="0" indent="-342900">
              <a:lnSpc>
                <a:spcPct val="107000"/>
              </a:lnSpc>
              <a:spcAft>
                <a:spcPts val="0"/>
              </a:spcAft>
              <a:buFont typeface="Symbol" panose="05050102010706020507" pitchFamily="18" charset="2"/>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Износ оборудования.</a:t>
            </a:r>
          </a:p>
          <a:p>
            <a:pPr marL="342900" lvl="0" indent="-342900">
              <a:lnSpc>
                <a:spcPct val="107000"/>
              </a:lnSpc>
              <a:spcAft>
                <a:spcPts val="0"/>
              </a:spcAft>
              <a:buFont typeface="Symbol" panose="05050102010706020507" pitchFamily="18" charset="2"/>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Риск аварийных ситуаций.</a:t>
            </a:r>
          </a:p>
          <a:p>
            <a:pPr marL="342900" lvl="0" indent="-342900">
              <a:lnSpc>
                <a:spcPct val="107000"/>
              </a:lnSpc>
              <a:spcAft>
                <a:spcPts val="800"/>
              </a:spcAft>
              <a:buFont typeface="Symbol" panose="05050102010706020507" pitchFamily="18" charset="2"/>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Это помогает предотвратить простои и снизить затраты на ремонт.</a:t>
            </a:r>
          </a:p>
          <a:p>
            <a:pPr>
              <a:lnSpc>
                <a:spcPct val="107000"/>
              </a:lnSpc>
              <a:spcAft>
                <a:spcPts val="800"/>
              </a:spcAft>
            </a:pPr>
            <a:r>
              <a:rPr lang="ru-RU" sz="1200" b="1" dirty="0">
                <a:effectLst/>
                <a:latin typeface="Calibri" panose="020F0502020204030204" pitchFamily="34" charset="0"/>
                <a:ea typeface="Calibri" panose="020F0502020204030204" pitchFamily="34" charset="0"/>
                <a:cs typeface="Times New Roman" panose="02020603050405020304" pitchFamily="18" charset="0"/>
              </a:rPr>
              <a:t>Отчеты без ручной работы</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Инженеры больше не тратят время на ручной сбор данных.</a:t>
            </a:r>
          </a:p>
          <a:p>
            <a:pPr marL="342900" lvl="0" indent="-342900">
              <a:lnSpc>
                <a:spcPct val="107000"/>
              </a:lnSpc>
              <a:spcAft>
                <a:spcPts val="800"/>
              </a:spcAft>
              <a:buFont typeface="Symbol" panose="05050102010706020507" pitchFamily="18" charset="2"/>
              <a:buChar char=""/>
            </a:pPr>
            <a:r>
              <a:rPr lang="ru-RU" sz="1200" dirty="0">
                <a:effectLst/>
                <a:latin typeface="Calibri" panose="020F0502020204030204" pitchFamily="34" charset="0"/>
                <a:ea typeface="Calibri" panose="020F0502020204030204" pitchFamily="34" charset="0"/>
                <a:cs typeface="Times New Roman" panose="02020603050405020304" pitchFamily="18" charset="0"/>
              </a:rPr>
              <a:t>С помощью PI DataLink отчеты создаются автоматически, что экономит время и снижает вероятность ошибок.</a:t>
            </a:r>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10</a:t>
            </a:fld>
            <a:endParaRPr lang="ru-RU" dirty="0"/>
          </a:p>
        </p:txBody>
      </p:sp>
    </p:spTree>
    <p:extLst>
      <p:ext uri="{BB962C8B-B14F-4D97-AF65-F5344CB8AC3E}">
        <p14:creationId xmlns:p14="http://schemas.microsoft.com/office/powerpoint/2010/main" val="27422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разработки, администрирования и поддержки решений на базе PI System мы используем следующие технологии и инструменты:</a:t>
            </a:r>
          </a:p>
          <a:p>
            <a:endParaRPr lang="ru-RU" dirty="0"/>
          </a:p>
          <a:p>
            <a:r>
              <a:rPr lang="ru-RU" b="1" dirty="0"/>
              <a:t>C#</a:t>
            </a:r>
            <a:r>
              <a:rPr lang="en-US" b="1" dirty="0"/>
              <a:t>,Python</a:t>
            </a:r>
            <a:r>
              <a:rPr lang="ru-RU" b="1" dirty="0"/>
              <a:t>, VB.Net</a:t>
            </a:r>
            <a:r>
              <a:rPr lang="ru-RU" dirty="0"/>
              <a:t>:</a:t>
            </a:r>
          </a:p>
          <a:p>
            <a:r>
              <a:rPr lang="ru-RU" dirty="0"/>
              <a:t>Основные языки программирования для создания приложений, интеграции и автоматизации процессов.</a:t>
            </a:r>
          </a:p>
          <a:p>
            <a:r>
              <a:rPr lang="ru-RU" dirty="0"/>
              <a:t>Пример: Разработка скриптов для обработки данных или интеграции PI System с другими системами.</a:t>
            </a:r>
          </a:p>
          <a:p>
            <a:endParaRPr lang="ru-RU" dirty="0"/>
          </a:p>
          <a:p>
            <a:r>
              <a:rPr lang="ru-RU" b="1" dirty="0"/>
              <a:t>.Net Framework</a:t>
            </a:r>
            <a:r>
              <a:rPr lang="ru-RU" dirty="0"/>
              <a:t>:</a:t>
            </a:r>
          </a:p>
          <a:p>
            <a:r>
              <a:rPr lang="ru-RU" dirty="0"/>
              <a:t>Платформа для разработки надежных и производительных приложений.</a:t>
            </a:r>
          </a:p>
          <a:p>
            <a:r>
              <a:rPr lang="ru-RU" dirty="0"/>
              <a:t>Пример: Создание для работы с данными.</a:t>
            </a:r>
          </a:p>
          <a:p>
            <a:endParaRPr lang="ru-RU" dirty="0"/>
          </a:p>
          <a:p>
            <a:r>
              <a:rPr lang="ru-RU" b="1" dirty="0"/>
              <a:t>SQL и SQL Server</a:t>
            </a:r>
            <a:r>
              <a:rPr lang="ru-RU" dirty="0"/>
              <a:t>:</a:t>
            </a:r>
          </a:p>
          <a:p>
            <a:r>
              <a:rPr lang="ru-RU" dirty="0"/>
              <a:t>Для работы с базами данных, хранения и анализа информации.</a:t>
            </a:r>
          </a:p>
          <a:p>
            <a:r>
              <a:rPr lang="ru-RU" dirty="0"/>
              <a:t>Пример: Настройка и оптимизация баз данных, выполнение сложных запросов.</a:t>
            </a:r>
          </a:p>
          <a:p>
            <a:endParaRPr lang="ru-RU" dirty="0"/>
          </a:p>
          <a:p>
            <a:r>
              <a:rPr lang="ru-RU" b="1" dirty="0"/>
              <a:t>Visual Studio</a:t>
            </a:r>
            <a:r>
              <a:rPr lang="ru-RU" dirty="0"/>
              <a:t>:</a:t>
            </a:r>
          </a:p>
          <a:p>
            <a:r>
              <a:rPr lang="ru-RU" dirty="0"/>
              <a:t>Основная среда разработки для создания, тестирования и отладки приложений.</a:t>
            </a:r>
          </a:p>
          <a:p>
            <a:r>
              <a:rPr lang="ru-RU" dirty="0"/>
              <a:t>Пример: Разработка модулей для PI System или интеграционных решений.</a:t>
            </a:r>
          </a:p>
          <a:p>
            <a:endParaRPr lang="ru-RU" dirty="0"/>
          </a:p>
          <a:p>
            <a:r>
              <a:rPr lang="en-US" b="1" dirty="0"/>
              <a:t>IIS</a:t>
            </a:r>
            <a:r>
              <a:rPr lang="en-US" b="1" baseline="0" dirty="0"/>
              <a:t>:</a:t>
            </a:r>
            <a:endParaRPr lang="en-US" baseline="0" dirty="0"/>
          </a:p>
          <a:p>
            <a:r>
              <a:rPr lang="ru-RU" sz="1200" b="1" kern="1200" dirty="0">
                <a:solidFill>
                  <a:schemeClr val="tx1"/>
                </a:solidFill>
                <a:effectLst/>
                <a:latin typeface="+mn-lt"/>
                <a:ea typeface="+mn-ea"/>
                <a:cs typeface="+mn-cs"/>
              </a:rPr>
              <a:t>IIS (Internet Information Services)</a:t>
            </a:r>
            <a:r>
              <a:rPr lang="ru-RU" sz="1200" b="0" kern="1200" dirty="0">
                <a:solidFill>
                  <a:schemeClr val="tx1"/>
                </a:solidFill>
                <a:effectLst/>
                <a:latin typeface="+mn-lt"/>
                <a:ea typeface="+mn-ea"/>
                <a:cs typeface="+mn-cs"/>
              </a:rPr>
              <a:t> — это </a:t>
            </a:r>
            <a:r>
              <a:rPr lang="ru-RU" sz="1200" b="1" kern="1200" dirty="0">
                <a:solidFill>
                  <a:schemeClr val="tx1"/>
                </a:solidFill>
                <a:effectLst/>
                <a:latin typeface="+mn-lt"/>
                <a:ea typeface="+mn-ea"/>
                <a:cs typeface="+mn-cs"/>
              </a:rPr>
              <a:t>веб-сервер</a:t>
            </a:r>
            <a:r>
              <a:rPr lang="ru-RU" sz="1200" b="0" kern="1200" dirty="0">
                <a:solidFill>
                  <a:schemeClr val="tx1"/>
                </a:solidFill>
                <a:effectLst/>
                <a:latin typeface="+mn-lt"/>
                <a:ea typeface="+mn-ea"/>
                <a:cs typeface="+mn-cs"/>
              </a:rPr>
              <a:t>, разработанный компанией Microsoft для своих операционных систем.</a:t>
            </a:r>
            <a:endParaRPr lang="en-US" dirty="0"/>
          </a:p>
          <a:p>
            <a:endParaRPr lang="en-US" dirty="0"/>
          </a:p>
          <a:p>
            <a:r>
              <a:rPr lang="ru-RU" b="1" dirty="0"/>
              <a:t>Дополнительные технологии (упоминаем без деталей):</a:t>
            </a:r>
          </a:p>
          <a:p>
            <a:pPr marL="171450" indent="-171450">
              <a:buFont typeface="Arial" panose="020B0604020202020204" pitchFamily="34" charset="0"/>
              <a:buChar char="•"/>
            </a:pPr>
            <a:r>
              <a:rPr lang="ru-RU" i="1" dirty="0"/>
              <a:t>Grafana</a:t>
            </a:r>
            <a:r>
              <a:rPr lang="ru-RU" dirty="0"/>
              <a:t> – визуализация данных</a:t>
            </a:r>
          </a:p>
          <a:p>
            <a:pPr marL="171450" indent="-171450">
              <a:buFont typeface="Arial" panose="020B0604020202020204" pitchFamily="34" charset="0"/>
              <a:buChar char="•"/>
            </a:pPr>
            <a:r>
              <a:rPr lang="ru-RU" i="1" dirty="0"/>
              <a:t>Apache Kafka</a:t>
            </a:r>
            <a:r>
              <a:rPr lang="ru-RU" dirty="0"/>
              <a:t> – потоковая обработка</a:t>
            </a:r>
          </a:p>
          <a:p>
            <a:pPr marL="171450" indent="-171450">
              <a:buFont typeface="Arial" panose="020B0604020202020204" pitchFamily="34" charset="0"/>
              <a:buChar char="•"/>
            </a:pPr>
            <a:r>
              <a:rPr lang="ru-RU" i="1" dirty="0"/>
              <a:t>Apache Airflow</a:t>
            </a:r>
            <a:r>
              <a:rPr lang="ru-RU" dirty="0"/>
              <a:t> – оркестрация задач</a:t>
            </a:r>
          </a:p>
          <a:p>
            <a:pPr marL="171450" indent="-171450">
              <a:buFont typeface="Arial" panose="020B0604020202020204" pitchFamily="34" charset="0"/>
              <a:buChar char="•"/>
            </a:pPr>
            <a:r>
              <a:rPr lang="ru-RU" i="1" dirty="0"/>
              <a:t>Keycloak</a:t>
            </a:r>
            <a:r>
              <a:rPr lang="ru-RU" dirty="0"/>
              <a:t> – управление доступом</a:t>
            </a:r>
          </a:p>
          <a:p>
            <a:pPr marL="171450" indent="-171450">
              <a:buFont typeface="Arial" panose="020B0604020202020204" pitchFamily="34" charset="0"/>
              <a:buChar char="•"/>
            </a:pPr>
            <a:r>
              <a:rPr lang="en-US" dirty="0"/>
              <a:t>Prometheus –</a:t>
            </a:r>
            <a:r>
              <a:rPr lang="ru-RU" dirty="0"/>
              <a:t>БДРВ</a:t>
            </a:r>
            <a:r>
              <a:rPr lang="ru-RU" baseline="0" dirty="0"/>
              <a:t> для ТИС-Переработки.</a:t>
            </a:r>
            <a:endParaRPr lang="ru-RU" dirty="0"/>
          </a:p>
          <a:p>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r>
              <a:rPr lang="ru-RU" b="1" dirty="0"/>
              <a:t>Требования к знаниям</a:t>
            </a:r>
          </a:p>
          <a:p>
            <a:r>
              <a:rPr lang="ru-RU" i="1" dirty="0"/>
              <a:t>«Желательные навыки кандидата»</a:t>
            </a:r>
            <a:endParaRPr lang="ru-RU" dirty="0"/>
          </a:p>
          <a:p>
            <a:pPr marL="171450" indent="-171450">
              <a:buFont typeface="Arial" panose="020B0604020202020204" pitchFamily="34" charset="0"/>
              <a:buChar char="•"/>
            </a:pPr>
            <a:r>
              <a:rPr lang="ru-RU" dirty="0"/>
              <a:t>Базовый SQL (SELECT, JOIN, агрегатные функции).</a:t>
            </a:r>
          </a:p>
          <a:p>
            <a:pPr marL="171450" indent="-171450">
              <a:buFont typeface="Arial" panose="020B0604020202020204" pitchFamily="34" charset="0"/>
              <a:buChar char="•"/>
            </a:pPr>
            <a:r>
              <a:rPr lang="ru-RU" dirty="0"/>
              <a:t>Опыт работы с C# или VB.NET (написание скриптов).</a:t>
            </a:r>
          </a:p>
          <a:p>
            <a:pPr marL="171450" indent="-171450">
              <a:buFont typeface="Arial" panose="020B0604020202020204" pitchFamily="34" charset="0"/>
              <a:buChar char="•"/>
            </a:pPr>
            <a:r>
              <a:rPr lang="ru-RU" dirty="0"/>
              <a:t>Понимание принципов работы с API.</a:t>
            </a:r>
          </a:p>
          <a:p>
            <a:pPr marL="171450" indent="-171450">
              <a:buFont typeface="Arial" panose="020B0604020202020204" pitchFamily="34" charset="0"/>
              <a:buChar char="•"/>
            </a:pPr>
            <a:endParaRPr lang="ru-RU"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b="1"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u-RU" b="1" dirty="0"/>
              <a:t>Устное уточнение:</a:t>
            </a:r>
            <a:r>
              <a:rPr lang="ru-RU" dirty="0"/>
              <a:t/>
            </a:r>
            <a:br>
              <a:rPr lang="ru-RU" dirty="0"/>
            </a:br>
            <a:r>
              <a:rPr lang="ru-RU" i="1" dirty="0"/>
              <a:t>«Глубокие знания не требуются — всему научим. Важна готовность работать с кодом и данными»</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i="1"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u-RU" sz="1200" kern="1200" dirty="0">
                <a:solidFill>
                  <a:schemeClr val="tx1"/>
                </a:solidFill>
                <a:effectLst/>
                <a:latin typeface="+mn-lt"/>
                <a:ea typeface="+mn-ea"/>
                <a:cs typeface="+mn-cs"/>
              </a:rPr>
              <a:t>Наше управление не разрабатывает с нуля какие-либо системы и продукты. Мы занимаемся реляционным программированием внутри уже созданных приложений, используя данные технологии, для решения поступающих задач. Об одной из них Вам сейчас расскажет мой коллега Даниил.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dirty="0"/>
          </a:p>
          <a:p>
            <a:pPr marL="171450" indent="-171450">
              <a:buFont typeface="Arial" panose="020B0604020202020204" pitchFamily="34" charset="0"/>
              <a:buChar char="•"/>
            </a:pPr>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endParaRPr lang="ru-RU" b="1" dirty="0"/>
          </a:p>
          <a:p>
            <a:endParaRPr lang="ru-RU" dirty="0"/>
          </a:p>
        </p:txBody>
      </p:sp>
      <p:sp>
        <p:nvSpPr>
          <p:cNvPr id="4" name="Номер слайда 3"/>
          <p:cNvSpPr>
            <a:spLocks noGrp="1"/>
          </p:cNvSpPr>
          <p:nvPr>
            <p:ph type="sldNum" sz="quarter" idx="10"/>
          </p:nvPr>
        </p:nvSpPr>
        <p:spPr/>
        <p:txBody>
          <a:bodyPr/>
          <a:lstStyle/>
          <a:p>
            <a:fld id="{A7FEB5F6-CA6F-4681-BB93-00024E318BD2}" type="slidenum">
              <a:rPr lang="ru-RU" smtClean="0"/>
              <a:t>11</a:t>
            </a:fld>
            <a:endParaRPr lang="ru-RU" dirty="0"/>
          </a:p>
        </p:txBody>
      </p:sp>
    </p:spTree>
    <p:extLst>
      <p:ext uri="{BB962C8B-B14F-4D97-AF65-F5344CB8AC3E}">
        <p14:creationId xmlns:p14="http://schemas.microsoft.com/office/powerpoint/2010/main" val="23615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0C68BB9E-76BE-4430-8B36-ED0B256668FD}" type="datetimeFigureOut">
              <a:rPr lang="ru-RU" smtClean="0"/>
              <a:t>14.05.2025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521531A-85F2-47FE-8D0F-81ADD42F1539}" type="slidenum">
              <a:rPr lang="ru-RU" smtClean="0"/>
              <a:t>‹#›</a:t>
            </a:fld>
            <a:endParaRPr lang="ru-RU" dirty="0"/>
          </a:p>
        </p:txBody>
      </p:sp>
      <p:pic>
        <p:nvPicPr>
          <p:cNvPr id="7" name="Рисунок 6"/>
          <p:cNvPicPr>
            <a:picLocks noChangeAspect="1"/>
          </p:cNvPicPr>
          <p:nvPr userDrawn="1"/>
        </p:nvPicPr>
        <p:blipFill rotWithShape="1">
          <a:blip>
            <a:extLst>
              <a:ext uri="{28A0092B-C50C-407E-A947-70E740481C1C}">
                <a14:useLocalDpi xmlns:a14="http://schemas.microsoft.com/office/drawing/2010/main" val="0"/>
              </a:ext>
            </a:extLst>
          </a:blip>
          <a:srcRect l="26411" t="26323"/>
          <a:stretch/>
        </p:blipFill>
        <p:spPr>
          <a:xfrm flipH="1">
            <a:off x="-1" y="-1"/>
            <a:ext cx="12192000" cy="6858002"/>
          </a:xfrm>
          <a:prstGeom prst="rect">
            <a:avLst/>
          </a:prstGeom>
        </p:spPr>
      </p:pic>
    </p:spTree>
    <p:extLst>
      <p:ext uri="{BB962C8B-B14F-4D97-AF65-F5344CB8AC3E}">
        <p14:creationId xmlns:p14="http://schemas.microsoft.com/office/powerpoint/2010/main" val="321050896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68BB9E-76BE-4430-8B36-ED0B256668FD}" type="datetimeFigureOut">
              <a:rPr lang="ru-RU" smtClean="0"/>
              <a:t>14.05.2025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8526638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68BB9E-76BE-4430-8B36-ED0B256668FD}" type="datetimeFigureOut">
              <a:rPr lang="ru-RU" smtClean="0"/>
              <a:t>14.05.2025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274215599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BE7833C8-A7AC-58DB-8B73-8D69DB2162FC}"/>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 r="32873"/>
          <a:stretch/>
        </p:blipFill>
        <p:spPr>
          <a:xfrm>
            <a:off x="6914501" y="1630679"/>
            <a:ext cx="5287756" cy="5227321"/>
          </a:xfrm>
          <a:prstGeom prst="rect">
            <a:avLst/>
          </a:prstGeom>
        </p:spPr>
      </p:pic>
      <p:sp>
        <p:nvSpPr>
          <p:cNvPr id="3" name="Прямоугольник 2">
            <a:extLst>
              <a:ext uri="{FF2B5EF4-FFF2-40B4-BE49-F238E27FC236}">
                <a16:creationId xmlns="" xmlns:a16="http://schemas.microsoft.com/office/drawing/2014/main" id="{884CB366-FF39-1A5C-78DB-6692EDADAE45}"/>
              </a:ext>
            </a:extLst>
          </p:cNvPr>
          <p:cNvSpPr/>
          <p:nvPr userDrawn="1"/>
        </p:nvSpPr>
        <p:spPr>
          <a:xfrm>
            <a:off x="6597479" y="1638229"/>
            <a:ext cx="5594521" cy="5227322"/>
          </a:xfrm>
          <a:prstGeom prst="rect">
            <a:avLst/>
          </a:prstGeom>
          <a:gradFill flip="none" rotWithShape="1">
            <a:gsLst>
              <a:gs pos="0">
                <a:schemeClr val="bg1">
                  <a:alpha val="0"/>
                </a:schemeClr>
              </a:gs>
              <a:gs pos="50000">
                <a:schemeClr val="bg1">
                  <a:alpha val="13035"/>
                </a:schemeClr>
              </a:gs>
              <a:gs pos="99000">
                <a:schemeClr val="bg1">
                  <a:lumMod val="85000"/>
                  <a:alpha val="28341"/>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 xmlns:a16="http://schemas.microsoft.com/office/drawing/2014/main" id="{5358141C-892F-17D9-4218-06D1026AEA21}"/>
              </a:ext>
            </a:extLst>
          </p:cNvPr>
          <p:cNvSpPr/>
          <p:nvPr userDrawn="1"/>
        </p:nvSpPr>
        <p:spPr>
          <a:xfrm rot="1659637">
            <a:off x="6139513" y="711297"/>
            <a:ext cx="1944216" cy="2805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AutoShape 4" descr="ÐÐ°ÑÑÐ¸Ð½ÐºÐ¸ Ð¿Ð¾ Ð·Ð°Ð¿ÑÐ¾ÑÑ ÑÐ¾ÑÐ½ÐµÑÑÑ png">
            <a:extLst>
              <a:ext uri="{FF2B5EF4-FFF2-40B4-BE49-F238E27FC236}">
                <a16:creationId xmlns="" xmlns:a16="http://schemas.microsoft.com/office/drawing/2014/main" id="{9686927C-A17C-16AB-8940-EA0B412E6E9C}"/>
              </a:ext>
            </a:extLst>
          </p:cNvPr>
          <p:cNvSpPr>
            <a:spLocks noChangeAspect="1" noChangeArrowheads="1"/>
          </p:cNvSpPr>
          <p:nvPr userDrawn="1"/>
        </p:nvSpPr>
        <p:spPr bwMode="auto">
          <a:xfrm>
            <a:off x="7045209"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7914" tIns="38956" rIns="77914" bIns="38956" numCol="1" anchor="t" anchorCtr="0" compatLnSpc="1">
            <a:prstTxWarp prst="textNoShape">
              <a:avLst/>
            </a:prstTxWarp>
          </a:bodyPr>
          <a:lstStyle/>
          <a:p>
            <a:endParaRPr lang="ru-RU" sz="1534" dirty="0"/>
          </a:p>
        </p:txBody>
      </p:sp>
      <p:sp>
        <p:nvSpPr>
          <p:cNvPr id="20" name="Прямоугольник 2">
            <a:extLst>
              <a:ext uri="{FF2B5EF4-FFF2-40B4-BE49-F238E27FC236}">
                <a16:creationId xmlns="" xmlns:a16="http://schemas.microsoft.com/office/drawing/2014/main" id="{AD08FC0D-D871-B559-4ACD-3D100F39F323}"/>
              </a:ext>
            </a:extLst>
          </p:cNvPr>
          <p:cNvSpPr/>
          <p:nvPr userDrawn="1"/>
        </p:nvSpPr>
        <p:spPr>
          <a:xfrm>
            <a:off x="2280705" y="2947863"/>
            <a:ext cx="6878841" cy="3910137"/>
          </a:xfrm>
          <a:custGeom>
            <a:avLst/>
            <a:gdLst>
              <a:gd name="connsiteX0" fmla="*/ 0 w 4476750"/>
              <a:gd name="connsiteY0" fmla="*/ 0 h 3566214"/>
              <a:gd name="connsiteX1" fmla="*/ 4476750 w 4476750"/>
              <a:gd name="connsiteY1" fmla="*/ 0 h 3566214"/>
              <a:gd name="connsiteX2" fmla="*/ 4476750 w 4476750"/>
              <a:gd name="connsiteY2" fmla="*/ 3566214 h 3566214"/>
              <a:gd name="connsiteX3" fmla="*/ 0 w 4476750"/>
              <a:gd name="connsiteY3" fmla="*/ 3566214 h 3566214"/>
              <a:gd name="connsiteX4" fmla="*/ 0 w 4476750"/>
              <a:gd name="connsiteY4" fmla="*/ 0 h 3566214"/>
              <a:gd name="connsiteX0" fmla="*/ 0 w 6273800"/>
              <a:gd name="connsiteY0" fmla="*/ 0 h 3566214"/>
              <a:gd name="connsiteX1" fmla="*/ 6273800 w 6273800"/>
              <a:gd name="connsiteY1" fmla="*/ 0 h 3566214"/>
              <a:gd name="connsiteX2" fmla="*/ 4476750 w 6273800"/>
              <a:gd name="connsiteY2" fmla="*/ 3566214 h 3566214"/>
              <a:gd name="connsiteX3" fmla="*/ 0 w 6273800"/>
              <a:gd name="connsiteY3" fmla="*/ 3566214 h 3566214"/>
              <a:gd name="connsiteX4" fmla="*/ 0 w 6273800"/>
              <a:gd name="connsiteY4" fmla="*/ 0 h 3566214"/>
              <a:gd name="connsiteX0" fmla="*/ 0 w 6273800"/>
              <a:gd name="connsiteY0" fmla="*/ 0 h 3566214"/>
              <a:gd name="connsiteX1" fmla="*/ 6273800 w 6273800"/>
              <a:gd name="connsiteY1" fmla="*/ 0 h 3566214"/>
              <a:gd name="connsiteX2" fmla="*/ 4476750 w 6273800"/>
              <a:gd name="connsiteY2" fmla="*/ 3566214 h 3566214"/>
              <a:gd name="connsiteX3" fmla="*/ 0 w 6273800"/>
              <a:gd name="connsiteY3" fmla="*/ 3566214 h 3566214"/>
              <a:gd name="connsiteX4" fmla="*/ 0 w 6273800"/>
              <a:gd name="connsiteY4" fmla="*/ 0 h 3566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3800" h="3566214">
                <a:moveTo>
                  <a:pt x="0" y="0"/>
                </a:moveTo>
                <a:lnTo>
                  <a:pt x="6273800" y="0"/>
                </a:lnTo>
                <a:lnTo>
                  <a:pt x="4476750" y="3566214"/>
                </a:lnTo>
                <a:lnTo>
                  <a:pt x="0" y="356621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308" dirty="0"/>
          </a:p>
        </p:txBody>
      </p:sp>
      <p:sp>
        <p:nvSpPr>
          <p:cNvPr id="21" name="Равнобедренный треугольник 3">
            <a:extLst>
              <a:ext uri="{FF2B5EF4-FFF2-40B4-BE49-F238E27FC236}">
                <a16:creationId xmlns="" xmlns:a16="http://schemas.microsoft.com/office/drawing/2014/main" id="{1EEB0582-20C3-A801-002F-8790C7269B4E}"/>
              </a:ext>
            </a:extLst>
          </p:cNvPr>
          <p:cNvSpPr/>
          <p:nvPr userDrawn="1"/>
        </p:nvSpPr>
        <p:spPr>
          <a:xfrm>
            <a:off x="7765724" y="1630680"/>
            <a:ext cx="1382956" cy="1317183"/>
          </a:xfrm>
          <a:prstGeom prst="triangle">
            <a:avLst/>
          </a:prstGeom>
          <a:solidFill>
            <a:srgbClr val="AE8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308" dirty="0"/>
          </a:p>
        </p:txBody>
      </p:sp>
      <p:cxnSp>
        <p:nvCxnSpPr>
          <p:cNvPr id="22" name="Прямая соединительная линия 21">
            <a:extLst>
              <a:ext uri="{FF2B5EF4-FFF2-40B4-BE49-F238E27FC236}">
                <a16:creationId xmlns="" xmlns:a16="http://schemas.microsoft.com/office/drawing/2014/main" id="{B44A756C-B6E4-ED81-EE33-3AEBF639B966}"/>
              </a:ext>
            </a:extLst>
          </p:cNvPr>
          <p:cNvCxnSpPr/>
          <p:nvPr userDrawn="1"/>
        </p:nvCxnSpPr>
        <p:spPr>
          <a:xfrm flipV="1">
            <a:off x="7356969" y="-142"/>
            <a:ext cx="1788444" cy="327674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a:extLst>
              <a:ext uri="{FF2B5EF4-FFF2-40B4-BE49-F238E27FC236}">
                <a16:creationId xmlns="" xmlns:a16="http://schemas.microsoft.com/office/drawing/2014/main" id="{0CB78670-F6D7-20E2-4865-91F92D9FC224}"/>
              </a:ext>
            </a:extLst>
          </p:cNvPr>
          <p:cNvCxnSpPr/>
          <p:nvPr userDrawn="1"/>
        </p:nvCxnSpPr>
        <p:spPr>
          <a:xfrm flipV="1">
            <a:off x="7198689" y="0"/>
            <a:ext cx="1788444" cy="327674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Прямоугольник 23">
            <a:extLst>
              <a:ext uri="{FF2B5EF4-FFF2-40B4-BE49-F238E27FC236}">
                <a16:creationId xmlns="" xmlns:a16="http://schemas.microsoft.com/office/drawing/2014/main" id="{2F54F683-AD08-B7AA-D79C-0112492D6F1A}"/>
              </a:ext>
            </a:extLst>
          </p:cNvPr>
          <p:cNvSpPr/>
          <p:nvPr userDrawn="1"/>
        </p:nvSpPr>
        <p:spPr>
          <a:xfrm>
            <a:off x="0" y="2955414"/>
            <a:ext cx="2318747" cy="391013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33186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Заголовок и объект">
    <p:spTree>
      <p:nvGrpSpPr>
        <p:cNvPr id="1" name=""/>
        <p:cNvGrpSpPr/>
        <p:nvPr/>
      </p:nvGrpSpPr>
      <p:grpSpPr>
        <a:xfrm>
          <a:off x="0" y="0"/>
          <a:ext cx="0" cy="0"/>
          <a:chOff x="0" y="0"/>
          <a:chExt cx="0" cy="0"/>
        </a:xfrm>
      </p:grpSpPr>
      <p:cxnSp>
        <p:nvCxnSpPr>
          <p:cNvPr id="9" name="Прямая соединительная линия 8"/>
          <p:cNvCxnSpPr/>
          <p:nvPr userDrawn="1"/>
        </p:nvCxnSpPr>
        <p:spPr>
          <a:xfrm>
            <a:off x="0" y="686105"/>
            <a:ext cx="1219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Заголовок 46">
            <a:extLst>
              <a:ext uri="{FF2B5EF4-FFF2-40B4-BE49-F238E27FC236}">
                <a16:creationId xmlns="" xmlns:a16="http://schemas.microsoft.com/office/drawing/2014/main" id="{9FCC7A53-3D13-5B53-2C33-1ED2BB89442C}"/>
              </a:ext>
            </a:extLst>
          </p:cNvPr>
          <p:cNvSpPr>
            <a:spLocks noGrp="1"/>
          </p:cNvSpPr>
          <p:nvPr>
            <p:ph type="title"/>
          </p:nvPr>
        </p:nvSpPr>
        <p:spPr>
          <a:xfrm>
            <a:off x="1845808" y="3"/>
            <a:ext cx="7017369" cy="684149"/>
          </a:xfrm>
          <a:prstGeom prst="rect">
            <a:avLst/>
          </a:prstGeom>
        </p:spPr>
        <p:txBody>
          <a:bodyPr lIns="216000" anchor="ctr"/>
          <a:lstStyle>
            <a:lvl1pPr algn="l">
              <a:defRPr sz="1137" b="1">
                <a:latin typeface="Arial" panose="020B0604020202020204" pitchFamily="34" charset="0"/>
                <a:cs typeface="Arial" panose="020B0604020202020204" pitchFamily="34" charset="0"/>
              </a:defRPr>
            </a:lvl1pPr>
          </a:lstStyle>
          <a:p>
            <a:r>
              <a:rPr lang="ru-RU" dirty="0"/>
              <a:t>Образец заголовка</a:t>
            </a:r>
          </a:p>
        </p:txBody>
      </p:sp>
      <p:grpSp>
        <p:nvGrpSpPr>
          <p:cNvPr id="3" name="Group 4">
            <a:extLst>
              <a:ext uri="{FF2B5EF4-FFF2-40B4-BE49-F238E27FC236}">
                <a16:creationId xmlns="" xmlns:a16="http://schemas.microsoft.com/office/drawing/2014/main" id="{B11CA5D9-F078-BB1B-35FE-CE03D9DF2D47}"/>
              </a:ext>
            </a:extLst>
          </p:cNvPr>
          <p:cNvGrpSpPr>
            <a:grpSpLocks noChangeAspect="1"/>
          </p:cNvGrpSpPr>
          <p:nvPr userDrawn="1"/>
        </p:nvGrpSpPr>
        <p:grpSpPr bwMode="auto">
          <a:xfrm>
            <a:off x="383948" y="209032"/>
            <a:ext cx="1295633" cy="270000"/>
            <a:chOff x="2090" y="-370"/>
            <a:chExt cx="3527" cy="735"/>
          </a:xfrm>
        </p:grpSpPr>
        <p:sp>
          <p:nvSpPr>
            <p:cNvPr id="11" name="AutoShape 3">
              <a:extLst>
                <a:ext uri="{FF2B5EF4-FFF2-40B4-BE49-F238E27FC236}">
                  <a16:creationId xmlns="" xmlns:a16="http://schemas.microsoft.com/office/drawing/2014/main" id="{D512C5EB-7DAF-8060-1461-BCF63D05DE91}"/>
                </a:ext>
              </a:extLst>
            </p:cNvPr>
            <p:cNvSpPr>
              <a:spLocks noChangeAspect="1" noChangeArrowheads="1" noTextEdit="1"/>
            </p:cNvSpPr>
            <p:nvPr userDrawn="1"/>
          </p:nvSpPr>
          <p:spPr bwMode="auto">
            <a:xfrm>
              <a:off x="2090" y="-370"/>
              <a:ext cx="3527"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12" name="Freeform 5">
              <a:extLst>
                <a:ext uri="{FF2B5EF4-FFF2-40B4-BE49-F238E27FC236}">
                  <a16:creationId xmlns="" xmlns:a16="http://schemas.microsoft.com/office/drawing/2014/main" id="{F75AB632-0AD0-0D3B-655B-9D8DB2F95FAF}"/>
                </a:ext>
              </a:extLst>
            </p:cNvPr>
            <p:cNvSpPr>
              <a:spLocks/>
            </p:cNvSpPr>
            <p:nvPr userDrawn="1"/>
          </p:nvSpPr>
          <p:spPr bwMode="auto">
            <a:xfrm>
              <a:off x="2459" y="-370"/>
              <a:ext cx="252" cy="731"/>
            </a:xfrm>
            <a:custGeom>
              <a:avLst/>
              <a:gdLst>
                <a:gd name="T0" fmla="*/ 1067 w 1258"/>
                <a:gd name="T1" fmla="*/ 0 h 3656"/>
                <a:gd name="T2" fmla="*/ 0 w 1258"/>
                <a:gd name="T3" fmla="*/ 3656 h 3656"/>
                <a:gd name="T4" fmla="*/ 191 w 1258"/>
                <a:gd name="T5" fmla="*/ 3656 h 3656"/>
                <a:gd name="T6" fmla="*/ 1258 w 1258"/>
                <a:gd name="T7" fmla="*/ 0 h 3656"/>
                <a:gd name="T8" fmla="*/ 1067 w 1258"/>
                <a:gd name="T9" fmla="*/ 0 h 3656"/>
              </a:gdLst>
              <a:ahLst/>
              <a:cxnLst>
                <a:cxn ang="0">
                  <a:pos x="T0" y="T1"/>
                </a:cxn>
                <a:cxn ang="0">
                  <a:pos x="T2" y="T3"/>
                </a:cxn>
                <a:cxn ang="0">
                  <a:pos x="T4" y="T5"/>
                </a:cxn>
                <a:cxn ang="0">
                  <a:pos x="T6" y="T7"/>
                </a:cxn>
                <a:cxn ang="0">
                  <a:pos x="T8" y="T9"/>
                </a:cxn>
              </a:cxnLst>
              <a:rect l="0" t="0" r="r" b="b"/>
              <a:pathLst>
                <a:path w="1258" h="3656">
                  <a:moveTo>
                    <a:pt x="1067" y="0"/>
                  </a:moveTo>
                  <a:lnTo>
                    <a:pt x="0" y="3656"/>
                  </a:lnTo>
                  <a:lnTo>
                    <a:pt x="191" y="3656"/>
                  </a:lnTo>
                  <a:lnTo>
                    <a:pt x="1258" y="0"/>
                  </a:lnTo>
                  <a:lnTo>
                    <a:pt x="1067" y="0"/>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13" name="Freeform 6">
              <a:extLst>
                <a:ext uri="{FF2B5EF4-FFF2-40B4-BE49-F238E27FC236}">
                  <a16:creationId xmlns="" xmlns:a16="http://schemas.microsoft.com/office/drawing/2014/main" id="{597AD22E-1072-5825-5DFC-6019613ED296}"/>
                </a:ext>
              </a:extLst>
            </p:cNvPr>
            <p:cNvSpPr>
              <a:spLocks/>
            </p:cNvSpPr>
            <p:nvPr userDrawn="1"/>
          </p:nvSpPr>
          <p:spPr bwMode="auto">
            <a:xfrm>
              <a:off x="2571" y="-370"/>
              <a:ext cx="252" cy="731"/>
            </a:xfrm>
            <a:custGeom>
              <a:avLst/>
              <a:gdLst>
                <a:gd name="T0" fmla="*/ 1066 w 1257"/>
                <a:gd name="T1" fmla="*/ 0 h 3656"/>
                <a:gd name="T2" fmla="*/ 0 w 1257"/>
                <a:gd name="T3" fmla="*/ 3656 h 3656"/>
                <a:gd name="T4" fmla="*/ 190 w 1257"/>
                <a:gd name="T5" fmla="*/ 3656 h 3656"/>
                <a:gd name="T6" fmla="*/ 1257 w 1257"/>
                <a:gd name="T7" fmla="*/ 0 h 3656"/>
                <a:gd name="T8" fmla="*/ 1066 w 1257"/>
                <a:gd name="T9" fmla="*/ 0 h 3656"/>
              </a:gdLst>
              <a:ahLst/>
              <a:cxnLst>
                <a:cxn ang="0">
                  <a:pos x="T0" y="T1"/>
                </a:cxn>
                <a:cxn ang="0">
                  <a:pos x="T2" y="T3"/>
                </a:cxn>
                <a:cxn ang="0">
                  <a:pos x="T4" y="T5"/>
                </a:cxn>
                <a:cxn ang="0">
                  <a:pos x="T6" y="T7"/>
                </a:cxn>
                <a:cxn ang="0">
                  <a:pos x="T8" y="T9"/>
                </a:cxn>
              </a:cxnLst>
              <a:rect l="0" t="0" r="r" b="b"/>
              <a:pathLst>
                <a:path w="1257" h="3656">
                  <a:moveTo>
                    <a:pt x="1066" y="0"/>
                  </a:moveTo>
                  <a:lnTo>
                    <a:pt x="0" y="3656"/>
                  </a:lnTo>
                  <a:lnTo>
                    <a:pt x="190" y="3656"/>
                  </a:lnTo>
                  <a:lnTo>
                    <a:pt x="1257" y="0"/>
                  </a:lnTo>
                  <a:lnTo>
                    <a:pt x="1066" y="0"/>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14" name="Freeform 7">
              <a:extLst>
                <a:ext uri="{FF2B5EF4-FFF2-40B4-BE49-F238E27FC236}">
                  <a16:creationId xmlns="" xmlns:a16="http://schemas.microsoft.com/office/drawing/2014/main" id="{D7A5E4ED-3093-95FF-32F9-56CF13F5E678}"/>
                </a:ext>
              </a:extLst>
            </p:cNvPr>
            <p:cNvSpPr>
              <a:spLocks/>
            </p:cNvSpPr>
            <p:nvPr userDrawn="1"/>
          </p:nvSpPr>
          <p:spPr bwMode="auto">
            <a:xfrm>
              <a:off x="2347" y="-370"/>
              <a:ext cx="251" cy="731"/>
            </a:xfrm>
            <a:custGeom>
              <a:avLst/>
              <a:gdLst>
                <a:gd name="T0" fmla="*/ 1067 w 1258"/>
                <a:gd name="T1" fmla="*/ 0 h 3656"/>
                <a:gd name="T2" fmla="*/ 0 w 1258"/>
                <a:gd name="T3" fmla="*/ 3656 h 3656"/>
                <a:gd name="T4" fmla="*/ 191 w 1258"/>
                <a:gd name="T5" fmla="*/ 3656 h 3656"/>
                <a:gd name="T6" fmla="*/ 1258 w 1258"/>
                <a:gd name="T7" fmla="*/ 0 h 3656"/>
                <a:gd name="T8" fmla="*/ 1067 w 1258"/>
                <a:gd name="T9" fmla="*/ 0 h 3656"/>
              </a:gdLst>
              <a:ahLst/>
              <a:cxnLst>
                <a:cxn ang="0">
                  <a:pos x="T0" y="T1"/>
                </a:cxn>
                <a:cxn ang="0">
                  <a:pos x="T2" y="T3"/>
                </a:cxn>
                <a:cxn ang="0">
                  <a:pos x="T4" y="T5"/>
                </a:cxn>
                <a:cxn ang="0">
                  <a:pos x="T6" y="T7"/>
                </a:cxn>
                <a:cxn ang="0">
                  <a:pos x="T8" y="T9"/>
                </a:cxn>
              </a:cxnLst>
              <a:rect l="0" t="0" r="r" b="b"/>
              <a:pathLst>
                <a:path w="1258" h="3656">
                  <a:moveTo>
                    <a:pt x="1067" y="0"/>
                  </a:moveTo>
                  <a:lnTo>
                    <a:pt x="0" y="3656"/>
                  </a:lnTo>
                  <a:lnTo>
                    <a:pt x="191" y="3656"/>
                  </a:lnTo>
                  <a:lnTo>
                    <a:pt x="1258" y="0"/>
                  </a:lnTo>
                  <a:lnTo>
                    <a:pt x="1067" y="0"/>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15" name="Freeform 8">
              <a:extLst>
                <a:ext uri="{FF2B5EF4-FFF2-40B4-BE49-F238E27FC236}">
                  <a16:creationId xmlns="" xmlns:a16="http://schemas.microsoft.com/office/drawing/2014/main" id="{5F86EC00-8E6C-F22B-B0B2-D18744DE1B50}"/>
                </a:ext>
              </a:extLst>
            </p:cNvPr>
            <p:cNvSpPr>
              <a:spLocks/>
            </p:cNvSpPr>
            <p:nvPr userDrawn="1"/>
          </p:nvSpPr>
          <p:spPr bwMode="auto">
            <a:xfrm>
              <a:off x="2090" y="-370"/>
              <a:ext cx="396" cy="731"/>
            </a:xfrm>
            <a:custGeom>
              <a:avLst/>
              <a:gdLst>
                <a:gd name="T0" fmla="*/ 0 w 1980"/>
                <a:gd name="T1" fmla="*/ 0 h 3656"/>
                <a:gd name="T2" fmla="*/ 1980 w 1980"/>
                <a:gd name="T3" fmla="*/ 0 h 3656"/>
                <a:gd name="T4" fmla="*/ 914 w 1980"/>
                <a:gd name="T5" fmla="*/ 3656 h 3656"/>
                <a:gd name="T6" fmla="*/ 0 w 1980"/>
                <a:gd name="T7" fmla="*/ 3656 h 3656"/>
                <a:gd name="T8" fmla="*/ 0 w 1980"/>
                <a:gd name="T9" fmla="*/ 0 h 3656"/>
              </a:gdLst>
              <a:ahLst/>
              <a:cxnLst>
                <a:cxn ang="0">
                  <a:pos x="T0" y="T1"/>
                </a:cxn>
                <a:cxn ang="0">
                  <a:pos x="T2" y="T3"/>
                </a:cxn>
                <a:cxn ang="0">
                  <a:pos x="T4" y="T5"/>
                </a:cxn>
                <a:cxn ang="0">
                  <a:pos x="T6" y="T7"/>
                </a:cxn>
                <a:cxn ang="0">
                  <a:pos x="T8" y="T9"/>
                </a:cxn>
              </a:cxnLst>
              <a:rect l="0" t="0" r="r" b="b"/>
              <a:pathLst>
                <a:path w="1980" h="3656">
                  <a:moveTo>
                    <a:pt x="0" y="0"/>
                  </a:moveTo>
                  <a:lnTo>
                    <a:pt x="1980" y="0"/>
                  </a:lnTo>
                  <a:lnTo>
                    <a:pt x="914" y="3656"/>
                  </a:lnTo>
                  <a:lnTo>
                    <a:pt x="0" y="3656"/>
                  </a:lnTo>
                  <a:lnTo>
                    <a:pt x="0" y="0"/>
                  </a:lnTo>
                  <a:close/>
                </a:path>
              </a:pathLst>
            </a:custGeom>
            <a:solidFill>
              <a:srgbClr val="FFD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16" name="Freeform 9">
              <a:extLst>
                <a:ext uri="{FF2B5EF4-FFF2-40B4-BE49-F238E27FC236}">
                  <a16:creationId xmlns="" xmlns:a16="http://schemas.microsoft.com/office/drawing/2014/main" id="{5E6C8FC8-5A4E-DBD8-F277-5076265CC794}"/>
                </a:ext>
              </a:extLst>
            </p:cNvPr>
            <p:cNvSpPr>
              <a:spLocks/>
            </p:cNvSpPr>
            <p:nvPr userDrawn="1"/>
          </p:nvSpPr>
          <p:spPr bwMode="auto">
            <a:xfrm>
              <a:off x="2683" y="-129"/>
              <a:ext cx="143" cy="490"/>
            </a:xfrm>
            <a:custGeom>
              <a:avLst/>
              <a:gdLst>
                <a:gd name="T0" fmla="*/ 718 w 718"/>
                <a:gd name="T1" fmla="*/ 2451 h 2451"/>
                <a:gd name="T2" fmla="*/ 718 w 718"/>
                <a:gd name="T3" fmla="*/ 0 h 2451"/>
                <a:gd name="T4" fmla="*/ 0 w 718"/>
                <a:gd name="T5" fmla="*/ 2451 h 2451"/>
                <a:gd name="T6" fmla="*/ 718 w 718"/>
                <a:gd name="T7" fmla="*/ 2451 h 2451"/>
              </a:gdLst>
              <a:ahLst/>
              <a:cxnLst>
                <a:cxn ang="0">
                  <a:pos x="T0" y="T1"/>
                </a:cxn>
                <a:cxn ang="0">
                  <a:pos x="T2" y="T3"/>
                </a:cxn>
                <a:cxn ang="0">
                  <a:pos x="T4" y="T5"/>
                </a:cxn>
                <a:cxn ang="0">
                  <a:pos x="T6" y="T7"/>
                </a:cxn>
              </a:cxnLst>
              <a:rect l="0" t="0" r="r" b="b"/>
              <a:pathLst>
                <a:path w="718" h="2451">
                  <a:moveTo>
                    <a:pt x="718" y="2451"/>
                  </a:moveTo>
                  <a:lnTo>
                    <a:pt x="718" y="0"/>
                  </a:lnTo>
                  <a:lnTo>
                    <a:pt x="0" y="2451"/>
                  </a:lnTo>
                  <a:lnTo>
                    <a:pt x="718" y="2451"/>
                  </a:lnTo>
                  <a:close/>
                </a:path>
              </a:pathLst>
            </a:custGeom>
            <a:solidFill>
              <a:srgbClr val="FFD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17" name="Freeform 10">
              <a:extLst>
                <a:ext uri="{FF2B5EF4-FFF2-40B4-BE49-F238E27FC236}">
                  <a16:creationId xmlns="" xmlns:a16="http://schemas.microsoft.com/office/drawing/2014/main" id="{6E21A28A-9168-DD60-F296-83729426C3E7}"/>
                </a:ext>
              </a:extLst>
            </p:cNvPr>
            <p:cNvSpPr>
              <a:spLocks/>
            </p:cNvSpPr>
            <p:nvPr userDrawn="1"/>
          </p:nvSpPr>
          <p:spPr bwMode="auto">
            <a:xfrm>
              <a:off x="3188" y="118"/>
              <a:ext cx="186" cy="246"/>
            </a:xfrm>
            <a:custGeom>
              <a:avLst/>
              <a:gdLst>
                <a:gd name="T0" fmla="*/ 196 w 926"/>
                <a:gd name="T1" fmla="*/ 8 h 1231"/>
                <a:gd name="T2" fmla="*/ 196 w 926"/>
                <a:gd name="T3" fmla="*/ 1039 h 1231"/>
                <a:gd name="T4" fmla="*/ 659 w 926"/>
                <a:gd name="T5" fmla="*/ 0 h 1231"/>
                <a:gd name="T6" fmla="*/ 926 w 926"/>
                <a:gd name="T7" fmla="*/ 0 h 1231"/>
                <a:gd name="T8" fmla="*/ 926 w 926"/>
                <a:gd name="T9" fmla="*/ 1228 h 1231"/>
                <a:gd name="T10" fmla="*/ 747 w 926"/>
                <a:gd name="T11" fmla="*/ 1231 h 1231"/>
                <a:gd name="T12" fmla="*/ 747 w 926"/>
                <a:gd name="T13" fmla="*/ 429 h 1231"/>
                <a:gd name="T14" fmla="*/ 746 w 926"/>
                <a:gd name="T15" fmla="*/ 236 h 1231"/>
                <a:gd name="T16" fmla="*/ 290 w 926"/>
                <a:gd name="T17" fmla="*/ 1229 h 1231"/>
                <a:gd name="T18" fmla="*/ 0 w 926"/>
                <a:gd name="T19" fmla="*/ 1228 h 1231"/>
                <a:gd name="T20" fmla="*/ 0 w 926"/>
                <a:gd name="T21" fmla="*/ 8 h 1231"/>
                <a:gd name="T22" fmla="*/ 196 w 926"/>
                <a:gd name="T23" fmla="*/ 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6" h="1231">
                  <a:moveTo>
                    <a:pt x="196" y="8"/>
                  </a:moveTo>
                  <a:lnTo>
                    <a:pt x="196" y="1039"/>
                  </a:lnTo>
                  <a:lnTo>
                    <a:pt x="659" y="0"/>
                  </a:lnTo>
                  <a:lnTo>
                    <a:pt x="926" y="0"/>
                  </a:lnTo>
                  <a:lnTo>
                    <a:pt x="926" y="1228"/>
                  </a:lnTo>
                  <a:lnTo>
                    <a:pt x="747" y="1231"/>
                  </a:lnTo>
                  <a:lnTo>
                    <a:pt x="747" y="429"/>
                  </a:lnTo>
                  <a:lnTo>
                    <a:pt x="746" y="236"/>
                  </a:lnTo>
                  <a:lnTo>
                    <a:pt x="290" y="1229"/>
                  </a:lnTo>
                  <a:lnTo>
                    <a:pt x="0" y="1228"/>
                  </a:lnTo>
                  <a:lnTo>
                    <a:pt x="0" y="8"/>
                  </a:lnTo>
                  <a:lnTo>
                    <a:pt x="196" y="8"/>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18" name="Freeform 11">
              <a:extLst>
                <a:ext uri="{FF2B5EF4-FFF2-40B4-BE49-F238E27FC236}">
                  <a16:creationId xmlns="" xmlns:a16="http://schemas.microsoft.com/office/drawing/2014/main" id="{90450B8B-2586-CDF9-3D00-90D6E3909788}"/>
                </a:ext>
              </a:extLst>
            </p:cNvPr>
            <p:cNvSpPr>
              <a:spLocks/>
            </p:cNvSpPr>
            <p:nvPr userDrawn="1"/>
          </p:nvSpPr>
          <p:spPr bwMode="auto">
            <a:xfrm>
              <a:off x="3619" y="118"/>
              <a:ext cx="185" cy="246"/>
            </a:xfrm>
            <a:custGeom>
              <a:avLst/>
              <a:gdLst>
                <a:gd name="T0" fmla="*/ 196 w 926"/>
                <a:gd name="T1" fmla="*/ 8 h 1231"/>
                <a:gd name="T2" fmla="*/ 196 w 926"/>
                <a:gd name="T3" fmla="*/ 1039 h 1231"/>
                <a:gd name="T4" fmla="*/ 659 w 926"/>
                <a:gd name="T5" fmla="*/ 0 h 1231"/>
                <a:gd name="T6" fmla="*/ 926 w 926"/>
                <a:gd name="T7" fmla="*/ 0 h 1231"/>
                <a:gd name="T8" fmla="*/ 926 w 926"/>
                <a:gd name="T9" fmla="*/ 1228 h 1231"/>
                <a:gd name="T10" fmla="*/ 746 w 926"/>
                <a:gd name="T11" fmla="*/ 1231 h 1231"/>
                <a:gd name="T12" fmla="*/ 746 w 926"/>
                <a:gd name="T13" fmla="*/ 429 h 1231"/>
                <a:gd name="T14" fmla="*/ 746 w 926"/>
                <a:gd name="T15" fmla="*/ 236 h 1231"/>
                <a:gd name="T16" fmla="*/ 290 w 926"/>
                <a:gd name="T17" fmla="*/ 1229 h 1231"/>
                <a:gd name="T18" fmla="*/ 0 w 926"/>
                <a:gd name="T19" fmla="*/ 1228 h 1231"/>
                <a:gd name="T20" fmla="*/ 0 w 926"/>
                <a:gd name="T21" fmla="*/ 8 h 1231"/>
                <a:gd name="T22" fmla="*/ 196 w 926"/>
                <a:gd name="T23" fmla="*/ 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6" h="1231">
                  <a:moveTo>
                    <a:pt x="196" y="8"/>
                  </a:moveTo>
                  <a:lnTo>
                    <a:pt x="196" y="1039"/>
                  </a:lnTo>
                  <a:lnTo>
                    <a:pt x="659" y="0"/>
                  </a:lnTo>
                  <a:lnTo>
                    <a:pt x="926" y="0"/>
                  </a:lnTo>
                  <a:lnTo>
                    <a:pt x="926" y="1228"/>
                  </a:lnTo>
                  <a:lnTo>
                    <a:pt x="746" y="1231"/>
                  </a:lnTo>
                  <a:lnTo>
                    <a:pt x="746" y="429"/>
                  </a:lnTo>
                  <a:lnTo>
                    <a:pt x="746" y="236"/>
                  </a:lnTo>
                  <a:lnTo>
                    <a:pt x="290" y="1229"/>
                  </a:lnTo>
                  <a:lnTo>
                    <a:pt x="0" y="1228"/>
                  </a:lnTo>
                  <a:lnTo>
                    <a:pt x="0" y="8"/>
                  </a:lnTo>
                  <a:lnTo>
                    <a:pt x="196" y="8"/>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19" name="Freeform 12">
              <a:extLst>
                <a:ext uri="{FF2B5EF4-FFF2-40B4-BE49-F238E27FC236}">
                  <a16:creationId xmlns="" xmlns:a16="http://schemas.microsoft.com/office/drawing/2014/main" id="{2645E662-12C9-72A6-35C7-204147367685}"/>
                </a:ext>
              </a:extLst>
            </p:cNvPr>
            <p:cNvSpPr>
              <a:spLocks noEditPoints="1"/>
            </p:cNvSpPr>
            <p:nvPr userDrawn="1"/>
          </p:nvSpPr>
          <p:spPr bwMode="auto">
            <a:xfrm>
              <a:off x="3407" y="118"/>
              <a:ext cx="173" cy="244"/>
            </a:xfrm>
            <a:custGeom>
              <a:avLst/>
              <a:gdLst>
                <a:gd name="T0" fmla="*/ 176 w 864"/>
                <a:gd name="T1" fmla="*/ 1069 h 1222"/>
                <a:gd name="T2" fmla="*/ 504 w 864"/>
                <a:gd name="T3" fmla="*/ 1069 h 1222"/>
                <a:gd name="T4" fmla="*/ 539 w 864"/>
                <a:gd name="T5" fmla="*/ 1068 h 1222"/>
                <a:gd name="T6" fmla="*/ 564 w 864"/>
                <a:gd name="T7" fmla="*/ 1065 h 1222"/>
                <a:gd name="T8" fmla="*/ 589 w 864"/>
                <a:gd name="T9" fmla="*/ 1060 h 1222"/>
                <a:gd name="T10" fmla="*/ 615 w 864"/>
                <a:gd name="T11" fmla="*/ 1050 h 1222"/>
                <a:gd name="T12" fmla="*/ 639 w 864"/>
                <a:gd name="T13" fmla="*/ 1036 h 1222"/>
                <a:gd name="T14" fmla="*/ 659 w 864"/>
                <a:gd name="T15" fmla="*/ 1015 h 1222"/>
                <a:gd name="T16" fmla="*/ 672 w 864"/>
                <a:gd name="T17" fmla="*/ 991 h 1222"/>
                <a:gd name="T18" fmla="*/ 682 w 864"/>
                <a:gd name="T19" fmla="*/ 959 h 1222"/>
                <a:gd name="T20" fmla="*/ 692 w 864"/>
                <a:gd name="T21" fmla="*/ 917 h 1222"/>
                <a:gd name="T22" fmla="*/ 697 w 864"/>
                <a:gd name="T23" fmla="*/ 875 h 1222"/>
                <a:gd name="T24" fmla="*/ 697 w 864"/>
                <a:gd name="T25" fmla="*/ 839 h 1222"/>
                <a:gd name="T26" fmla="*/ 695 w 864"/>
                <a:gd name="T27" fmla="*/ 805 h 1222"/>
                <a:gd name="T28" fmla="*/ 692 w 864"/>
                <a:gd name="T29" fmla="*/ 775 h 1222"/>
                <a:gd name="T30" fmla="*/ 685 w 864"/>
                <a:gd name="T31" fmla="*/ 747 h 1222"/>
                <a:gd name="T32" fmla="*/ 679 w 864"/>
                <a:gd name="T33" fmla="*/ 724 h 1222"/>
                <a:gd name="T34" fmla="*/ 670 w 864"/>
                <a:gd name="T35" fmla="*/ 706 h 1222"/>
                <a:gd name="T36" fmla="*/ 661 w 864"/>
                <a:gd name="T37" fmla="*/ 689 h 1222"/>
                <a:gd name="T38" fmla="*/ 651 w 864"/>
                <a:gd name="T39" fmla="*/ 678 h 1222"/>
                <a:gd name="T40" fmla="*/ 638 w 864"/>
                <a:gd name="T41" fmla="*/ 668 h 1222"/>
                <a:gd name="T42" fmla="*/ 619 w 864"/>
                <a:gd name="T43" fmla="*/ 659 h 1222"/>
                <a:gd name="T44" fmla="*/ 587 w 864"/>
                <a:gd name="T45" fmla="*/ 652 h 1222"/>
                <a:gd name="T46" fmla="*/ 520 w 864"/>
                <a:gd name="T47" fmla="*/ 648 h 1222"/>
                <a:gd name="T48" fmla="*/ 179 w 864"/>
                <a:gd name="T49" fmla="*/ 648 h 1222"/>
                <a:gd name="T50" fmla="*/ 766 w 864"/>
                <a:gd name="T51" fmla="*/ 155 h 1222"/>
                <a:gd name="T52" fmla="*/ 179 w 864"/>
                <a:gd name="T53" fmla="*/ 474 h 1222"/>
                <a:gd name="T54" fmla="*/ 561 w 864"/>
                <a:gd name="T55" fmla="*/ 473 h 1222"/>
                <a:gd name="T56" fmla="*/ 599 w 864"/>
                <a:gd name="T57" fmla="*/ 477 h 1222"/>
                <a:gd name="T58" fmla="*/ 635 w 864"/>
                <a:gd name="T59" fmla="*/ 482 h 1222"/>
                <a:gd name="T60" fmla="*/ 669 w 864"/>
                <a:gd name="T61" fmla="*/ 490 h 1222"/>
                <a:gd name="T62" fmla="*/ 698 w 864"/>
                <a:gd name="T63" fmla="*/ 501 h 1222"/>
                <a:gd name="T64" fmla="*/ 727 w 864"/>
                <a:gd name="T65" fmla="*/ 514 h 1222"/>
                <a:gd name="T66" fmla="*/ 751 w 864"/>
                <a:gd name="T67" fmla="*/ 531 h 1222"/>
                <a:gd name="T68" fmla="*/ 775 w 864"/>
                <a:gd name="T69" fmla="*/ 549 h 1222"/>
                <a:gd name="T70" fmla="*/ 794 w 864"/>
                <a:gd name="T71" fmla="*/ 571 h 1222"/>
                <a:gd name="T72" fmla="*/ 812 w 864"/>
                <a:gd name="T73" fmla="*/ 597 h 1222"/>
                <a:gd name="T74" fmla="*/ 826 w 864"/>
                <a:gd name="T75" fmla="*/ 625 h 1222"/>
                <a:gd name="T76" fmla="*/ 838 w 864"/>
                <a:gd name="T77" fmla="*/ 658 h 1222"/>
                <a:gd name="T78" fmla="*/ 848 w 864"/>
                <a:gd name="T79" fmla="*/ 693 h 1222"/>
                <a:gd name="T80" fmla="*/ 856 w 864"/>
                <a:gd name="T81" fmla="*/ 733 h 1222"/>
                <a:gd name="T82" fmla="*/ 860 w 864"/>
                <a:gd name="T83" fmla="*/ 776 h 1222"/>
                <a:gd name="T84" fmla="*/ 864 w 864"/>
                <a:gd name="T85" fmla="*/ 823 h 1222"/>
                <a:gd name="T86" fmla="*/ 864 w 864"/>
                <a:gd name="T87" fmla="*/ 872 h 1222"/>
                <a:gd name="T88" fmla="*/ 860 w 864"/>
                <a:gd name="T89" fmla="*/ 918 h 1222"/>
                <a:gd name="T90" fmla="*/ 856 w 864"/>
                <a:gd name="T91" fmla="*/ 962 h 1222"/>
                <a:gd name="T92" fmla="*/ 848 w 864"/>
                <a:gd name="T93" fmla="*/ 1002 h 1222"/>
                <a:gd name="T94" fmla="*/ 837 w 864"/>
                <a:gd name="T95" fmla="*/ 1037 h 1222"/>
                <a:gd name="T96" fmla="*/ 824 w 864"/>
                <a:gd name="T97" fmla="*/ 1070 h 1222"/>
                <a:gd name="T98" fmla="*/ 809 w 864"/>
                <a:gd name="T99" fmla="*/ 1099 h 1222"/>
                <a:gd name="T100" fmla="*/ 791 w 864"/>
                <a:gd name="T101" fmla="*/ 1125 h 1222"/>
                <a:gd name="T102" fmla="*/ 771 w 864"/>
                <a:gd name="T103" fmla="*/ 1147 h 1222"/>
                <a:gd name="T104" fmla="*/ 749 w 864"/>
                <a:gd name="T105" fmla="*/ 1165 h 1222"/>
                <a:gd name="T106" fmla="*/ 724 w 864"/>
                <a:gd name="T107" fmla="*/ 1181 h 1222"/>
                <a:gd name="T108" fmla="*/ 697 w 864"/>
                <a:gd name="T109" fmla="*/ 1194 h 1222"/>
                <a:gd name="T110" fmla="*/ 666 w 864"/>
                <a:gd name="T111" fmla="*/ 1205 h 1222"/>
                <a:gd name="T112" fmla="*/ 635 w 864"/>
                <a:gd name="T113" fmla="*/ 1213 h 1222"/>
                <a:gd name="T114" fmla="*/ 598 w 864"/>
                <a:gd name="T115" fmla="*/ 1218 h 1222"/>
                <a:gd name="T116" fmla="*/ 561 w 864"/>
                <a:gd name="T117" fmla="*/ 1220 h 1222"/>
                <a:gd name="T118" fmla="*/ 0 w 864"/>
                <a:gd name="T119" fmla="*/ 1222 h 1222"/>
                <a:gd name="T120" fmla="*/ 766 w 864"/>
                <a:gd name="T121" fmla="*/ 0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4" h="1222">
                  <a:moveTo>
                    <a:pt x="179" y="648"/>
                  </a:moveTo>
                  <a:lnTo>
                    <a:pt x="176" y="1069"/>
                  </a:lnTo>
                  <a:lnTo>
                    <a:pt x="487" y="1069"/>
                  </a:lnTo>
                  <a:lnTo>
                    <a:pt x="504" y="1069"/>
                  </a:lnTo>
                  <a:lnTo>
                    <a:pt x="527" y="1069"/>
                  </a:lnTo>
                  <a:lnTo>
                    <a:pt x="539" y="1068"/>
                  </a:lnTo>
                  <a:lnTo>
                    <a:pt x="551" y="1068"/>
                  </a:lnTo>
                  <a:lnTo>
                    <a:pt x="564" y="1065"/>
                  </a:lnTo>
                  <a:lnTo>
                    <a:pt x="576" y="1063"/>
                  </a:lnTo>
                  <a:lnTo>
                    <a:pt x="589" y="1060"/>
                  </a:lnTo>
                  <a:lnTo>
                    <a:pt x="603" y="1055"/>
                  </a:lnTo>
                  <a:lnTo>
                    <a:pt x="615" y="1050"/>
                  </a:lnTo>
                  <a:lnTo>
                    <a:pt x="627" y="1043"/>
                  </a:lnTo>
                  <a:lnTo>
                    <a:pt x="639" y="1036"/>
                  </a:lnTo>
                  <a:lnTo>
                    <a:pt x="649" y="1026"/>
                  </a:lnTo>
                  <a:lnTo>
                    <a:pt x="659" y="1015"/>
                  </a:lnTo>
                  <a:lnTo>
                    <a:pt x="668" y="1002"/>
                  </a:lnTo>
                  <a:lnTo>
                    <a:pt x="672" y="991"/>
                  </a:lnTo>
                  <a:lnTo>
                    <a:pt x="678" y="976"/>
                  </a:lnTo>
                  <a:lnTo>
                    <a:pt x="682" y="959"/>
                  </a:lnTo>
                  <a:lnTo>
                    <a:pt x="687" y="939"/>
                  </a:lnTo>
                  <a:lnTo>
                    <a:pt x="692" y="917"/>
                  </a:lnTo>
                  <a:lnTo>
                    <a:pt x="695" y="896"/>
                  </a:lnTo>
                  <a:lnTo>
                    <a:pt x="697" y="875"/>
                  </a:lnTo>
                  <a:lnTo>
                    <a:pt x="698" y="856"/>
                  </a:lnTo>
                  <a:lnTo>
                    <a:pt x="697" y="839"/>
                  </a:lnTo>
                  <a:lnTo>
                    <a:pt x="697" y="821"/>
                  </a:lnTo>
                  <a:lnTo>
                    <a:pt x="695" y="805"/>
                  </a:lnTo>
                  <a:lnTo>
                    <a:pt x="694" y="789"/>
                  </a:lnTo>
                  <a:lnTo>
                    <a:pt x="692" y="775"/>
                  </a:lnTo>
                  <a:lnTo>
                    <a:pt x="689" y="761"/>
                  </a:lnTo>
                  <a:lnTo>
                    <a:pt x="685" y="747"/>
                  </a:lnTo>
                  <a:lnTo>
                    <a:pt x="682" y="735"/>
                  </a:lnTo>
                  <a:lnTo>
                    <a:pt x="679" y="724"/>
                  </a:lnTo>
                  <a:lnTo>
                    <a:pt x="674" y="714"/>
                  </a:lnTo>
                  <a:lnTo>
                    <a:pt x="670" y="706"/>
                  </a:lnTo>
                  <a:lnTo>
                    <a:pt x="665" y="697"/>
                  </a:lnTo>
                  <a:lnTo>
                    <a:pt x="661" y="689"/>
                  </a:lnTo>
                  <a:lnTo>
                    <a:pt x="655" y="684"/>
                  </a:lnTo>
                  <a:lnTo>
                    <a:pt x="651" y="678"/>
                  </a:lnTo>
                  <a:lnTo>
                    <a:pt x="646" y="674"/>
                  </a:lnTo>
                  <a:lnTo>
                    <a:pt x="638" y="668"/>
                  </a:lnTo>
                  <a:lnTo>
                    <a:pt x="629" y="664"/>
                  </a:lnTo>
                  <a:lnTo>
                    <a:pt x="619" y="659"/>
                  </a:lnTo>
                  <a:lnTo>
                    <a:pt x="609" y="656"/>
                  </a:lnTo>
                  <a:lnTo>
                    <a:pt x="587" y="652"/>
                  </a:lnTo>
                  <a:lnTo>
                    <a:pt x="565" y="649"/>
                  </a:lnTo>
                  <a:lnTo>
                    <a:pt x="520" y="648"/>
                  </a:lnTo>
                  <a:lnTo>
                    <a:pt x="482" y="648"/>
                  </a:lnTo>
                  <a:lnTo>
                    <a:pt x="179" y="648"/>
                  </a:lnTo>
                  <a:close/>
                  <a:moveTo>
                    <a:pt x="766" y="0"/>
                  </a:moveTo>
                  <a:lnTo>
                    <a:pt x="766" y="155"/>
                  </a:lnTo>
                  <a:lnTo>
                    <a:pt x="179" y="155"/>
                  </a:lnTo>
                  <a:lnTo>
                    <a:pt x="179" y="474"/>
                  </a:lnTo>
                  <a:lnTo>
                    <a:pt x="540" y="473"/>
                  </a:lnTo>
                  <a:lnTo>
                    <a:pt x="561" y="473"/>
                  </a:lnTo>
                  <a:lnTo>
                    <a:pt x="581" y="474"/>
                  </a:lnTo>
                  <a:lnTo>
                    <a:pt x="599" y="477"/>
                  </a:lnTo>
                  <a:lnTo>
                    <a:pt x="617" y="479"/>
                  </a:lnTo>
                  <a:lnTo>
                    <a:pt x="635" y="482"/>
                  </a:lnTo>
                  <a:lnTo>
                    <a:pt x="652" y="485"/>
                  </a:lnTo>
                  <a:lnTo>
                    <a:pt x="669" y="490"/>
                  </a:lnTo>
                  <a:lnTo>
                    <a:pt x="684" y="495"/>
                  </a:lnTo>
                  <a:lnTo>
                    <a:pt x="698" y="501"/>
                  </a:lnTo>
                  <a:lnTo>
                    <a:pt x="713" y="508"/>
                  </a:lnTo>
                  <a:lnTo>
                    <a:pt x="727" y="514"/>
                  </a:lnTo>
                  <a:lnTo>
                    <a:pt x="739" y="522"/>
                  </a:lnTo>
                  <a:lnTo>
                    <a:pt x="751" y="531"/>
                  </a:lnTo>
                  <a:lnTo>
                    <a:pt x="763" y="541"/>
                  </a:lnTo>
                  <a:lnTo>
                    <a:pt x="775" y="549"/>
                  </a:lnTo>
                  <a:lnTo>
                    <a:pt x="784" y="560"/>
                  </a:lnTo>
                  <a:lnTo>
                    <a:pt x="794" y="571"/>
                  </a:lnTo>
                  <a:lnTo>
                    <a:pt x="803" y="583"/>
                  </a:lnTo>
                  <a:lnTo>
                    <a:pt x="812" y="597"/>
                  </a:lnTo>
                  <a:lnTo>
                    <a:pt x="820" y="611"/>
                  </a:lnTo>
                  <a:lnTo>
                    <a:pt x="826" y="625"/>
                  </a:lnTo>
                  <a:lnTo>
                    <a:pt x="833" y="642"/>
                  </a:lnTo>
                  <a:lnTo>
                    <a:pt x="838" y="658"/>
                  </a:lnTo>
                  <a:lnTo>
                    <a:pt x="844" y="676"/>
                  </a:lnTo>
                  <a:lnTo>
                    <a:pt x="848" y="693"/>
                  </a:lnTo>
                  <a:lnTo>
                    <a:pt x="853" y="713"/>
                  </a:lnTo>
                  <a:lnTo>
                    <a:pt x="856" y="733"/>
                  </a:lnTo>
                  <a:lnTo>
                    <a:pt x="858" y="754"/>
                  </a:lnTo>
                  <a:lnTo>
                    <a:pt x="860" y="776"/>
                  </a:lnTo>
                  <a:lnTo>
                    <a:pt x="863" y="799"/>
                  </a:lnTo>
                  <a:lnTo>
                    <a:pt x="864" y="823"/>
                  </a:lnTo>
                  <a:lnTo>
                    <a:pt x="864" y="847"/>
                  </a:lnTo>
                  <a:lnTo>
                    <a:pt x="864" y="872"/>
                  </a:lnTo>
                  <a:lnTo>
                    <a:pt x="863" y="896"/>
                  </a:lnTo>
                  <a:lnTo>
                    <a:pt x="860" y="918"/>
                  </a:lnTo>
                  <a:lnTo>
                    <a:pt x="858" y="940"/>
                  </a:lnTo>
                  <a:lnTo>
                    <a:pt x="856" y="962"/>
                  </a:lnTo>
                  <a:lnTo>
                    <a:pt x="852" y="982"/>
                  </a:lnTo>
                  <a:lnTo>
                    <a:pt x="848" y="1002"/>
                  </a:lnTo>
                  <a:lnTo>
                    <a:pt x="843" y="1019"/>
                  </a:lnTo>
                  <a:lnTo>
                    <a:pt x="837" y="1037"/>
                  </a:lnTo>
                  <a:lnTo>
                    <a:pt x="832" y="1054"/>
                  </a:lnTo>
                  <a:lnTo>
                    <a:pt x="824" y="1070"/>
                  </a:lnTo>
                  <a:lnTo>
                    <a:pt x="817" y="1085"/>
                  </a:lnTo>
                  <a:lnTo>
                    <a:pt x="809" y="1099"/>
                  </a:lnTo>
                  <a:lnTo>
                    <a:pt x="800" y="1113"/>
                  </a:lnTo>
                  <a:lnTo>
                    <a:pt x="791" y="1125"/>
                  </a:lnTo>
                  <a:lnTo>
                    <a:pt x="781" y="1137"/>
                  </a:lnTo>
                  <a:lnTo>
                    <a:pt x="771" y="1147"/>
                  </a:lnTo>
                  <a:lnTo>
                    <a:pt x="760" y="1157"/>
                  </a:lnTo>
                  <a:lnTo>
                    <a:pt x="749" y="1165"/>
                  </a:lnTo>
                  <a:lnTo>
                    <a:pt x="737" y="1173"/>
                  </a:lnTo>
                  <a:lnTo>
                    <a:pt x="724" y="1181"/>
                  </a:lnTo>
                  <a:lnTo>
                    <a:pt x="711" y="1189"/>
                  </a:lnTo>
                  <a:lnTo>
                    <a:pt x="697" y="1194"/>
                  </a:lnTo>
                  <a:lnTo>
                    <a:pt x="682" y="1200"/>
                  </a:lnTo>
                  <a:lnTo>
                    <a:pt x="666" y="1205"/>
                  </a:lnTo>
                  <a:lnTo>
                    <a:pt x="651" y="1209"/>
                  </a:lnTo>
                  <a:lnTo>
                    <a:pt x="635" y="1213"/>
                  </a:lnTo>
                  <a:lnTo>
                    <a:pt x="617" y="1216"/>
                  </a:lnTo>
                  <a:lnTo>
                    <a:pt x="598" y="1218"/>
                  </a:lnTo>
                  <a:lnTo>
                    <a:pt x="579" y="1219"/>
                  </a:lnTo>
                  <a:lnTo>
                    <a:pt x="561" y="1220"/>
                  </a:lnTo>
                  <a:lnTo>
                    <a:pt x="540" y="1222"/>
                  </a:lnTo>
                  <a:lnTo>
                    <a:pt x="0" y="1222"/>
                  </a:lnTo>
                  <a:lnTo>
                    <a:pt x="0" y="0"/>
                  </a:lnTo>
                  <a:lnTo>
                    <a:pt x="766" y="0"/>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20" name="Freeform 13">
              <a:extLst>
                <a:ext uri="{FF2B5EF4-FFF2-40B4-BE49-F238E27FC236}">
                  <a16:creationId xmlns="" xmlns:a16="http://schemas.microsoft.com/office/drawing/2014/main" id="{86CFDD48-E544-74E0-616B-97144FDA65AD}"/>
                </a:ext>
              </a:extLst>
            </p:cNvPr>
            <p:cNvSpPr>
              <a:spLocks/>
            </p:cNvSpPr>
            <p:nvPr userDrawn="1"/>
          </p:nvSpPr>
          <p:spPr bwMode="auto">
            <a:xfrm>
              <a:off x="3842" y="118"/>
              <a:ext cx="172" cy="244"/>
            </a:xfrm>
            <a:custGeom>
              <a:avLst/>
              <a:gdLst>
                <a:gd name="T0" fmla="*/ 181 w 857"/>
                <a:gd name="T1" fmla="*/ 0 h 1223"/>
                <a:gd name="T2" fmla="*/ 181 w 857"/>
                <a:gd name="T3" fmla="*/ 476 h 1223"/>
                <a:gd name="T4" fmla="*/ 680 w 857"/>
                <a:gd name="T5" fmla="*/ 476 h 1223"/>
                <a:gd name="T6" fmla="*/ 680 w 857"/>
                <a:gd name="T7" fmla="*/ 0 h 1223"/>
                <a:gd name="T8" fmla="*/ 857 w 857"/>
                <a:gd name="T9" fmla="*/ 0 h 1223"/>
                <a:gd name="T10" fmla="*/ 857 w 857"/>
                <a:gd name="T11" fmla="*/ 1222 h 1223"/>
                <a:gd name="T12" fmla="*/ 680 w 857"/>
                <a:gd name="T13" fmla="*/ 1222 h 1223"/>
                <a:gd name="T14" fmla="*/ 680 w 857"/>
                <a:gd name="T15" fmla="*/ 651 h 1223"/>
                <a:gd name="T16" fmla="*/ 181 w 857"/>
                <a:gd name="T17" fmla="*/ 651 h 1223"/>
                <a:gd name="T18" fmla="*/ 181 w 857"/>
                <a:gd name="T19" fmla="*/ 1223 h 1223"/>
                <a:gd name="T20" fmla="*/ 0 w 857"/>
                <a:gd name="T21" fmla="*/ 1222 h 1223"/>
                <a:gd name="T22" fmla="*/ 0 w 857"/>
                <a:gd name="T23" fmla="*/ 0 h 1223"/>
                <a:gd name="T24" fmla="*/ 181 w 857"/>
                <a:gd name="T25" fmla="*/ 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7" h="1223">
                  <a:moveTo>
                    <a:pt x="181" y="0"/>
                  </a:moveTo>
                  <a:lnTo>
                    <a:pt x="181" y="476"/>
                  </a:lnTo>
                  <a:lnTo>
                    <a:pt x="680" y="476"/>
                  </a:lnTo>
                  <a:lnTo>
                    <a:pt x="680" y="0"/>
                  </a:lnTo>
                  <a:lnTo>
                    <a:pt x="857" y="0"/>
                  </a:lnTo>
                  <a:lnTo>
                    <a:pt x="857" y="1222"/>
                  </a:lnTo>
                  <a:lnTo>
                    <a:pt x="680" y="1222"/>
                  </a:lnTo>
                  <a:lnTo>
                    <a:pt x="680" y="651"/>
                  </a:lnTo>
                  <a:lnTo>
                    <a:pt x="181" y="651"/>
                  </a:lnTo>
                  <a:lnTo>
                    <a:pt x="181" y="1223"/>
                  </a:lnTo>
                  <a:lnTo>
                    <a:pt x="0" y="1222"/>
                  </a:lnTo>
                  <a:lnTo>
                    <a:pt x="0" y="0"/>
                  </a:lnTo>
                  <a:lnTo>
                    <a:pt x="181" y="0"/>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21" name="Freeform 14">
              <a:extLst>
                <a:ext uri="{FF2B5EF4-FFF2-40B4-BE49-F238E27FC236}">
                  <a16:creationId xmlns="" xmlns:a16="http://schemas.microsoft.com/office/drawing/2014/main" id="{E6747F22-B6EA-C7AD-25A7-E3A320E94E5F}"/>
                </a:ext>
              </a:extLst>
            </p:cNvPr>
            <p:cNvSpPr>
              <a:spLocks/>
            </p:cNvSpPr>
            <p:nvPr userDrawn="1"/>
          </p:nvSpPr>
          <p:spPr bwMode="auto">
            <a:xfrm>
              <a:off x="4043" y="118"/>
              <a:ext cx="174" cy="244"/>
            </a:xfrm>
            <a:custGeom>
              <a:avLst/>
              <a:gdLst>
                <a:gd name="T0" fmla="*/ 522 w 869"/>
                <a:gd name="T1" fmla="*/ 173 h 1222"/>
                <a:gd name="T2" fmla="*/ 522 w 869"/>
                <a:gd name="T3" fmla="*/ 1222 h 1222"/>
                <a:gd name="T4" fmla="*/ 349 w 869"/>
                <a:gd name="T5" fmla="*/ 1222 h 1222"/>
                <a:gd name="T6" fmla="*/ 349 w 869"/>
                <a:gd name="T7" fmla="*/ 175 h 1222"/>
                <a:gd name="T8" fmla="*/ 0 w 869"/>
                <a:gd name="T9" fmla="*/ 175 h 1222"/>
                <a:gd name="T10" fmla="*/ 0 w 869"/>
                <a:gd name="T11" fmla="*/ 0 h 1222"/>
                <a:gd name="T12" fmla="*/ 869 w 869"/>
                <a:gd name="T13" fmla="*/ 0 h 1222"/>
                <a:gd name="T14" fmla="*/ 869 w 869"/>
                <a:gd name="T15" fmla="*/ 173 h 1222"/>
                <a:gd name="T16" fmla="*/ 522 w 869"/>
                <a:gd name="T17" fmla="*/ 173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9" h="1222">
                  <a:moveTo>
                    <a:pt x="522" y="173"/>
                  </a:moveTo>
                  <a:lnTo>
                    <a:pt x="522" y="1222"/>
                  </a:lnTo>
                  <a:lnTo>
                    <a:pt x="349" y="1222"/>
                  </a:lnTo>
                  <a:lnTo>
                    <a:pt x="349" y="175"/>
                  </a:lnTo>
                  <a:lnTo>
                    <a:pt x="0" y="175"/>
                  </a:lnTo>
                  <a:lnTo>
                    <a:pt x="0" y="0"/>
                  </a:lnTo>
                  <a:lnTo>
                    <a:pt x="869" y="0"/>
                  </a:lnTo>
                  <a:lnTo>
                    <a:pt x="869" y="173"/>
                  </a:lnTo>
                  <a:lnTo>
                    <a:pt x="522" y="173"/>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22" name="Freeform 15">
              <a:extLst>
                <a:ext uri="{FF2B5EF4-FFF2-40B4-BE49-F238E27FC236}">
                  <a16:creationId xmlns="" xmlns:a16="http://schemas.microsoft.com/office/drawing/2014/main" id="{6C39BD5E-29E6-9D83-C19A-A9874306B6D7}"/>
                </a:ext>
              </a:extLst>
            </p:cNvPr>
            <p:cNvSpPr>
              <a:spLocks/>
            </p:cNvSpPr>
            <p:nvPr userDrawn="1"/>
          </p:nvSpPr>
          <p:spPr bwMode="auto">
            <a:xfrm>
              <a:off x="5443" y="118"/>
              <a:ext cx="174" cy="244"/>
            </a:xfrm>
            <a:custGeom>
              <a:avLst/>
              <a:gdLst>
                <a:gd name="T0" fmla="*/ 523 w 869"/>
                <a:gd name="T1" fmla="*/ 173 h 1222"/>
                <a:gd name="T2" fmla="*/ 523 w 869"/>
                <a:gd name="T3" fmla="*/ 1222 h 1222"/>
                <a:gd name="T4" fmla="*/ 349 w 869"/>
                <a:gd name="T5" fmla="*/ 1222 h 1222"/>
                <a:gd name="T6" fmla="*/ 349 w 869"/>
                <a:gd name="T7" fmla="*/ 174 h 1222"/>
                <a:gd name="T8" fmla="*/ 0 w 869"/>
                <a:gd name="T9" fmla="*/ 174 h 1222"/>
                <a:gd name="T10" fmla="*/ 0 w 869"/>
                <a:gd name="T11" fmla="*/ 0 h 1222"/>
                <a:gd name="T12" fmla="*/ 869 w 869"/>
                <a:gd name="T13" fmla="*/ 0 h 1222"/>
                <a:gd name="T14" fmla="*/ 869 w 869"/>
                <a:gd name="T15" fmla="*/ 173 h 1222"/>
                <a:gd name="T16" fmla="*/ 523 w 869"/>
                <a:gd name="T17" fmla="*/ 173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9" h="1222">
                  <a:moveTo>
                    <a:pt x="523" y="173"/>
                  </a:moveTo>
                  <a:lnTo>
                    <a:pt x="523" y="1222"/>
                  </a:lnTo>
                  <a:lnTo>
                    <a:pt x="349" y="1222"/>
                  </a:lnTo>
                  <a:lnTo>
                    <a:pt x="349" y="174"/>
                  </a:lnTo>
                  <a:lnTo>
                    <a:pt x="0" y="174"/>
                  </a:lnTo>
                  <a:lnTo>
                    <a:pt x="0" y="0"/>
                  </a:lnTo>
                  <a:lnTo>
                    <a:pt x="869" y="0"/>
                  </a:lnTo>
                  <a:lnTo>
                    <a:pt x="869" y="173"/>
                  </a:lnTo>
                  <a:lnTo>
                    <a:pt x="523" y="173"/>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23" name="Freeform 16">
              <a:extLst>
                <a:ext uri="{FF2B5EF4-FFF2-40B4-BE49-F238E27FC236}">
                  <a16:creationId xmlns="" xmlns:a16="http://schemas.microsoft.com/office/drawing/2014/main" id="{3B24C777-FBB2-4C45-4472-33AD92C04B4D}"/>
                </a:ext>
              </a:extLst>
            </p:cNvPr>
            <p:cNvSpPr>
              <a:spLocks/>
            </p:cNvSpPr>
            <p:nvPr userDrawn="1"/>
          </p:nvSpPr>
          <p:spPr bwMode="auto">
            <a:xfrm>
              <a:off x="4424" y="118"/>
              <a:ext cx="179" cy="244"/>
            </a:xfrm>
            <a:custGeom>
              <a:avLst/>
              <a:gdLst>
                <a:gd name="T0" fmla="*/ 172 w 895"/>
                <a:gd name="T1" fmla="*/ 0 h 1222"/>
                <a:gd name="T2" fmla="*/ 172 w 895"/>
                <a:gd name="T3" fmla="*/ 476 h 1222"/>
                <a:gd name="T4" fmla="*/ 300 w 895"/>
                <a:gd name="T5" fmla="*/ 476 h 1222"/>
                <a:gd name="T6" fmla="*/ 611 w 895"/>
                <a:gd name="T7" fmla="*/ 0 h 1222"/>
                <a:gd name="T8" fmla="*/ 868 w 895"/>
                <a:gd name="T9" fmla="*/ 0 h 1222"/>
                <a:gd name="T10" fmla="*/ 434 w 895"/>
                <a:gd name="T11" fmla="*/ 548 h 1222"/>
                <a:gd name="T12" fmla="*/ 895 w 895"/>
                <a:gd name="T13" fmla="*/ 1222 h 1222"/>
                <a:gd name="T14" fmla="*/ 634 w 895"/>
                <a:gd name="T15" fmla="*/ 1222 h 1222"/>
                <a:gd name="T16" fmla="*/ 305 w 895"/>
                <a:gd name="T17" fmla="*/ 674 h 1222"/>
                <a:gd name="T18" fmla="*/ 172 w 895"/>
                <a:gd name="T19" fmla="*/ 674 h 1222"/>
                <a:gd name="T20" fmla="*/ 172 w 895"/>
                <a:gd name="T21" fmla="*/ 1222 h 1222"/>
                <a:gd name="T22" fmla="*/ 0 w 895"/>
                <a:gd name="T23" fmla="*/ 1222 h 1222"/>
                <a:gd name="T24" fmla="*/ 0 w 895"/>
                <a:gd name="T25" fmla="*/ 0 h 1222"/>
                <a:gd name="T26" fmla="*/ 172 w 895"/>
                <a:gd name="T27" fmla="*/ 0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5" h="1222">
                  <a:moveTo>
                    <a:pt x="172" y="0"/>
                  </a:moveTo>
                  <a:lnTo>
                    <a:pt x="172" y="476"/>
                  </a:lnTo>
                  <a:lnTo>
                    <a:pt x="300" y="476"/>
                  </a:lnTo>
                  <a:lnTo>
                    <a:pt x="611" y="0"/>
                  </a:lnTo>
                  <a:lnTo>
                    <a:pt x="868" y="0"/>
                  </a:lnTo>
                  <a:lnTo>
                    <a:pt x="434" y="548"/>
                  </a:lnTo>
                  <a:lnTo>
                    <a:pt x="895" y="1222"/>
                  </a:lnTo>
                  <a:lnTo>
                    <a:pt x="634" y="1222"/>
                  </a:lnTo>
                  <a:lnTo>
                    <a:pt x="305" y="674"/>
                  </a:lnTo>
                  <a:lnTo>
                    <a:pt x="172" y="674"/>
                  </a:lnTo>
                  <a:lnTo>
                    <a:pt x="172" y="1222"/>
                  </a:lnTo>
                  <a:lnTo>
                    <a:pt x="0" y="1222"/>
                  </a:lnTo>
                  <a:lnTo>
                    <a:pt x="0" y="0"/>
                  </a:lnTo>
                  <a:lnTo>
                    <a:pt x="172" y="0"/>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24" name="Freeform 17">
              <a:extLst>
                <a:ext uri="{FF2B5EF4-FFF2-40B4-BE49-F238E27FC236}">
                  <a16:creationId xmlns="" xmlns:a16="http://schemas.microsoft.com/office/drawing/2014/main" id="{54CBEC8C-0CA7-DFDB-E090-8F32A254C07C}"/>
                </a:ext>
              </a:extLst>
            </p:cNvPr>
            <p:cNvSpPr>
              <a:spLocks/>
            </p:cNvSpPr>
            <p:nvPr userDrawn="1"/>
          </p:nvSpPr>
          <p:spPr bwMode="auto">
            <a:xfrm>
              <a:off x="4241" y="118"/>
              <a:ext cx="153" cy="244"/>
            </a:xfrm>
            <a:custGeom>
              <a:avLst/>
              <a:gdLst>
                <a:gd name="T0" fmla="*/ 179 w 767"/>
                <a:gd name="T1" fmla="*/ 652 h 1222"/>
                <a:gd name="T2" fmla="*/ 180 w 767"/>
                <a:gd name="T3" fmla="*/ 719 h 1222"/>
                <a:gd name="T4" fmla="*/ 181 w 767"/>
                <a:gd name="T5" fmla="*/ 808 h 1222"/>
                <a:gd name="T6" fmla="*/ 183 w 767"/>
                <a:gd name="T7" fmla="*/ 892 h 1222"/>
                <a:gd name="T8" fmla="*/ 188 w 767"/>
                <a:gd name="T9" fmla="*/ 943 h 1222"/>
                <a:gd name="T10" fmla="*/ 196 w 767"/>
                <a:gd name="T11" fmla="*/ 978 h 1222"/>
                <a:gd name="T12" fmla="*/ 205 w 767"/>
                <a:gd name="T13" fmla="*/ 1000 h 1222"/>
                <a:gd name="T14" fmla="*/ 217 w 767"/>
                <a:gd name="T15" fmla="*/ 1021 h 1222"/>
                <a:gd name="T16" fmla="*/ 233 w 767"/>
                <a:gd name="T17" fmla="*/ 1040 h 1222"/>
                <a:gd name="T18" fmla="*/ 251 w 767"/>
                <a:gd name="T19" fmla="*/ 1057 h 1222"/>
                <a:gd name="T20" fmla="*/ 276 w 767"/>
                <a:gd name="T21" fmla="*/ 1068 h 1222"/>
                <a:gd name="T22" fmla="*/ 303 w 767"/>
                <a:gd name="T23" fmla="*/ 1072 h 1222"/>
                <a:gd name="T24" fmla="*/ 767 w 767"/>
                <a:gd name="T25" fmla="*/ 1222 h 1222"/>
                <a:gd name="T26" fmla="*/ 222 w 767"/>
                <a:gd name="T27" fmla="*/ 1220 h 1222"/>
                <a:gd name="T28" fmla="*/ 191 w 767"/>
                <a:gd name="T29" fmla="*/ 1218 h 1222"/>
                <a:gd name="T30" fmla="*/ 162 w 767"/>
                <a:gd name="T31" fmla="*/ 1213 h 1222"/>
                <a:gd name="T32" fmla="*/ 137 w 767"/>
                <a:gd name="T33" fmla="*/ 1204 h 1222"/>
                <a:gd name="T34" fmla="*/ 114 w 767"/>
                <a:gd name="T35" fmla="*/ 1193 h 1222"/>
                <a:gd name="T36" fmla="*/ 93 w 767"/>
                <a:gd name="T37" fmla="*/ 1180 h 1222"/>
                <a:gd name="T38" fmla="*/ 74 w 767"/>
                <a:gd name="T39" fmla="*/ 1163 h 1222"/>
                <a:gd name="T40" fmla="*/ 59 w 767"/>
                <a:gd name="T41" fmla="*/ 1145 h 1222"/>
                <a:gd name="T42" fmla="*/ 45 w 767"/>
                <a:gd name="T43" fmla="*/ 1123 h 1222"/>
                <a:gd name="T44" fmla="*/ 34 w 767"/>
                <a:gd name="T45" fmla="*/ 1097 h 1222"/>
                <a:gd name="T46" fmla="*/ 24 w 767"/>
                <a:gd name="T47" fmla="*/ 1070 h 1222"/>
                <a:gd name="T48" fmla="*/ 17 w 767"/>
                <a:gd name="T49" fmla="*/ 1040 h 1222"/>
                <a:gd name="T50" fmla="*/ 8 w 767"/>
                <a:gd name="T51" fmla="*/ 989 h 1222"/>
                <a:gd name="T52" fmla="*/ 1 w 767"/>
                <a:gd name="T53" fmla="*/ 912 h 1222"/>
                <a:gd name="T54" fmla="*/ 0 w 767"/>
                <a:gd name="T55" fmla="*/ 352 h 1222"/>
                <a:gd name="T56" fmla="*/ 3 w 767"/>
                <a:gd name="T57" fmla="*/ 269 h 1222"/>
                <a:gd name="T58" fmla="*/ 13 w 767"/>
                <a:gd name="T59" fmla="*/ 197 h 1222"/>
                <a:gd name="T60" fmla="*/ 20 w 767"/>
                <a:gd name="T61" fmla="*/ 166 h 1222"/>
                <a:gd name="T62" fmla="*/ 29 w 767"/>
                <a:gd name="T63" fmla="*/ 137 h 1222"/>
                <a:gd name="T64" fmla="*/ 40 w 767"/>
                <a:gd name="T65" fmla="*/ 111 h 1222"/>
                <a:gd name="T66" fmla="*/ 52 w 767"/>
                <a:gd name="T67" fmla="*/ 88 h 1222"/>
                <a:gd name="T68" fmla="*/ 66 w 767"/>
                <a:gd name="T69" fmla="*/ 67 h 1222"/>
                <a:gd name="T70" fmla="*/ 83 w 767"/>
                <a:gd name="T71" fmla="*/ 50 h 1222"/>
                <a:gd name="T72" fmla="*/ 103 w 767"/>
                <a:gd name="T73" fmla="*/ 34 h 1222"/>
                <a:gd name="T74" fmla="*/ 125 w 767"/>
                <a:gd name="T75" fmla="*/ 22 h 1222"/>
                <a:gd name="T76" fmla="*/ 149 w 767"/>
                <a:gd name="T77" fmla="*/ 12 h 1222"/>
                <a:gd name="T78" fmla="*/ 176 w 767"/>
                <a:gd name="T79" fmla="*/ 6 h 1222"/>
                <a:gd name="T80" fmla="*/ 205 w 767"/>
                <a:gd name="T81" fmla="*/ 1 h 1222"/>
                <a:gd name="T82" fmla="*/ 238 w 767"/>
                <a:gd name="T83" fmla="*/ 0 h 1222"/>
                <a:gd name="T84" fmla="*/ 767 w 767"/>
                <a:gd name="T85" fmla="*/ 155 h 1222"/>
                <a:gd name="T86" fmla="*/ 276 w 767"/>
                <a:gd name="T87" fmla="*/ 157 h 1222"/>
                <a:gd name="T88" fmla="*/ 258 w 767"/>
                <a:gd name="T89" fmla="*/ 162 h 1222"/>
                <a:gd name="T90" fmla="*/ 242 w 767"/>
                <a:gd name="T91" fmla="*/ 171 h 1222"/>
                <a:gd name="T92" fmla="*/ 227 w 767"/>
                <a:gd name="T93" fmla="*/ 183 h 1222"/>
                <a:gd name="T94" fmla="*/ 214 w 767"/>
                <a:gd name="T95" fmla="*/ 198 h 1222"/>
                <a:gd name="T96" fmla="*/ 203 w 767"/>
                <a:gd name="T97" fmla="*/ 214 h 1222"/>
                <a:gd name="T98" fmla="*/ 194 w 767"/>
                <a:gd name="T99" fmla="*/ 230 h 1222"/>
                <a:gd name="T100" fmla="*/ 189 w 767"/>
                <a:gd name="T101" fmla="*/ 246 h 1222"/>
                <a:gd name="T102" fmla="*/ 184 w 767"/>
                <a:gd name="T103" fmla="*/ 271 h 1222"/>
                <a:gd name="T104" fmla="*/ 181 w 767"/>
                <a:gd name="T105" fmla="*/ 324 h 1222"/>
                <a:gd name="T106" fmla="*/ 180 w 767"/>
                <a:gd name="T107" fmla="*/ 389 h 1222"/>
                <a:gd name="T108" fmla="*/ 179 w 767"/>
                <a:gd name="T109" fmla="*/ 450 h 1222"/>
                <a:gd name="T110" fmla="*/ 687 w 767"/>
                <a:gd name="T111" fmla="*/ 476 h 1222"/>
                <a:gd name="T112" fmla="*/ 260 w 767"/>
                <a:gd name="T113" fmla="*/ 652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7" h="1222">
                  <a:moveTo>
                    <a:pt x="260" y="652"/>
                  </a:moveTo>
                  <a:lnTo>
                    <a:pt x="179" y="652"/>
                  </a:lnTo>
                  <a:lnTo>
                    <a:pt x="179" y="680"/>
                  </a:lnTo>
                  <a:lnTo>
                    <a:pt x="180" y="719"/>
                  </a:lnTo>
                  <a:lnTo>
                    <a:pt x="180" y="763"/>
                  </a:lnTo>
                  <a:lnTo>
                    <a:pt x="181" y="808"/>
                  </a:lnTo>
                  <a:lnTo>
                    <a:pt x="182" y="852"/>
                  </a:lnTo>
                  <a:lnTo>
                    <a:pt x="183" y="892"/>
                  </a:lnTo>
                  <a:lnTo>
                    <a:pt x="185" y="923"/>
                  </a:lnTo>
                  <a:lnTo>
                    <a:pt x="188" y="943"/>
                  </a:lnTo>
                  <a:lnTo>
                    <a:pt x="191" y="960"/>
                  </a:lnTo>
                  <a:lnTo>
                    <a:pt x="196" y="978"/>
                  </a:lnTo>
                  <a:lnTo>
                    <a:pt x="201" y="989"/>
                  </a:lnTo>
                  <a:lnTo>
                    <a:pt x="205" y="1000"/>
                  </a:lnTo>
                  <a:lnTo>
                    <a:pt x="211" y="1010"/>
                  </a:lnTo>
                  <a:lnTo>
                    <a:pt x="217" y="1021"/>
                  </a:lnTo>
                  <a:lnTo>
                    <a:pt x="224" y="1031"/>
                  </a:lnTo>
                  <a:lnTo>
                    <a:pt x="233" y="1040"/>
                  </a:lnTo>
                  <a:lnTo>
                    <a:pt x="242" y="1049"/>
                  </a:lnTo>
                  <a:lnTo>
                    <a:pt x="251" y="1057"/>
                  </a:lnTo>
                  <a:lnTo>
                    <a:pt x="262" y="1063"/>
                  </a:lnTo>
                  <a:lnTo>
                    <a:pt x="276" y="1068"/>
                  </a:lnTo>
                  <a:lnTo>
                    <a:pt x="289" y="1071"/>
                  </a:lnTo>
                  <a:lnTo>
                    <a:pt x="303" y="1072"/>
                  </a:lnTo>
                  <a:lnTo>
                    <a:pt x="767" y="1072"/>
                  </a:lnTo>
                  <a:lnTo>
                    <a:pt x="767" y="1222"/>
                  </a:lnTo>
                  <a:lnTo>
                    <a:pt x="238" y="1222"/>
                  </a:lnTo>
                  <a:lnTo>
                    <a:pt x="222" y="1220"/>
                  </a:lnTo>
                  <a:lnTo>
                    <a:pt x="205" y="1219"/>
                  </a:lnTo>
                  <a:lnTo>
                    <a:pt x="191" y="1218"/>
                  </a:lnTo>
                  <a:lnTo>
                    <a:pt x="176" y="1216"/>
                  </a:lnTo>
                  <a:lnTo>
                    <a:pt x="162" y="1213"/>
                  </a:lnTo>
                  <a:lnTo>
                    <a:pt x="149" y="1208"/>
                  </a:lnTo>
                  <a:lnTo>
                    <a:pt x="137" y="1204"/>
                  </a:lnTo>
                  <a:lnTo>
                    <a:pt x="125" y="1200"/>
                  </a:lnTo>
                  <a:lnTo>
                    <a:pt x="114" y="1193"/>
                  </a:lnTo>
                  <a:lnTo>
                    <a:pt x="103" y="1187"/>
                  </a:lnTo>
                  <a:lnTo>
                    <a:pt x="93" y="1180"/>
                  </a:lnTo>
                  <a:lnTo>
                    <a:pt x="83" y="1172"/>
                  </a:lnTo>
                  <a:lnTo>
                    <a:pt x="74" y="1163"/>
                  </a:lnTo>
                  <a:lnTo>
                    <a:pt x="66" y="1154"/>
                  </a:lnTo>
                  <a:lnTo>
                    <a:pt x="59" y="1145"/>
                  </a:lnTo>
                  <a:lnTo>
                    <a:pt x="52" y="1134"/>
                  </a:lnTo>
                  <a:lnTo>
                    <a:pt x="45" y="1123"/>
                  </a:lnTo>
                  <a:lnTo>
                    <a:pt x="40" y="1110"/>
                  </a:lnTo>
                  <a:lnTo>
                    <a:pt x="34" y="1097"/>
                  </a:lnTo>
                  <a:lnTo>
                    <a:pt x="29" y="1084"/>
                  </a:lnTo>
                  <a:lnTo>
                    <a:pt x="24" y="1070"/>
                  </a:lnTo>
                  <a:lnTo>
                    <a:pt x="20" y="1055"/>
                  </a:lnTo>
                  <a:lnTo>
                    <a:pt x="17" y="1040"/>
                  </a:lnTo>
                  <a:lnTo>
                    <a:pt x="13" y="1024"/>
                  </a:lnTo>
                  <a:lnTo>
                    <a:pt x="8" y="989"/>
                  </a:lnTo>
                  <a:lnTo>
                    <a:pt x="3" y="952"/>
                  </a:lnTo>
                  <a:lnTo>
                    <a:pt x="1" y="912"/>
                  </a:lnTo>
                  <a:lnTo>
                    <a:pt x="0" y="870"/>
                  </a:lnTo>
                  <a:lnTo>
                    <a:pt x="0" y="352"/>
                  </a:lnTo>
                  <a:lnTo>
                    <a:pt x="1" y="309"/>
                  </a:lnTo>
                  <a:lnTo>
                    <a:pt x="3" y="269"/>
                  </a:lnTo>
                  <a:lnTo>
                    <a:pt x="8" y="232"/>
                  </a:lnTo>
                  <a:lnTo>
                    <a:pt x="13" y="197"/>
                  </a:lnTo>
                  <a:lnTo>
                    <a:pt x="17" y="182"/>
                  </a:lnTo>
                  <a:lnTo>
                    <a:pt x="20" y="166"/>
                  </a:lnTo>
                  <a:lnTo>
                    <a:pt x="24" y="151"/>
                  </a:lnTo>
                  <a:lnTo>
                    <a:pt x="29" y="137"/>
                  </a:lnTo>
                  <a:lnTo>
                    <a:pt x="34" y="123"/>
                  </a:lnTo>
                  <a:lnTo>
                    <a:pt x="40" y="111"/>
                  </a:lnTo>
                  <a:lnTo>
                    <a:pt x="45" y="99"/>
                  </a:lnTo>
                  <a:lnTo>
                    <a:pt x="52" y="88"/>
                  </a:lnTo>
                  <a:lnTo>
                    <a:pt x="59" y="77"/>
                  </a:lnTo>
                  <a:lnTo>
                    <a:pt x="66" y="67"/>
                  </a:lnTo>
                  <a:lnTo>
                    <a:pt x="74" y="59"/>
                  </a:lnTo>
                  <a:lnTo>
                    <a:pt x="83" y="50"/>
                  </a:lnTo>
                  <a:lnTo>
                    <a:pt x="93" y="42"/>
                  </a:lnTo>
                  <a:lnTo>
                    <a:pt x="103" y="34"/>
                  </a:lnTo>
                  <a:lnTo>
                    <a:pt x="114" y="28"/>
                  </a:lnTo>
                  <a:lnTo>
                    <a:pt x="125" y="22"/>
                  </a:lnTo>
                  <a:lnTo>
                    <a:pt x="137" y="17"/>
                  </a:lnTo>
                  <a:lnTo>
                    <a:pt x="149" y="12"/>
                  </a:lnTo>
                  <a:lnTo>
                    <a:pt x="162" y="9"/>
                  </a:lnTo>
                  <a:lnTo>
                    <a:pt x="176" y="6"/>
                  </a:lnTo>
                  <a:lnTo>
                    <a:pt x="191" y="4"/>
                  </a:lnTo>
                  <a:lnTo>
                    <a:pt x="205" y="1"/>
                  </a:lnTo>
                  <a:lnTo>
                    <a:pt x="222" y="0"/>
                  </a:lnTo>
                  <a:lnTo>
                    <a:pt x="238" y="0"/>
                  </a:lnTo>
                  <a:lnTo>
                    <a:pt x="767" y="0"/>
                  </a:lnTo>
                  <a:lnTo>
                    <a:pt x="767" y="155"/>
                  </a:lnTo>
                  <a:lnTo>
                    <a:pt x="286" y="155"/>
                  </a:lnTo>
                  <a:lnTo>
                    <a:pt x="276" y="157"/>
                  </a:lnTo>
                  <a:lnTo>
                    <a:pt x="267" y="159"/>
                  </a:lnTo>
                  <a:lnTo>
                    <a:pt x="258" y="162"/>
                  </a:lnTo>
                  <a:lnTo>
                    <a:pt x="250" y="166"/>
                  </a:lnTo>
                  <a:lnTo>
                    <a:pt x="242" y="171"/>
                  </a:lnTo>
                  <a:lnTo>
                    <a:pt x="234" y="177"/>
                  </a:lnTo>
                  <a:lnTo>
                    <a:pt x="227" y="183"/>
                  </a:lnTo>
                  <a:lnTo>
                    <a:pt x="221" y="191"/>
                  </a:lnTo>
                  <a:lnTo>
                    <a:pt x="214" y="198"/>
                  </a:lnTo>
                  <a:lnTo>
                    <a:pt x="208" y="206"/>
                  </a:lnTo>
                  <a:lnTo>
                    <a:pt x="203" y="214"/>
                  </a:lnTo>
                  <a:lnTo>
                    <a:pt x="199" y="223"/>
                  </a:lnTo>
                  <a:lnTo>
                    <a:pt x="194" y="230"/>
                  </a:lnTo>
                  <a:lnTo>
                    <a:pt x="191" y="238"/>
                  </a:lnTo>
                  <a:lnTo>
                    <a:pt x="189" y="246"/>
                  </a:lnTo>
                  <a:lnTo>
                    <a:pt x="186" y="252"/>
                  </a:lnTo>
                  <a:lnTo>
                    <a:pt x="184" y="271"/>
                  </a:lnTo>
                  <a:lnTo>
                    <a:pt x="182" y="295"/>
                  </a:lnTo>
                  <a:lnTo>
                    <a:pt x="181" y="324"/>
                  </a:lnTo>
                  <a:lnTo>
                    <a:pt x="180" y="356"/>
                  </a:lnTo>
                  <a:lnTo>
                    <a:pt x="180" y="389"/>
                  </a:lnTo>
                  <a:lnTo>
                    <a:pt x="180" y="421"/>
                  </a:lnTo>
                  <a:lnTo>
                    <a:pt x="179" y="450"/>
                  </a:lnTo>
                  <a:lnTo>
                    <a:pt x="179" y="476"/>
                  </a:lnTo>
                  <a:lnTo>
                    <a:pt x="687" y="476"/>
                  </a:lnTo>
                  <a:lnTo>
                    <a:pt x="687" y="652"/>
                  </a:lnTo>
                  <a:lnTo>
                    <a:pt x="260" y="652"/>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25" name="Freeform 18">
              <a:extLst>
                <a:ext uri="{FF2B5EF4-FFF2-40B4-BE49-F238E27FC236}">
                  <a16:creationId xmlns="" xmlns:a16="http://schemas.microsoft.com/office/drawing/2014/main" id="{727C2F57-28FF-3CBA-0FC6-F596CDABE5CD}"/>
                </a:ext>
              </a:extLst>
            </p:cNvPr>
            <p:cNvSpPr>
              <a:spLocks/>
            </p:cNvSpPr>
            <p:nvPr userDrawn="1"/>
          </p:nvSpPr>
          <p:spPr bwMode="auto">
            <a:xfrm>
              <a:off x="2971" y="118"/>
              <a:ext cx="184" cy="247"/>
            </a:xfrm>
            <a:custGeom>
              <a:avLst/>
              <a:gdLst>
                <a:gd name="T0" fmla="*/ 695 w 920"/>
                <a:gd name="T1" fmla="*/ 1037 h 1237"/>
                <a:gd name="T2" fmla="*/ 670 w 920"/>
                <a:gd name="T3" fmla="*/ 1057 h 1237"/>
                <a:gd name="T4" fmla="*/ 636 w 920"/>
                <a:gd name="T5" fmla="*/ 1068 h 1237"/>
                <a:gd name="T6" fmla="*/ 397 w 920"/>
                <a:gd name="T7" fmla="*/ 1071 h 1237"/>
                <a:gd name="T8" fmla="*/ 322 w 920"/>
                <a:gd name="T9" fmla="*/ 1062 h 1237"/>
                <a:gd name="T10" fmla="*/ 283 w 920"/>
                <a:gd name="T11" fmla="*/ 1047 h 1237"/>
                <a:gd name="T12" fmla="*/ 252 w 920"/>
                <a:gd name="T13" fmla="*/ 1024 h 1237"/>
                <a:gd name="T14" fmla="*/ 228 w 920"/>
                <a:gd name="T15" fmla="*/ 992 h 1237"/>
                <a:gd name="T16" fmla="*/ 206 w 920"/>
                <a:gd name="T17" fmla="*/ 921 h 1237"/>
                <a:gd name="T18" fmla="*/ 194 w 920"/>
                <a:gd name="T19" fmla="*/ 800 h 1237"/>
                <a:gd name="T20" fmla="*/ 201 w 920"/>
                <a:gd name="T21" fmla="*/ 345 h 1237"/>
                <a:gd name="T22" fmla="*/ 224 w 920"/>
                <a:gd name="T23" fmla="*/ 256 h 1237"/>
                <a:gd name="T24" fmla="*/ 245 w 920"/>
                <a:gd name="T25" fmla="*/ 220 h 1237"/>
                <a:gd name="T26" fmla="*/ 274 w 920"/>
                <a:gd name="T27" fmla="*/ 196 h 1237"/>
                <a:gd name="T28" fmla="*/ 311 w 920"/>
                <a:gd name="T29" fmla="*/ 179 h 1237"/>
                <a:gd name="T30" fmla="*/ 370 w 920"/>
                <a:gd name="T31" fmla="*/ 168 h 1237"/>
                <a:gd name="T32" fmla="*/ 625 w 920"/>
                <a:gd name="T33" fmla="*/ 168 h 1237"/>
                <a:gd name="T34" fmla="*/ 665 w 920"/>
                <a:gd name="T35" fmla="*/ 177 h 1237"/>
                <a:gd name="T36" fmla="*/ 694 w 920"/>
                <a:gd name="T37" fmla="*/ 195 h 1237"/>
                <a:gd name="T38" fmla="*/ 726 w 920"/>
                <a:gd name="T39" fmla="*/ 236 h 1237"/>
                <a:gd name="T40" fmla="*/ 745 w 920"/>
                <a:gd name="T41" fmla="*/ 290 h 1237"/>
                <a:gd name="T42" fmla="*/ 754 w 920"/>
                <a:gd name="T43" fmla="*/ 356 h 1237"/>
                <a:gd name="T44" fmla="*/ 914 w 920"/>
                <a:gd name="T45" fmla="*/ 256 h 1237"/>
                <a:gd name="T46" fmla="*/ 901 w 920"/>
                <a:gd name="T47" fmla="*/ 187 h 1237"/>
                <a:gd name="T48" fmla="*/ 880 w 920"/>
                <a:gd name="T49" fmla="*/ 129 h 1237"/>
                <a:gd name="T50" fmla="*/ 851 w 920"/>
                <a:gd name="T51" fmla="*/ 81 h 1237"/>
                <a:gd name="T52" fmla="*/ 816 w 920"/>
                <a:gd name="T53" fmla="*/ 43 h 1237"/>
                <a:gd name="T54" fmla="*/ 771 w 920"/>
                <a:gd name="T55" fmla="*/ 18 h 1237"/>
                <a:gd name="T56" fmla="*/ 711 w 920"/>
                <a:gd name="T57" fmla="*/ 4 h 1237"/>
                <a:gd name="T58" fmla="*/ 292 w 920"/>
                <a:gd name="T59" fmla="*/ 0 h 1237"/>
                <a:gd name="T60" fmla="*/ 216 w 920"/>
                <a:gd name="T61" fmla="*/ 6 h 1237"/>
                <a:gd name="T62" fmla="*/ 154 w 920"/>
                <a:gd name="T63" fmla="*/ 22 h 1237"/>
                <a:gd name="T64" fmla="*/ 103 w 920"/>
                <a:gd name="T65" fmla="*/ 50 h 1237"/>
                <a:gd name="T66" fmla="*/ 64 w 920"/>
                <a:gd name="T67" fmla="*/ 89 h 1237"/>
                <a:gd name="T68" fmla="*/ 37 w 920"/>
                <a:gd name="T69" fmla="*/ 139 h 1237"/>
                <a:gd name="T70" fmla="*/ 17 w 920"/>
                <a:gd name="T71" fmla="*/ 201 h 1237"/>
                <a:gd name="T72" fmla="*/ 5 w 920"/>
                <a:gd name="T73" fmla="*/ 272 h 1237"/>
                <a:gd name="T74" fmla="*/ 1 w 920"/>
                <a:gd name="T75" fmla="*/ 925 h 1237"/>
                <a:gd name="T76" fmla="*/ 12 w 920"/>
                <a:gd name="T77" fmla="*/ 1020 h 1237"/>
                <a:gd name="T78" fmla="*/ 31 w 920"/>
                <a:gd name="T79" fmla="*/ 1084 h 1237"/>
                <a:gd name="T80" fmla="*/ 57 w 920"/>
                <a:gd name="T81" fmla="*/ 1137 h 1237"/>
                <a:gd name="T82" fmla="*/ 92 w 920"/>
                <a:gd name="T83" fmla="*/ 1179 h 1237"/>
                <a:gd name="T84" fmla="*/ 139 w 920"/>
                <a:gd name="T85" fmla="*/ 1209 h 1237"/>
                <a:gd name="T86" fmla="*/ 200 w 920"/>
                <a:gd name="T87" fmla="*/ 1228 h 1237"/>
                <a:gd name="T88" fmla="*/ 273 w 920"/>
                <a:gd name="T89" fmla="*/ 1237 h 1237"/>
                <a:gd name="T90" fmla="*/ 695 w 920"/>
                <a:gd name="T91" fmla="*/ 1236 h 1237"/>
                <a:gd name="T92" fmla="*/ 758 w 920"/>
                <a:gd name="T93" fmla="*/ 1224 h 1237"/>
                <a:gd name="T94" fmla="*/ 806 w 920"/>
                <a:gd name="T95" fmla="*/ 1201 h 1237"/>
                <a:gd name="T96" fmla="*/ 842 w 920"/>
                <a:gd name="T97" fmla="*/ 1167 h 1237"/>
                <a:gd name="T98" fmla="*/ 873 w 920"/>
                <a:gd name="T99" fmla="*/ 1121 h 1237"/>
                <a:gd name="T100" fmla="*/ 896 w 920"/>
                <a:gd name="T101" fmla="*/ 1065 h 1237"/>
                <a:gd name="T102" fmla="*/ 911 w 920"/>
                <a:gd name="T103" fmla="*/ 999 h 1237"/>
                <a:gd name="T104" fmla="*/ 920 w 920"/>
                <a:gd name="T105" fmla="*/ 882 h 1237"/>
                <a:gd name="T106" fmla="*/ 748 w 920"/>
                <a:gd name="T107" fmla="*/ 931 h 1237"/>
                <a:gd name="T108" fmla="*/ 727 w 920"/>
                <a:gd name="T109" fmla="*/ 991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0" h="1237">
                  <a:moveTo>
                    <a:pt x="720" y="1002"/>
                  </a:moveTo>
                  <a:lnTo>
                    <a:pt x="710" y="1017"/>
                  </a:lnTo>
                  <a:lnTo>
                    <a:pt x="700" y="1031"/>
                  </a:lnTo>
                  <a:lnTo>
                    <a:pt x="695" y="1037"/>
                  </a:lnTo>
                  <a:lnTo>
                    <a:pt x="689" y="1042"/>
                  </a:lnTo>
                  <a:lnTo>
                    <a:pt x="684" y="1048"/>
                  </a:lnTo>
                  <a:lnTo>
                    <a:pt x="678" y="1052"/>
                  </a:lnTo>
                  <a:lnTo>
                    <a:pt x="670" y="1057"/>
                  </a:lnTo>
                  <a:lnTo>
                    <a:pt x="664" y="1060"/>
                  </a:lnTo>
                  <a:lnTo>
                    <a:pt x="655" y="1063"/>
                  </a:lnTo>
                  <a:lnTo>
                    <a:pt x="646" y="1066"/>
                  </a:lnTo>
                  <a:lnTo>
                    <a:pt x="636" y="1068"/>
                  </a:lnTo>
                  <a:lnTo>
                    <a:pt x="625" y="1070"/>
                  </a:lnTo>
                  <a:lnTo>
                    <a:pt x="613" y="1071"/>
                  </a:lnTo>
                  <a:lnTo>
                    <a:pt x="599" y="1071"/>
                  </a:lnTo>
                  <a:lnTo>
                    <a:pt x="397" y="1071"/>
                  </a:lnTo>
                  <a:lnTo>
                    <a:pt x="370" y="1070"/>
                  </a:lnTo>
                  <a:lnTo>
                    <a:pt x="344" y="1066"/>
                  </a:lnTo>
                  <a:lnTo>
                    <a:pt x="333" y="1065"/>
                  </a:lnTo>
                  <a:lnTo>
                    <a:pt x="322" y="1062"/>
                  </a:lnTo>
                  <a:lnTo>
                    <a:pt x="311" y="1059"/>
                  </a:lnTo>
                  <a:lnTo>
                    <a:pt x="301" y="1055"/>
                  </a:lnTo>
                  <a:lnTo>
                    <a:pt x="291" y="1051"/>
                  </a:lnTo>
                  <a:lnTo>
                    <a:pt x="283" y="1047"/>
                  </a:lnTo>
                  <a:lnTo>
                    <a:pt x="274" y="1042"/>
                  </a:lnTo>
                  <a:lnTo>
                    <a:pt x="266" y="1037"/>
                  </a:lnTo>
                  <a:lnTo>
                    <a:pt x="258" y="1030"/>
                  </a:lnTo>
                  <a:lnTo>
                    <a:pt x="252" y="1024"/>
                  </a:lnTo>
                  <a:lnTo>
                    <a:pt x="245" y="1017"/>
                  </a:lnTo>
                  <a:lnTo>
                    <a:pt x="240" y="1009"/>
                  </a:lnTo>
                  <a:lnTo>
                    <a:pt x="234" y="1002"/>
                  </a:lnTo>
                  <a:lnTo>
                    <a:pt x="228" y="992"/>
                  </a:lnTo>
                  <a:lnTo>
                    <a:pt x="224" y="982"/>
                  </a:lnTo>
                  <a:lnTo>
                    <a:pt x="220" y="971"/>
                  </a:lnTo>
                  <a:lnTo>
                    <a:pt x="212" y="948"/>
                  </a:lnTo>
                  <a:lnTo>
                    <a:pt x="206" y="921"/>
                  </a:lnTo>
                  <a:lnTo>
                    <a:pt x="201" y="893"/>
                  </a:lnTo>
                  <a:lnTo>
                    <a:pt x="198" y="863"/>
                  </a:lnTo>
                  <a:lnTo>
                    <a:pt x="195" y="832"/>
                  </a:lnTo>
                  <a:lnTo>
                    <a:pt x="194" y="800"/>
                  </a:lnTo>
                  <a:lnTo>
                    <a:pt x="194" y="437"/>
                  </a:lnTo>
                  <a:lnTo>
                    <a:pt x="195" y="405"/>
                  </a:lnTo>
                  <a:lnTo>
                    <a:pt x="198" y="375"/>
                  </a:lnTo>
                  <a:lnTo>
                    <a:pt x="201" y="345"/>
                  </a:lnTo>
                  <a:lnTo>
                    <a:pt x="206" y="317"/>
                  </a:lnTo>
                  <a:lnTo>
                    <a:pt x="212" y="291"/>
                  </a:lnTo>
                  <a:lnTo>
                    <a:pt x="220" y="267"/>
                  </a:lnTo>
                  <a:lnTo>
                    <a:pt x="224" y="256"/>
                  </a:lnTo>
                  <a:lnTo>
                    <a:pt x="228" y="246"/>
                  </a:lnTo>
                  <a:lnTo>
                    <a:pt x="234" y="236"/>
                  </a:lnTo>
                  <a:lnTo>
                    <a:pt x="240" y="228"/>
                  </a:lnTo>
                  <a:lnTo>
                    <a:pt x="245" y="220"/>
                  </a:lnTo>
                  <a:lnTo>
                    <a:pt x="252" y="214"/>
                  </a:lnTo>
                  <a:lnTo>
                    <a:pt x="258" y="207"/>
                  </a:lnTo>
                  <a:lnTo>
                    <a:pt x="266" y="202"/>
                  </a:lnTo>
                  <a:lnTo>
                    <a:pt x="274" y="196"/>
                  </a:lnTo>
                  <a:lnTo>
                    <a:pt x="283" y="191"/>
                  </a:lnTo>
                  <a:lnTo>
                    <a:pt x="291" y="186"/>
                  </a:lnTo>
                  <a:lnTo>
                    <a:pt x="301" y="182"/>
                  </a:lnTo>
                  <a:lnTo>
                    <a:pt x="311" y="179"/>
                  </a:lnTo>
                  <a:lnTo>
                    <a:pt x="322" y="175"/>
                  </a:lnTo>
                  <a:lnTo>
                    <a:pt x="333" y="173"/>
                  </a:lnTo>
                  <a:lnTo>
                    <a:pt x="344" y="171"/>
                  </a:lnTo>
                  <a:lnTo>
                    <a:pt x="370" y="168"/>
                  </a:lnTo>
                  <a:lnTo>
                    <a:pt x="397" y="166"/>
                  </a:lnTo>
                  <a:lnTo>
                    <a:pt x="599" y="166"/>
                  </a:lnTo>
                  <a:lnTo>
                    <a:pt x="613" y="166"/>
                  </a:lnTo>
                  <a:lnTo>
                    <a:pt x="625" y="168"/>
                  </a:lnTo>
                  <a:lnTo>
                    <a:pt x="637" y="170"/>
                  </a:lnTo>
                  <a:lnTo>
                    <a:pt x="647" y="172"/>
                  </a:lnTo>
                  <a:lnTo>
                    <a:pt x="657" y="174"/>
                  </a:lnTo>
                  <a:lnTo>
                    <a:pt x="665" y="177"/>
                  </a:lnTo>
                  <a:lnTo>
                    <a:pt x="674" y="181"/>
                  </a:lnTo>
                  <a:lnTo>
                    <a:pt x="680" y="185"/>
                  </a:lnTo>
                  <a:lnTo>
                    <a:pt x="687" y="191"/>
                  </a:lnTo>
                  <a:lnTo>
                    <a:pt x="694" y="195"/>
                  </a:lnTo>
                  <a:lnTo>
                    <a:pt x="699" y="201"/>
                  </a:lnTo>
                  <a:lnTo>
                    <a:pt x="705" y="207"/>
                  </a:lnTo>
                  <a:lnTo>
                    <a:pt x="716" y="220"/>
                  </a:lnTo>
                  <a:lnTo>
                    <a:pt x="726" y="236"/>
                  </a:lnTo>
                  <a:lnTo>
                    <a:pt x="732" y="247"/>
                  </a:lnTo>
                  <a:lnTo>
                    <a:pt x="738" y="260"/>
                  </a:lnTo>
                  <a:lnTo>
                    <a:pt x="742" y="274"/>
                  </a:lnTo>
                  <a:lnTo>
                    <a:pt x="745" y="290"/>
                  </a:lnTo>
                  <a:lnTo>
                    <a:pt x="749" y="306"/>
                  </a:lnTo>
                  <a:lnTo>
                    <a:pt x="751" y="323"/>
                  </a:lnTo>
                  <a:lnTo>
                    <a:pt x="753" y="339"/>
                  </a:lnTo>
                  <a:lnTo>
                    <a:pt x="754" y="356"/>
                  </a:lnTo>
                  <a:lnTo>
                    <a:pt x="920" y="356"/>
                  </a:lnTo>
                  <a:lnTo>
                    <a:pt x="918" y="314"/>
                  </a:lnTo>
                  <a:lnTo>
                    <a:pt x="916" y="274"/>
                  </a:lnTo>
                  <a:lnTo>
                    <a:pt x="914" y="256"/>
                  </a:lnTo>
                  <a:lnTo>
                    <a:pt x="911" y="238"/>
                  </a:lnTo>
                  <a:lnTo>
                    <a:pt x="909" y="220"/>
                  </a:lnTo>
                  <a:lnTo>
                    <a:pt x="904" y="204"/>
                  </a:lnTo>
                  <a:lnTo>
                    <a:pt x="901" y="187"/>
                  </a:lnTo>
                  <a:lnTo>
                    <a:pt x="896" y="172"/>
                  </a:lnTo>
                  <a:lnTo>
                    <a:pt x="891" y="158"/>
                  </a:lnTo>
                  <a:lnTo>
                    <a:pt x="885" y="143"/>
                  </a:lnTo>
                  <a:lnTo>
                    <a:pt x="880" y="129"/>
                  </a:lnTo>
                  <a:lnTo>
                    <a:pt x="873" y="116"/>
                  </a:lnTo>
                  <a:lnTo>
                    <a:pt x="866" y="104"/>
                  </a:lnTo>
                  <a:lnTo>
                    <a:pt x="859" y="92"/>
                  </a:lnTo>
                  <a:lnTo>
                    <a:pt x="851" y="81"/>
                  </a:lnTo>
                  <a:lnTo>
                    <a:pt x="842" y="71"/>
                  </a:lnTo>
                  <a:lnTo>
                    <a:pt x="835" y="61"/>
                  </a:lnTo>
                  <a:lnTo>
                    <a:pt x="826" y="52"/>
                  </a:lnTo>
                  <a:lnTo>
                    <a:pt x="816" y="43"/>
                  </a:lnTo>
                  <a:lnTo>
                    <a:pt x="806" y="35"/>
                  </a:lnTo>
                  <a:lnTo>
                    <a:pt x="795" y="29"/>
                  </a:lnTo>
                  <a:lnTo>
                    <a:pt x="783" y="23"/>
                  </a:lnTo>
                  <a:lnTo>
                    <a:pt x="771" y="18"/>
                  </a:lnTo>
                  <a:lnTo>
                    <a:pt x="758" y="13"/>
                  </a:lnTo>
                  <a:lnTo>
                    <a:pt x="743" y="9"/>
                  </a:lnTo>
                  <a:lnTo>
                    <a:pt x="728" y="6"/>
                  </a:lnTo>
                  <a:lnTo>
                    <a:pt x="711" y="4"/>
                  </a:lnTo>
                  <a:lnTo>
                    <a:pt x="695" y="1"/>
                  </a:lnTo>
                  <a:lnTo>
                    <a:pt x="676" y="0"/>
                  </a:lnTo>
                  <a:lnTo>
                    <a:pt x="655" y="0"/>
                  </a:lnTo>
                  <a:lnTo>
                    <a:pt x="292" y="0"/>
                  </a:lnTo>
                  <a:lnTo>
                    <a:pt x="273" y="0"/>
                  </a:lnTo>
                  <a:lnTo>
                    <a:pt x="253" y="1"/>
                  </a:lnTo>
                  <a:lnTo>
                    <a:pt x="235" y="4"/>
                  </a:lnTo>
                  <a:lnTo>
                    <a:pt x="216" y="6"/>
                  </a:lnTo>
                  <a:lnTo>
                    <a:pt x="200" y="9"/>
                  </a:lnTo>
                  <a:lnTo>
                    <a:pt x="183" y="13"/>
                  </a:lnTo>
                  <a:lnTo>
                    <a:pt x="168" y="18"/>
                  </a:lnTo>
                  <a:lnTo>
                    <a:pt x="154" y="22"/>
                  </a:lnTo>
                  <a:lnTo>
                    <a:pt x="139" y="29"/>
                  </a:lnTo>
                  <a:lnTo>
                    <a:pt x="127" y="35"/>
                  </a:lnTo>
                  <a:lnTo>
                    <a:pt x="114" y="42"/>
                  </a:lnTo>
                  <a:lnTo>
                    <a:pt x="103" y="50"/>
                  </a:lnTo>
                  <a:lnTo>
                    <a:pt x="92" y="59"/>
                  </a:lnTo>
                  <a:lnTo>
                    <a:pt x="82" y="68"/>
                  </a:lnTo>
                  <a:lnTo>
                    <a:pt x="73" y="78"/>
                  </a:lnTo>
                  <a:lnTo>
                    <a:pt x="64" y="89"/>
                  </a:lnTo>
                  <a:lnTo>
                    <a:pt x="57" y="100"/>
                  </a:lnTo>
                  <a:lnTo>
                    <a:pt x="50" y="112"/>
                  </a:lnTo>
                  <a:lnTo>
                    <a:pt x="43" y="126"/>
                  </a:lnTo>
                  <a:lnTo>
                    <a:pt x="37" y="139"/>
                  </a:lnTo>
                  <a:lnTo>
                    <a:pt x="31" y="153"/>
                  </a:lnTo>
                  <a:lnTo>
                    <a:pt x="26" y="169"/>
                  </a:lnTo>
                  <a:lnTo>
                    <a:pt x="21" y="184"/>
                  </a:lnTo>
                  <a:lnTo>
                    <a:pt x="17" y="201"/>
                  </a:lnTo>
                  <a:lnTo>
                    <a:pt x="12" y="217"/>
                  </a:lnTo>
                  <a:lnTo>
                    <a:pt x="10" y="235"/>
                  </a:lnTo>
                  <a:lnTo>
                    <a:pt x="7" y="253"/>
                  </a:lnTo>
                  <a:lnTo>
                    <a:pt x="5" y="272"/>
                  </a:lnTo>
                  <a:lnTo>
                    <a:pt x="1" y="313"/>
                  </a:lnTo>
                  <a:lnTo>
                    <a:pt x="0" y="357"/>
                  </a:lnTo>
                  <a:lnTo>
                    <a:pt x="0" y="881"/>
                  </a:lnTo>
                  <a:lnTo>
                    <a:pt x="1" y="925"/>
                  </a:lnTo>
                  <a:lnTo>
                    <a:pt x="5" y="965"/>
                  </a:lnTo>
                  <a:lnTo>
                    <a:pt x="7" y="984"/>
                  </a:lnTo>
                  <a:lnTo>
                    <a:pt x="10" y="1003"/>
                  </a:lnTo>
                  <a:lnTo>
                    <a:pt x="12" y="1020"/>
                  </a:lnTo>
                  <a:lnTo>
                    <a:pt x="17" y="1037"/>
                  </a:lnTo>
                  <a:lnTo>
                    <a:pt x="21" y="1053"/>
                  </a:lnTo>
                  <a:lnTo>
                    <a:pt x="26" y="1070"/>
                  </a:lnTo>
                  <a:lnTo>
                    <a:pt x="31" y="1084"/>
                  </a:lnTo>
                  <a:lnTo>
                    <a:pt x="37" y="1098"/>
                  </a:lnTo>
                  <a:lnTo>
                    <a:pt x="43" y="1112"/>
                  </a:lnTo>
                  <a:lnTo>
                    <a:pt x="50" y="1125"/>
                  </a:lnTo>
                  <a:lnTo>
                    <a:pt x="57" y="1137"/>
                  </a:lnTo>
                  <a:lnTo>
                    <a:pt x="64" y="1149"/>
                  </a:lnTo>
                  <a:lnTo>
                    <a:pt x="73" y="1159"/>
                  </a:lnTo>
                  <a:lnTo>
                    <a:pt x="82" y="1169"/>
                  </a:lnTo>
                  <a:lnTo>
                    <a:pt x="92" y="1179"/>
                  </a:lnTo>
                  <a:lnTo>
                    <a:pt x="103" y="1187"/>
                  </a:lnTo>
                  <a:lnTo>
                    <a:pt x="114" y="1195"/>
                  </a:lnTo>
                  <a:lnTo>
                    <a:pt x="127" y="1203"/>
                  </a:lnTo>
                  <a:lnTo>
                    <a:pt x="139" y="1209"/>
                  </a:lnTo>
                  <a:lnTo>
                    <a:pt x="154" y="1215"/>
                  </a:lnTo>
                  <a:lnTo>
                    <a:pt x="168" y="1220"/>
                  </a:lnTo>
                  <a:lnTo>
                    <a:pt x="183" y="1225"/>
                  </a:lnTo>
                  <a:lnTo>
                    <a:pt x="200" y="1228"/>
                  </a:lnTo>
                  <a:lnTo>
                    <a:pt x="216" y="1231"/>
                  </a:lnTo>
                  <a:lnTo>
                    <a:pt x="235" y="1234"/>
                  </a:lnTo>
                  <a:lnTo>
                    <a:pt x="253" y="1236"/>
                  </a:lnTo>
                  <a:lnTo>
                    <a:pt x="273" y="1237"/>
                  </a:lnTo>
                  <a:lnTo>
                    <a:pt x="292" y="1237"/>
                  </a:lnTo>
                  <a:lnTo>
                    <a:pt x="655" y="1237"/>
                  </a:lnTo>
                  <a:lnTo>
                    <a:pt x="676" y="1237"/>
                  </a:lnTo>
                  <a:lnTo>
                    <a:pt x="695" y="1236"/>
                  </a:lnTo>
                  <a:lnTo>
                    <a:pt x="711" y="1234"/>
                  </a:lnTo>
                  <a:lnTo>
                    <a:pt x="728" y="1231"/>
                  </a:lnTo>
                  <a:lnTo>
                    <a:pt x="743" y="1228"/>
                  </a:lnTo>
                  <a:lnTo>
                    <a:pt x="758" y="1224"/>
                  </a:lnTo>
                  <a:lnTo>
                    <a:pt x="771" y="1219"/>
                  </a:lnTo>
                  <a:lnTo>
                    <a:pt x="783" y="1214"/>
                  </a:lnTo>
                  <a:lnTo>
                    <a:pt x="795" y="1208"/>
                  </a:lnTo>
                  <a:lnTo>
                    <a:pt x="806" y="1201"/>
                  </a:lnTo>
                  <a:lnTo>
                    <a:pt x="816" y="1194"/>
                  </a:lnTo>
                  <a:lnTo>
                    <a:pt x="826" y="1185"/>
                  </a:lnTo>
                  <a:lnTo>
                    <a:pt x="835" y="1176"/>
                  </a:lnTo>
                  <a:lnTo>
                    <a:pt x="842" y="1167"/>
                  </a:lnTo>
                  <a:lnTo>
                    <a:pt x="851" y="1157"/>
                  </a:lnTo>
                  <a:lnTo>
                    <a:pt x="859" y="1146"/>
                  </a:lnTo>
                  <a:lnTo>
                    <a:pt x="866" y="1134"/>
                  </a:lnTo>
                  <a:lnTo>
                    <a:pt x="873" y="1121"/>
                  </a:lnTo>
                  <a:lnTo>
                    <a:pt x="880" y="1108"/>
                  </a:lnTo>
                  <a:lnTo>
                    <a:pt x="885" y="1094"/>
                  </a:lnTo>
                  <a:lnTo>
                    <a:pt x="891" y="1081"/>
                  </a:lnTo>
                  <a:lnTo>
                    <a:pt x="896" y="1065"/>
                  </a:lnTo>
                  <a:lnTo>
                    <a:pt x="901" y="1050"/>
                  </a:lnTo>
                  <a:lnTo>
                    <a:pt x="904" y="1033"/>
                  </a:lnTo>
                  <a:lnTo>
                    <a:pt x="909" y="1017"/>
                  </a:lnTo>
                  <a:lnTo>
                    <a:pt x="911" y="999"/>
                  </a:lnTo>
                  <a:lnTo>
                    <a:pt x="914" y="982"/>
                  </a:lnTo>
                  <a:lnTo>
                    <a:pt x="916" y="963"/>
                  </a:lnTo>
                  <a:lnTo>
                    <a:pt x="918" y="923"/>
                  </a:lnTo>
                  <a:lnTo>
                    <a:pt x="920" y="882"/>
                  </a:lnTo>
                  <a:lnTo>
                    <a:pt x="753" y="882"/>
                  </a:lnTo>
                  <a:lnTo>
                    <a:pt x="752" y="898"/>
                  </a:lnTo>
                  <a:lnTo>
                    <a:pt x="750" y="914"/>
                  </a:lnTo>
                  <a:lnTo>
                    <a:pt x="748" y="931"/>
                  </a:lnTo>
                  <a:lnTo>
                    <a:pt x="743" y="948"/>
                  </a:lnTo>
                  <a:lnTo>
                    <a:pt x="738" y="963"/>
                  </a:lnTo>
                  <a:lnTo>
                    <a:pt x="732" y="977"/>
                  </a:lnTo>
                  <a:lnTo>
                    <a:pt x="727" y="991"/>
                  </a:lnTo>
                  <a:lnTo>
                    <a:pt x="720" y="1002"/>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26" name="Freeform 19">
              <a:extLst>
                <a:ext uri="{FF2B5EF4-FFF2-40B4-BE49-F238E27FC236}">
                  <a16:creationId xmlns="" xmlns:a16="http://schemas.microsoft.com/office/drawing/2014/main" id="{66BB8E78-7702-6B73-24E3-8A96B4787EF3}"/>
                </a:ext>
              </a:extLst>
            </p:cNvPr>
            <p:cNvSpPr>
              <a:spLocks/>
            </p:cNvSpPr>
            <p:nvPr userDrawn="1"/>
          </p:nvSpPr>
          <p:spPr bwMode="auto">
            <a:xfrm>
              <a:off x="4762" y="116"/>
              <a:ext cx="184" cy="247"/>
            </a:xfrm>
            <a:custGeom>
              <a:avLst/>
              <a:gdLst>
                <a:gd name="T0" fmla="*/ 694 w 919"/>
                <a:gd name="T1" fmla="*/ 1036 h 1236"/>
                <a:gd name="T2" fmla="*/ 670 w 919"/>
                <a:gd name="T3" fmla="*/ 1056 h 1236"/>
                <a:gd name="T4" fmla="*/ 636 w 919"/>
                <a:gd name="T5" fmla="*/ 1067 h 1236"/>
                <a:gd name="T6" fmla="*/ 396 w 919"/>
                <a:gd name="T7" fmla="*/ 1070 h 1236"/>
                <a:gd name="T8" fmla="*/ 320 w 919"/>
                <a:gd name="T9" fmla="*/ 1061 h 1236"/>
                <a:gd name="T10" fmla="*/ 281 w 919"/>
                <a:gd name="T11" fmla="*/ 1046 h 1236"/>
                <a:gd name="T12" fmla="*/ 250 w 919"/>
                <a:gd name="T13" fmla="*/ 1023 h 1236"/>
                <a:gd name="T14" fmla="*/ 228 w 919"/>
                <a:gd name="T15" fmla="*/ 991 h 1236"/>
                <a:gd name="T16" fmla="*/ 205 w 919"/>
                <a:gd name="T17" fmla="*/ 919 h 1236"/>
                <a:gd name="T18" fmla="*/ 194 w 919"/>
                <a:gd name="T19" fmla="*/ 799 h 1236"/>
                <a:gd name="T20" fmla="*/ 200 w 919"/>
                <a:gd name="T21" fmla="*/ 344 h 1236"/>
                <a:gd name="T22" fmla="*/ 223 w 919"/>
                <a:gd name="T23" fmla="*/ 255 h 1236"/>
                <a:gd name="T24" fmla="*/ 243 w 919"/>
                <a:gd name="T25" fmla="*/ 220 h 1236"/>
                <a:gd name="T26" fmla="*/ 272 w 919"/>
                <a:gd name="T27" fmla="*/ 194 h 1236"/>
                <a:gd name="T28" fmla="*/ 309 w 919"/>
                <a:gd name="T29" fmla="*/ 178 h 1236"/>
                <a:gd name="T30" fmla="*/ 369 w 919"/>
                <a:gd name="T31" fmla="*/ 167 h 1236"/>
                <a:gd name="T32" fmla="*/ 625 w 919"/>
                <a:gd name="T33" fmla="*/ 167 h 1236"/>
                <a:gd name="T34" fmla="*/ 664 w 919"/>
                <a:gd name="T35" fmla="*/ 177 h 1236"/>
                <a:gd name="T36" fmla="*/ 692 w 919"/>
                <a:gd name="T37" fmla="*/ 194 h 1236"/>
                <a:gd name="T38" fmla="*/ 725 w 919"/>
                <a:gd name="T39" fmla="*/ 235 h 1236"/>
                <a:gd name="T40" fmla="*/ 745 w 919"/>
                <a:gd name="T41" fmla="*/ 289 h 1236"/>
                <a:gd name="T42" fmla="*/ 752 w 919"/>
                <a:gd name="T43" fmla="*/ 355 h 1236"/>
                <a:gd name="T44" fmla="*/ 912 w 919"/>
                <a:gd name="T45" fmla="*/ 255 h 1236"/>
                <a:gd name="T46" fmla="*/ 899 w 919"/>
                <a:gd name="T47" fmla="*/ 187 h 1236"/>
                <a:gd name="T48" fmla="*/ 878 w 919"/>
                <a:gd name="T49" fmla="*/ 128 h 1236"/>
                <a:gd name="T50" fmla="*/ 849 w 919"/>
                <a:gd name="T51" fmla="*/ 80 h 1236"/>
                <a:gd name="T52" fmla="*/ 814 w 919"/>
                <a:gd name="T53" fmla="*/ 42 h 1236"/>
                <a:gd name="T54" fmla="*/ 770 w 919"/>
                <a:gd name="T55" fmla="*/ 17 h 1236"/>
                <a:gd name="T56" fmla="*/ 711 w 919"/>
                <a:gd name="T57" fmla="*/ 3 h 1236"/>
                <a:gd name="T58" fmla="*/ 292 w 919"/>
                <a:gd name="T59" fmla="*/ 0 h 1236"/>
                <a:gd name="T60" fmla="*/ 216 w 919"/>
                <a:gd name="T61" fmla="*/ 5 h 1236"/>
                <a:gd name="T62" fmla="*/ 153 w 919"/>
                <a:gd name="T63" fmla="*/ 22 h 1236"/>
                <a:gd name="T64" fmla="*/ 101 w 919"/>
                <a:gd name="T65" fmla="*/ 49 h 1236"/>
                <a:gd name="T66" fmla="*/ 64 w 919"/>
                <a:gd name="T67" fmla="*/ 88 h 1236"/>
                <a:gd name="T68" fmla="*/ 35 w 919"/>
                <a:gd name="T69" fmla="*/ 138 h 1236"/>
                <a:gd name="T70" fmla="*/ 15 w 919"/>
                <a:gd name="T71" fmla="*/ 199 h 1236"/>
                <a:gd name="T72" fmla="*/ 4 w 919"/>
                <a:gd name="T73" fmla="*/ 271 h 1236"/>
                <a:gd name="T74" fmla="*/ 1 w 919"/>
                <a:gd name="T75" fmla="*/ 924 h 1236"/>
                <a:gd name="T76" fmla="*/ 12 w 919"/>
                <a:gd name="T77" fmla="*/ 1020 h 1236"/>
                <a:gd name="T78" fmla="*/ 29 w 919"/>
                <a:gd name="T79" fmla="*/ 1083 h 1236"/>
                <a:gd name="T80" fmla="*/ 56 w 919"/>
                <a:gd name="T81" fmla="*/ 1136 h 1236"/>
                <a:gd name="T82" fmla="*/ 91 w 919"/>
                <a:gd name="T83" fmla="*/ 1178 h 1236"/>
                <a:gd name="T84" fmla="*/ 138 w 919"/>
                <a:gd name="T85" fmla="*/ 1208 h 1236"/>
                <a:gd name="T86" fmla="*/ 199 w 919"/>
                <a:gd name="T87" fmla="*/ 1227 h 1236"/>
                <a:gd name="T88" fmla="*/ 272 w 919"/>
                <a:gd name="T89" fmla="*/ 1235 h 1236"/>
                <a:gd name="T90" fmla="*/ 693 w 919"/>
                <a:gd name="T91" fmla="*/ 1234 h 1236"/>
                <a:gd name="T92" fmla="*/ 757 w 919"/>
                <a:gd name="T93" fmla="*/ 1223 h 1236"/>
                <a:gd name="T94" fmla="*/ 804 w 919"/>
                <a:gd name="T95" fmla="*/ 1200 h 1236"/>
                <a:gd name="T96" fmla="*/ 842 w 919"/>
                <a:gd name="T97" fmla="*/ 1166 h 1236"/>
                <a:gd name="T98" fmla="*/ 871 w 919"/>
                <a:gd name="T99" fmla="*/ 1120 h 1236"/>
                <a:gd name="T100" fmla="*/ 895 w 919"/>
                <a:gd name="T101" fmla="*/ 1065 h 1236"/>
                <a:gd name="T102" fmla="*/ 910 w 919"/>
                <a:gd name="T103" fmla="*/ 999 h 1236"/>
                <a:gd name="T104" fmla="*/ 919 w 919"/>
                <a:gd name="T105" fmla="*/ 881 h 1236"/>
                <a:gd name="T106" fmla="*/ 746 w 919"/>
                <a:gd name="T107" fmla="*/ 929 h 1236"/>
                <a:gd name="T108" fmla="*/ 725 w 919"/>
                <a:gd name="T109" fmla="*/ 99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9" h="1236">
                  <a:moveTo>
                    <a:pt x="718" y="1001"/>
                  </a:moveTo>
                  <a:lnTo>
                    <a:pt x="708" y="1016"/>
                  </a:lnTo>
                  <a:lnTo>
                    <a:pt x="698" y="1029"/>
                  </a:lnTo>
                  <a:lnTo>
                    <a:pt x="694" y="1036"/>
                  </a:lnTo>
                  <a:lnTo>
                    <a:pt x="688" y="1042"/>
                  </a:lnTo>
                  <a:lnTo>
                    <a:pt x="683" y="1047"/>
                  </a:lnTo>
                  <a:lnTo>
                    <a:pt x="676" y="1051"/>
                  </a:lnTo>
                  <a:lnTo>
                    <a:pt x="670" y="1056"/>
                  </a:lnTo>
                  <a:lnTo>
                    <a:pt x="662" y="1059"/>
                  </a:lnTo>
                  <a:lnTo>
                    <a:pt x="654" y="1062"/>
                  </a:lnTo>
                  <a:lnTo>
                    <a:pt x="645" y="1065"/>
                  </a:lnTo>
                  <a:lnTo>
                    <a:pt x="636" y="1067"/>
                  </a:lnTo>
                  <a:lnTo>
                    <a:pt x="625" y="1069"/>
                  </a:lnTo>
                  <a:lnTo>
                    <a:pt x="611" y="1070"/>
                  </a:lnTo>
                  <a:lnTo>
                    <a:pt x="598" y="1070"/>
                  </a:lnTo>
                  <a:lnTo>
                    <a:pt x="396" y="1070"/>
                  </a:lnTo>
                  <a:lnTo>
                    <a:pt x="369" y="1069"/>
                  </a:lnTo>
                  <a:lnTo>
                    <a:pt x="343" y="1066"/>
                  </a:lnTo>
                  <a:lnTo>
                    <a:pt x="331" y="1064"/>
                  </a:lnTo>
                  <a:lnTo>
                    <a:pt x="320" y="1061"/>
                  </a:lnTo>
                  <a:lnTo>
                    <a:pt x="309" y="1058"/>
                  </a:lnTo>
                  <a:lnTo>
                    <a:pt x="299" y="1055"/>
                  </a:lnTo>
                  <a:lnTo>
                    <a:pt x="289" y="1050"/>
                  </a:lnTo>
                  <a:lnTo>
                    <a:pt x="281" y="1046"/>
                  </a:lnTo>
                  <a:lnTo>
                    <a:pt x="272" y="1040"/>
                  </a:lnTo>
                  <a:lnTo>
                    <a:pt x="264" y="1035"/>
                  </a:lnTo>
                  <a:lnTo>
                    <a:pt x="256" y="1029"/>
                  </a:lnTo>
                  <a:lnTo>
                    <a:pt x="250" y="1023"/>
                  </a:lnTo>
                  <a:lnTo>
                    <a:pt x="243" y="1016"/>
                  </a:lnTo>
                  <a:lnTo>
                    <a:pt x="238" y="1009"/>
                  </a:lnTo>
                  <a:lnTo>
                    <a:pt x="232" y="1001"/>
                  </a:lnTo>
                  <a:lnTo>
                    <a:pt x="228" y="991"/>
                  </a:lnTo>
                  <a:lnTo>
                    <a:pt x="223" y="981"/>
                  </a:lnTo>
                  <a:lnTo>
                    <a:pt x="219" y="970"/>
                  </a:lnTo>
                  <a:lnTo>
                    <a:pt x="211" y="946"/>
                  </a:lnTo>
                  <a:lnTo>
                    <a:pt x="205" y="919"/>
                  </a:lnTo>
                  <a:lnTo>
                    <a:pt x="200" y="892"/>
                  </a:lnTo>
                  <a:lnTo>
                    <a:pt x="197" y="861"/>
                  </a:lnTo>
                  <a:lnTo>
                    <a:pt x="195" y="831"/>
                  </a:lnTo>
                  <a:lnTo>
                    <a:pt x="194" y="799"/>
                  </a:lnTo>
                  <a:lnTo>
                    <a:pt x="194" y="435"/>
                  </a:lnTo>
                  <a:lnTo>
                    <a:pt x="195" y="404"/>
                  </a:lnTo>
                  <a:lnTo>
                    <a:pt x="197" y="374"/>
                  </a:lnTo>
                  <a:lnTo>
                    <a:pt x="200" y="344"/>
                  </a:lnTo>
                  <a:lnTo>
                    <a:pt x="205" y="316"/>
                  </a:lnTo>
                  <a:lnTo>
                    <a:pt x="211" y="289"/>
                  </a:lnTo>
                  <a:lnTo>
                    <a:pt x="219" y="266"/>
                  </a:lnTo>
                  <a:lnTo>
                    <a:pt x="223" y="255"/>
                  </a:lnTo>
                  <a:lnTo>
                    <a:pt x="228" y="245"/>
                  </a:lnTo>
                  <a:lnTo>
                    <a:pt x="232" y="235"/>
                  </a:lnTo>
                  <a:lnTo>
                    <a:pt x="238" y="227"/>
                  </a:lnTo>
                  <a:lnTo>
                    <a:pt x="243" y="220"/>
                  </a:lnTo>
                  <a:lnTo>
                    <a:pt x="250" y="213"/>
                  </a:lnTo>
                  <a:lnTo>
                    <a:pt x="256" y="206"/>
                  </a:lnTo>
                  <a:lnTo>
                    <a:pt x="264" y="200"/>
                  </a:lnTo>
                  <a:lnTo>
                    <a:pt x="272" y="194"/>
                  </a:lnTo>
                  <a:lnTo>
                    <a:pt x="281" y="190"/>
                  </a:lnTo>
                  <a:lnTo>
                    <a:pt x="289" y="186"/>
                  </a:lnTo>
                  <a:lnTo>
                    <a:pt x="299" y="181"/>
                  </a:lnTo>
                  <a:lnTo>
                    <a:pt x="309" y="178"/>
                  </a:lnTo>
                  <a:lnTo>
                    <a:pt x="320" y="175"/>
                  </a:lnTo>
                  <a:lnTo>
                    <a:pt x="331" y="171"/>
                  </a:lnTo>
                  <a:lnTo>
                    <a:pt x="343" y="169"/>
                  </a:lnTo>
                  <a:lnTo>
                    <a:pt x="369" y="167"/>
                  </a:lnTo>
                  <a:lnTo>
                    <a:pt x="396" y="166"/>
                  </a:lnTo>
                  <a:lnTo>
                    <a:pt x="598" y="166"/>
                  </a:lnTo>
                  <a:lnTo>
                    <a:pt x="611" y="166"/>
                  </a:lnTo>
                  <a:lnTo>
                    <a:pt x="625" y="167"/>
                  </a:lnTo>
                  <a:lnTo>
                    <a:pt x="636" y="168"/>
                  </a:lnTo>
                  <a:lnTo>
                    <a:pt x="647" y="170"/>
                  </a:lnTo>
                  <a:lnTo>
                    <a:pt x="655" y="173"/>
                  </a:lnTo>
                  <a:lnTo>
                    <a:pt x="664" y="177"/>
                  </a:lnTo>
                  <a:lnTo>
                    <a:pt x="672" y="180"/>
                  </a:lnTo>
                  <a:lnTo>
                    <a:pt x="680" y="184"/>
                  </a:lnTo>
                  <a:lnTo>
                    <a:pt x="686" y="189"/>
                  </a:lnTo>
                  <a:lnTo>
                    <a:pt x="692" y="194"/>
                  </a:lnTo>
                  <a:lnTo>
                    <a:pt x="698" y="200"/>
                  </a:lnTo>
                  <a:lnTo>
                    <a:pt x="704" y="206"/>
                  </a:lnTo>
                  <a:lnTo>
                    <a:pt x="714" y="220"/>
                  </a:lnTo>
                  <a:lnTo>
                    <a:pt x="725" y="235"/>
                  </a:lnTo>
                  <a:lnTo>
                    <a:pt x="730" y="246"/>
                  </a:lnTo>
                  <a:lnTo>
                    <a:pt x="736" y="259"/>
                  </a:lnTo>
                  <a:lnTo>
                    <a:pt x="740" y="274"/>
                  </a:lnTo>
                  <a:lnTo>
                    <a:pt x="745" y="289"/>
                  </a:lnTo>
                  <a:lnTo>
                    <a:pt x="748" y="304"/>
                  </a:lnTo>
                  <a:lnTo>
                    <a:pt x="750" y="322"/>
                  </a:lnTo>
                  <a:lnTo>
                    <a:pt x="751" y="338"/>
                  </a:lnTo>
                  <a:lnTo>
                    <a:pt x="752" y="355"/>
                  </a:lnTo>
                  <a:lnTo>
                    <a:pt x="919" y="355"/>
                  </a:lnTo>
                  <a:lnTo>
                    <a:pt x="918" y="313"/>
                  </a:lnTo>
                  <a:lnTo>
                    <a:pt x="914" y="274"/>
                  </a:lnTo>
                  <a:lnTo>
                    <a:pt x="912" y="255"/>
                  </a:lnTo>
                  <a:lnTo>
                    <a:pt x="910" y="237"/>
                  </a:lnTo>
                  <a:lnTo>
                    <a:pt x="907" y="220"/>
                  </a:lnTo>
                  <a:lnTo>
                    <a:pt x="903" y="203"/>
                  </a:lnTo>
                  <a:lnTo>
                    <a:pt x="899" y="187"/>
                  </a:lnTo>
                  <a:lnTo>
                    <a:pt x="895" y="171"/>
                  </a:lnTo>
                  <a:lnTo>
                    <a:pt x="890" y="156"/>
                  </a:lnTo>
                  <a:lnTo>
                    <a:pt x="885" y="142"/>
                  </a:lnTo>
                  <a:lnTo>
                    <a:pt x="878" y="128"/>
                  </a:lnTo>
                  <a:lnTo>
                    <a:pt x="871" y="115"/>
                  </a:lnTo>
                  <a:lnTo>
                    <a:pt x="865" y="103"/>
                  </a:lnTo>
                  <a:lnTo>
                    <a:pt x="857" y="91"/>
                  </a:lnTo>
                  <a:lnTo>
                    <a:pt x="849" y="80"/>
                  </a:lnTo>
                  <a:lnTo>
                    <a:pt x="842" y="69"/>
                  </a:lnTo>
                  <a:lnTo>
                    <a:pt x="833" y="60"/>
                  </a:lnTo>
                  <a:lnTo>
                    <a:pt x="824" y="51"/>
                  </a:lnTo>
                  <a:lnTo>
                    <a:pt x="814" y="42"/>
                  </a:lnTo>
                  <a:lnTo>
                    <a:pt x="804" y="35"/>
                  </a:lnTo>
                  <a:lnTo>
                    <a:pt x="793" y="28"/>
                  </a:lnTo>
                  <a:lnTo>
                    <a:pt x="782" y="23"/>
                  </a:lnTo>
                  <a:lnTo>
                    <a:pt x="770" y="17"/>
                  </a:lnTo>
                  <a:lnTo>
                    <a:pt x="757" y="13"/>
                  </a:lnTo>
                  <a:lnTo>
                    <a:pt x="742" y="8"/>
                  </a:lnTo>
                  <a:lnTo>
                    <a:pt x="727" y="5"/>
                  </a:lnTo>
                  <a:lnTo>
                    <a:pt x="711" y="3"/>
                  </a:lnTo>
                  <a:lnTo>
                    <a:pt x="693" y="1"/>
                  </a:lnTo>
                  <a:lnTo>
                    <a:pt x="674" y="0"/>
                  </a:lnTo>
                  <a:lnTo>
                    <a:pt x="654" y="0"/>
                  </a:lnTo>
                  <a:lnTo>
                    <a:pt x="292" y="0"/>
                  </a:lnTo>
                  <a:lnTo>
                    <a:pt x="272" y="0"/>
                  </a:lnTo>
                  <a:lnTo>
                    <a:pt x="252" y="1"/>
                  </a:lnTo>
                  <a:lnTo>
                    <a:pt x="233" y="3"/>
                  </a:lnTo>
                  <a:lnTo>
                    <a:pt x="216" y="5"/>
                  </a:lnTo>
                  <a:lnTo>
                    <a:pt x="199" y="8"/>
                  </a:lnTo>
                  <a:lnTo>
                    <a:pt x="183" y="12"/>
                  </a:lnTo>
                  <a:lnTo>
                    <a:pt x="167" y="16"/>
                  </a:lnTo>
                  <a:lnTo>
                    <a:pt x="153" y="22"/>
                  </a:lnTo>
                  <a:lnTo>
                    <a:pt x="138" y="28"/>
                  </a:lnTo>
                  <a:lnTo>
                    <a:pt x="125" y="34"/>
                  </a:lnTo>
                  <a:lnTo>
                    <a:pt x="113" y="41"/>
                  </a:lnTo>
                  <a:lnTo>
                    <a:pt x="101" y="49"/>
                  </a:lnTo>
                  <a:lnTo>
                    <a:pt x="91" y="58"/>
                  </a:lnTo>
                  <a:lnTo>
                    <a:pt x="81" y="68"/>
                  </a:lnTo>
                  <a:lnTo>
                    <a:pt x="71" y="78"/>
                  </a:lnTo>
                  <a:lnTo>
                    <a:pt x="64" y="88"/>
                  </a:lnTo>
                  <a:lnTo>
                    <a:pt x="56" y="100"/>
                  </a:lnTo>
                  <a:lnTo>
                    <a:pt x="48" y="112"/>
                  </a:lnTo>
                  <a:lnTo>
                    <a:pt x="41" y="125"/>
                  </a:lnTo>
                  <a:lnTo>
                    <a:pt x="35" y="138"/>
                  </a:lnTo>
                  <a:lnTo>
                    <a:pt x="29" y="153"/>
                  </a:lnTo>
                  <a:lnTo>
                    <a:pt x="25" y="167"/>
                  </a:lnTo>
                  <a:lnTo>
                    <a:pt x="19" y="183"/>
                  </a:lnTo>
                  <a:lnTo>
                    <a:pt x="15" y="199"/>
                  </a:lnTo>
                  <a:lnTo>
                    <a:pt x="12" y="216"/>
                  </a:lnTo>
                  <a:lnTo>
                    <a:pt x="8" y="234"/>
                  </a:lnTo>
                  <a:lnTo>
                    <a:pt x="6" y="253"/>
                  </a:lnTo>
                  <a:lnTo>
                    <a:pt x="4" y="271"/>
                  </a:lnTo>
                  <a:lnTo>
                    <a:pt x="1" y="312"/>
                  </a:lnTo>
                  <a:lnTo>
                    <a:pt x="0" y="356"/>
                  </a:lnTo>
                  <a:lnTo>
                    <a:pt x="0" y="880"/>
                  </a:lnTo>
                  <a:lnTo>
                    <a:pt x="1" y="924"/>
                  </a:lnTo>
                  <a:lnTo>
                    <a:pt x="4" y="963"/>
                  </a:lnTo>
                  <a:lnTo>
                    <a:pt x="6" y="983"/>
                  </a:lnTo>
                  <a:lnTo>
                    <a:pt x="8" y="1002"/>
                  </a:lnTo>
                  <a:lnTo>
                    <a:pt x="12" y="1020"/>
                  </a:lnTo>
                  <a:lnTo>
                    <a:pt x="15" y="1036"/>
                  </a:lnTo>
                  <a:lnTo>
                    <a:pt x="19" y="1053"/>
                  </a:lnTo>
                  <a:lnTo>
                    <a:pt x="25" y="1068"/>
                  </a:lnTo>
                  <a:lnTo>
                    <a:pt x="29" y="1083"/>
                  </a:lnTo>
                  <a:lnTo>
                    <a:pt x="35" y="1098"/>
                  </a:lnTo>
                  <a:lnTo>
                    <a:pt x="41" y="1111"/>
                  </a:lnTo>
                  <a:lnTo>
                    <a:pt x="48" y="1124"/>
                  </a:lnTo>
                  <a:lnTo>
                    <a:pt x="56" y="1136"/>
                  </a:lnTo>
                  <a:lnTo>
                    <a:pt x="64" y="1147"/>
                  </a:lnTo>
                  <a:lnTo>
                    <a:pt x="71" y="1158"/>
                  </a:lnTo>
                  <a:lnTo>
                    <a:pt x="81" y="1168"/>
                  </a:lnTo>
                  <a:lnTo>
                    <a:pt x="91" y="1178"/>
                  </a:lnTo>
                  <a:lnTo>
                    <a:pt x="101" y="1187"/>
                  </a:lnTo>
                  <a:lnTo>
                    <a:pt x="113" y="1194"/>
                  </a:lnTo>
                  <a:lnTo>
                    <a:pt x="125" y="1202"/>
                  </a:lnTo>
                  <a:lnTo>
                    <a:pt x="138" y="1208"/>
                  </a:lnTo>
                  <a:lnTo>
                    <a:pt x="153" y="1214"/>
                  </a:lnTo>
                  <a:lnTo>
                    <a:pt x="167" y="1219"/>
                  </a:lnTo>
                  <a:lnTo>
                    <a:pt x="183" y="1224"/>
                  </a:lnTo>
                  <a:lnTo>
                    <a:pt x="199" y="1227"/>
                  </a:lnTo>
                  <a:lnTo>
                    <a:pt x="216" y="1231"/>
                  </a:lnTo>
                  <a:lnTo>
                    <a:pt x="233" y="1233"/>
                  </a:lnTo>
                  <a:lnTo>
                    <a:pt x="252" y="1235"/>
                  </a:lnTo>
                  <a:lnTo>
                    <a:pt x="272" y="1235"/>
                  </a:lnTo>
                  <a:lnTo>
                    <a:pt x="292" y="1236"/>
                  </a:lnTo>
                  <a:lnTo>
                    <a:pt x="654" y="1236"/>
                  </a:lnTo>
                  <a:lnTo>
                    <a:pt x="674" y="1235"/>
                  </a:lnTo>
                  <a:lnTo>
                    <a:pt x="693" y="1234"/>
                  </a:lnTo>
                  <a:lnTo>
                    <a:pt x="711" y="1233"/>
                  </a:lnTo>
                  <a:lnTo>
                    <a:pt x="727" y="1231"/>
                  </a:lnTo>
                  <a:lnTo>
                    <a:pt x="742" y="1227"/>
                  </a:lnTo>
                  <a:lnTo>
                    <a:pt x="757" y="1223"/>
                  </a:lnTo>
                  <a:lnTo>
                    <a:pt x="770" y="1219"/>
                  </a:lnTo>
                  <a:lnTo>
                    <a:pt x="782" y="1213"/>
                  </a:lnTo>
                  <a:lnTo>
                    <a:pt x="793" y="1207"/>
                  </a:lnTo>
                  <a:lnTo>
                    <a:pt x="804" y="1200"/>
                  </a:lnTo>
                  <a:lnTo>
                    <a:pt x="814" y="1192"/>
                  </a:lnTo>
                  <a:lnTo>
                    <a:pt x="824" y="1185"/>
                  </a:lnTo>
                  <a:lnTo>
                    <a:pt x="833" y="1176"/>
                  </a:lnTo>
                  <a:lnTo>
                    <a:pt x="842" y="1166"/>
                  </a:lnTo>
                  <a:lnTo>
                    <a:pt x="849" y="1156"/>
                  </a:lnTo>
                  <a:lnTo>
                    <a:pt x="857" y="1144"/>
                  </a:lnTo>
                  <a:lnTo>
                    <a:pt x="865" y="1133"/>
                  </a:lnTo>
                  <a:lnTo>
                    <a:pt x="871" y="1120"/>
                  </a:lnTo>
                  <a:lnTo>
                    <a:pt x="878" y="1108"/>
                  </a:lnTo>
                  <a:lnTo>
                    <a:pt x="885" y="1093"/>
                  </a:lnTo>
                  <a:lnTo>
                    <a:pt x="890" y="1079"/>
                  </a:lnTo>
                  <a:lnTo>
                    <a:pt x="895" y="1065"/>
                  </a:lnTo>
                  <a:lnTo>
                    <a:pt x="899" y="1049"/>
                  </a:lnTo>
                  <a:lnTo>
                    <a:pt x="903" y="1033"/>
                  </a:lnTo>
                  <a:lnTo>
                    <a:pt x="907" y="1016"/>
                  </a:lnTo>
                  <a:lnTo>
                    <a:pt x="910" y="999"/>
                  </a:lnTo>
                  <a:lnTo>
                    <a:pt x="912" y="981"/>
                  </a:lnTo>
                  <a:lnTo>
                    <a:pt x="914" y="962"/>
                  </a:lnTo>
                  <a:lnTo>
                    <a:pt x="918" y="923"/>
                  </a:lnTo>
                  <a:lnTo>
                    <a:pt x="919" y="881"/>
                  </a:lnTo>
                  <a:lnTo>
                    <a:pt x="751" y="881"/>
                  </a:lnTo>
                  <a:lnTo>
                    <a:pt x="751" y="896"/>
                  </a:lnTo>
                  <a:lnTo>
                    <a:pt x="749" y="913"/>
                  </a:lnTo>
                  <a:lnTo>
                    <a:pt x="746" y="929"/>
                  </a:lnTo>
                  <a:lnTo>
                    <a:pt x="741" y="946"/>
                  </a:lnTo>
                  <a:lnTo>
                    <a:pt x="737" y="962"/>
                  </a:lnTo>
                  <a:lnTo>
                    <a:pt x="731" y="977"/>
                  </a:lnTo>
                  <a:lnTo>
                    <a:pt x="725" y="990"/>
                  </a:lnTo>
                  <a:lnTo>
                    <a:pt x="718" y="1001"/>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27" name="Rectangle 20">
              <a:extLst>
                <a:ext uri="{FF2B5EF4-FFF2-40B4-BE49-F238E27FC236}">
                  <a16:creationId xmlns="" xmlns:a16="http://schemas.microsoft.com/office/drawing/2014/main" id="{4EFC9DA3-823E-1B07-CB82-6B1D60F64822}"/>
                </a:ext>
              </a:extLst>
            </p:cNvPr>
            <p:cNvSpPr>
              <a:spLocks noChangeArrowheads="1"/>
            </p:cNvSpPr>
            <p:nvPr userDrawn="1"/>
          </p:nvSpPr>
          <p:spPr bwMode="auto">
            <a:xfrm>
              <a:off x="4606" y="236"/>
              <a:ext cx="109" cy="22"/>
            </a:xfrm>
            <a:prstGeom prst="rect">
              <a:avLst/>
            </a:prstGeom>
            <a:solidFill>
              <a:srgbClr val="2B2A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28" name="Freeform 21">
              <a:extLst>
                <a:ext uri="{FF2B5EF4-FFF2-40B4-BE49-F238E27FC236}">
                  <a16:creationId xmlns="" xmlns:a16="http://schemas.microsoft.com/office/drawing/2014/main" id="{31058B35-3832-44D1-468D-1D9D173F9312}"/>
                </a:ext>
              </a:extLst>
            </p:cNvPr>
            <p:cNvSpPr>
              <a:spLocks noEditPoints="1"/>
            </p:cNvSpPr>
            <p:nvPr userDrawn="1"/>
          </p:nvSpPr>
          <p:spPr bwMode="auto">
            <a:xfrm>
              <a:off x="4965" y="116"/>
              <a:ext cx="207" cy="247"/>
            </a:xfrm>
            <a:custGeom>
              <a:avLst/>
              <a:gdLst>
                <a:gd name="T0" fmla="*/ 201 w 1036"/>
                <a:gd name="T1" fmla="*/ 813 h 1236"/>
                <a:gd name="T2" fmla="*/ 218 w 1036"/>
                <a:gd name="T3" fmla="*/ 936 h 1236"/>
                <a:gd name="T4" fmla="*/ 237 w 1036"/>
                <a:gd name="T5" fmla="*/ 1000 h 1236"/>
                <a:gd name="T6" fmla="*/ 270 w 1036"/>
                <a:gd name="T7" fmla="*/ 1033 h 1236"/>
                <a:gd name="T8" fmla="*/ 327 w 1036"/>
                <a:gd name="T9" fmla="*/ 1057 h 1236"/>
                <a:gd name="T10" fmla="*/ 404 w 1036"/>
                <a:gd name="T11" fmla="*/ 1072 h 1236"/>
                <a:gd name="T12" fmla="*/ 494 w 1036"/>
                <a:gd name="T13" fmla="*/ 1079 h 1236"/>
                <a:gd name="T14" fmla="*/ 585 w 1036"/>
                <a:gd name="T15" fmla="*/ 1077 h 1236"/>
                <a:gd name="T16" fmla="*/ 669 w 1036"/>
                <a:gd name="T17" fmla="*/ 1066 h 1236"/>
                <a:gd name="T18" fmla="*/ 737 w 1036"/>
                <a:gd name="T19" fmla="*/ 1046 h 1236"/>
                <a:gd name="T20" fmla="*/ 783 w 1036"/>
                <a:gd name="T21" fmla="*/ 1016 h 1236"/>
                <a:gd name="T22" fmla="*/ 807 w 1036"/>
                <a:gd name="T23" fmla="*/ 970 h 1236"/>
                <a:gd name="T24" fmla="*/ 824 w 1036"/>
                <a:gd name="T25" fmla="*/ 890 h 1236"/>
                <a:gd name="T26" fmla="*/ 838 w 1036"/>
                <a:gd name="T27" fmla="*/ 686 h 1236"/>
                <a:gd name="T28" fmla="*/ 832 w 1036"/>
                <a:gd name="T29" fmla="*/ 422 h 1236"/>
                <a:gd name="T30" fmla="*/ 814 w 1036"/>
                <a:gd name="T31" fmla="*/ 297 h 1236"/>
                <a:gd name="T32" fmla="*/ 792 w 1036"/>
                <a:gd name="T33" fmla="*/ 232 h 1236"/>
                <a:gd name="T34" fmla="*/ 760 w 1036"/>
                <a:gd name="T35" fmla="*/ 199 h 1236"/>
                <a:gd name="T36" fmla="*/ 703 w 1036"/>
                <a:gd name="T37" fmla="*/ 177 h 1236"/>
                <a:gd name="T38" fmla="*/ 627 w 1036"/>
                <a:gd name="T39" fmla="*/ 162 h 1236"/>
                <a:gd name="T40" fmla="*/ 470 w 1036"/>
                <a:gd name="T41" fmla="*/ 157 h 1236"/>
                <a:gd name="T42" fmla="*/ 365 w 1036"/>
                <a:gd name="T43" fmla="*/ 169 h 1236"/>
                <a:gd name="T44" fmla="*/ 296 w 1036"/>
                <a:gd name="T45" fmla="*/ 187 h 1236"/>
                <a:gd name="T46" fmla="*/ 252 w 1036"/>
                <a:gd name="T47" fmla="*/ 212 h 1236"/>
                <a:gd name="T48" fmla="*/ 228 w 1036"/>
                <a:gd name="T49" fmla="*/ 257 h 1236"/>
                <a:gd name="T50" fmla="*/ 211 w 1036"/>
                <a:gd name="T51" fmla="*/ 340 h 1236"/>
                <a:gd name="T52" fmla="*/ 196 w 1036"/>
                <a:gd name="T53" fmla="*/ 548 h 1236"/>
                <a:gd name="T54" fmla="*/ 1 w 1036"/>
                <a:gd name="T55" fmla="*/ 508 h 1236"/>
                <a:gd name="T56" fmla="*/ 14 w 1036"/>
                <a:gd name="T57" fmla="*/ 362 h 1236"/>
                <a:gd name="T58" fmla="*/ 41 w 1036"/>
                <a:gd name="T59" fmla="*/ 244 h 1236"/>
                <a:gd name="T60" fmla="*/ 80 w 1036"/>
                <a:gd name="T61" fmla="*/ 155 h 1236"/>
                <a:gd name="T62" fmla="*/ 134 w 1036"/>
                <a:gd name="T63" fmla="*/ 92 h 1236"/>
                <a:gd name="T64" fmla="*/ 211 w 1036"/>
                <a:gd name="T65" fmla="*/ 47 h 1236"/>
                <a:gd name="T66" fmla="*/ 315 w 1036"/>
                <a:gd name="T67" fmla="*/ 17 h 1236"/>
                <a:gd name="T68" fmla="*/ 443 w 1036"/>
                <a:gd name="T69" fmla="*/ 2 h 1236"/>
                <a:gd name="T70" fmla="*/ 589 w 1036"/>
                <a:gd name="T71" fmla="*/ 2 h 1236"/>
                <a:gd name="T72" fmla="*/ 717 w 1036"/>
                <a:gd name="T73" fmla="*/ 17 h 1236"/>
                <a:gd name="T74" fmla="*/ 821 w 1036"/>
                <a:gd name="T75" fmla="*/ 47 h 1236"/>
                <a:gd name="T76" fmla="*/ 899 w 1036"/>
                <a:gd name="T77" fmla="*/ 92 h 1236"/>
                <a:gd name="T78" fmla="*/ 954 w 1036"/>
                <a:gd name="T79" fmla="*/ 155 h 1236"/>
                <a:gd name="T80" fmla="*/ 994 w 1036"/>
                <a:gd name="T81" fmla="*/ 244 h 1236"/>
                <a:gd name="T82" fmla="*/ 1020 w 1036"/>
                <a:gd name="T83" fmla="*/ 362 h 1236"/>
                <a:gd name="T84" fmla="*/ 1034 w 1036"/>
                <a:gd name="T85" fmla="*/ 508 h 1236"/>
                <a:gd name="T86" fmla="*/ 1034 w 1036"/>
                <a:gd name="T87" fmla="*/ 686 h 1236"/>
                <a:gd name="T88" fmla="*/ 1020 w 1036"/>
                <a:gd name="T89" fmla="*/ 850 h 1236"/>
                <a:gd name="T90" fmla="*/ 995 w 1036"/>
                <a:gd name="T91" fmla="*/ 980 h 1236"/>
                <a:gd name="T92" fmla="*/ 955 w 1036"/>
                <a:gd name="T93" fmla="*/ 1077 h 1236"/>
                <a:gd name="T94" fmla="*/ 902 w 1036"/>
                <a:gd name="T95" fmla="*/ 1141 h 1236"/>
                <a:gd name="T96" fmla="*/ 824 w 1036"/>
                <a:gd name="T97" fmla="*/ 1187 h 1236"/>
                <a:gd name="T98" fmla="*/ 721 w 1036"/>
                <a:gd name="T99" fmla="*/ 1219 h 1236"/>
                <a:gd name="T100" fmla="*/ 591 w 1036"/>
                <a:gd name="T101" fmla="*/ 1234 h 1236"/>
                <a:gd name="T102" fmla="*/ 440 w 1036"/>
                <a:gd name="T103" fmla="*/ 1234 h 1236"/>
                <a:gd name="T104" fmla="*/ 305 w 1036"/>
                <a:gd name="T105" fmla="*/ 1219 h 1236"/>
                <a:gd name="T106" fmla="*/ 200 w 1036"/>
                <a:gd name="T107" fmla="*/ 1189 h 1236"/>
                <a:gd name="T108" fmla="*/ 123 w 1036"/>
                <a:gd name="T109" fmla="*/ 1144 h 1236"/>
                <a:gd name="T110" fmla="*/ 72 w 1036"/>
                <a:gd name="T111" fmla="*/ 1081 h 1236"/>
                <a:gd name="T112" fmla="*/ 37 w 1036"/>
                <a:gd name="T113" fmla="*/ 985 h 1236"/>
                <a:gd name="T114" fmla="*/ 13 w 1036"/>
                <a:gd name="T115" fmla="*/ 854 h 1236"/>
                <a:gd name="T116" fmla="*/ 1 w 1036"/>
                <a:gd name="T117" fmla="*/ 688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1236">
                  <a:moveTo>
                    <a:pt x="195" y="618"/>
                  </a:moveTo>
                  <a:lnTo>
                    <a:pt x="196" y="687"/>
                  </a:lnTo>
                  <a:lnTo>
                    <a:pt x="198" y="752"/>
                  </a:lnTo>
                  <a:lnTo>
                    <a:pt x="201" y="813"/>
                  </a:lnTo>
                  <a:lnTo>
                    <a:pt x="207" y="867"/>
                  </a:lnTo>
                  <a:lnTo>
                    <a:pt x="210" y="892"/>
                  </a:lnTo>
                  <a:lnTo>
                    <a:pt x="214" y="915"/>
                  </a:lnTo>
                  <a:lnTo>
                    <a:pt x="218" y="936"/>
                  </a:lnTo>
                  <a:lnTo>
                    <a:pt x="222" y="956"/>
                  </a:lnTo>
                  <a:lnTo>
                    <a:pt x="227" y="972"/>
                  </a:lnTo>
                  <a:lnTo>
                    <a:pt x="231" y="988"/>
                  </a:lnTo>
                  <a:lnTo>
                    <a:pt x="237" y="1000"/>
                  </a:lnTo>
                  <a:lnTo>
                    <a:pt x="242" y="1010"/>
                  </a:lnTo>
                  <a:lnTo>
                    <a:pt x="250" y="1018"/>
                  </a:lnTo>
                  <a:lnTo>
                    <a:pt x="259" y="1026"/>
                  </a:lnTo>
                  <a:lnTo>
                    <a:pt x="270" y="1033"/>
                  </a:lnTo>
                  <a:lnTo>
                    <a:pt x="282" y="1040"/>
                  </a:lnTo>
                  <a:lnTo>
                    <a:pt x="295" y="1046"/>
                  </a:lnTo>
                  <a:lnTo>
                    <a:pt x="311" y="1051"/>
                  </a:lnTo>
                  <a:lnTo>
                    <a:pt x="327" y="1057"/>
                  </a:lnTo>
                  <a:lnTo>
                    <a:pt x="345" y="1061"/>
                  </a:lnTo>
                  <a:lnTo>
                    <a:pt x="365" y="1066"/>
                  </a:lnTo>
                  <a:lnTo>
                    <a:pt x="384" y="1069"/>
                  </a:lnTo>
                  <a:lnTo>
                    <a:pt x="404" y="1072"/>
                  </a:lnTo>
                  <a:lnTo>
                    <a:pt x="426" y="1075"/>
                  </a:lnTo>
                  <a:lnTo>
                    <a:pt x="448" y="1077"/>
                  </a:lnTo>
                  <a:lnTo>
                    <a:pt x="470" y="1078"/>
                  </a:lnTo>
                  <a:lnTo>
                    <a:pt x="494" y="1079"/>
                  </a:lnTo>
                  <a:lnTo>
                    <a:pt x="517" y="1079"/>
                  </a:lnTo>
                  <a:lnTo>
                    <a:pt x="540" y="1079"/>
                  </a:lnTo>
                  <a:lnTo>
                    <a:pt x="562" y="1078"/>
                  </a:lnTo>
                  <a:lnTo>
                    <a:pt x="585" y="1077"/>
                  </a:lnTo>
                  <a:lnTo>
                    <a:pt x="607" y="1075"/>
                  </a:lnTo>
                  <a:lnTo>
                    <a:pt x="628" y="1072"/>
                  </a:lnTo>
                  <a:lnTo>
                    <a:pt x="649" y="1069"/>
                  </a:lnTo>
                  <a:lnTo>
                    <a:pt x="669" y="1066"/>
                  </a:lnTo>
                  <a:lnTo>
                    <a:pt x="687" y="1061"/>
                  </a:lnTo>
                  <a:lnTo>
                    <a:pt x="705" y="1057"/>
                  </a:lnTo>
                  <a:lnTo>
                    <a:pt x="722" y="1051"/>
                  </a:lnTo>
                  <a:lnTo>
                    <a:pt x="737" y="1046"/>
                  </a:lnTo>
                  <a:lnTo>
                    <a:pt x="750" y="1039"/>
                  </a:lnTo>
                  <a:lnTo>
                    <a:pt x="764" y="1032"/>
                  </a:lnTo>
                  <a:lnTo>
                    <a:pt x="773" y="1025"/>
                  </a:lnTo>
                  <a:lnTo>
                    <a:pt x="783" y="1016"/>
                  </a:lnTo>
                  <a:lnTo>
                    <a:pt x="790" y="1007"/>
                  </a:lnTo>
                  <a:lnTo>
                    <a:pt x="797" y="998"/>
                  </a:lnTo>
                  <a:lnTo>
                    <a:pt x="802" y="985"/>
                  </a:lnTo>
                  <a:lnTo>
                    <a:pt x="807" y="970"/>
                  </a:lnTo>
                  <a:lnTo>
                    <a:pt x="812" y="954"/>
                  </a:lnTo>
                  <a:lnTo>
                    <a:pt x="816" y="934"/>
                  </a:lnTo>
                  <a:lnTo>
                    <a:pt x="820" y="913"/>
                  </a:lnTo>
                  <a:lnTo>
                    <a:pt x="824" y="890"/>
                  </a:lnTo>
                  <a:lnTo>
                    <a:pt x="827" y="864"/>
                  </a:lnTo>
                  <a:lnTo>
                    <a:pt x="833" y="810"/>
                  </a:lnTo>
                  <a:lnTo>
                    <a:pt x="836" y="751"/>
                  </a:lnTo>
                  <a:lnTo>
                    <a:pt x="838" y="686"/>
                  </a:lnTo>
                  <a:lnTo>
                    <a:pt x="840" y="618"/>
                  </a:lnTo>
                  <a:lnTo>
                    <a:pt x="838" y="549"/>
                  </a:lnTo>
                  <a:lnTo>
                    <a:pt x="836" y="483"/>
                  </a:lnTo>
                  <a:lnTo>
                    <a:pt x="832" y="422"/>
                  </a:lnTo>
                  <a:lnTo>
                    <a:pt x="826" y="367"/>
                  </a:lnTo>
                  <a:lnTo>
                    <a:pt x="823" y="342"/>
                  </a:lnTo>
                  <a:lnTo>
                    <a:pt x="819" y="318"/>
                  </a:lnTo>
                  <a:lnTo>
                    <a:pt x="814" y="297"/>
                  </a:lnTo>
                  <a:lnTo>
                    <a:pt x="810" y="277"/>
                  </a:lnTo>
                  <a:lnTo>
                    <a:pt x="804" y="259"/>
                  </a:lnTo>
                  <a:lnTo>
                    <a:pt x="799" y="244"/>
                  </a:lnTo>
                  <a:lnTo>
                    <a:pt x="792" y="232"/>
                  </a:lnTo>
                  <a:lnTo>
                    <a:pt x="786" y="221"/>
                  </a:lnTo>
                  <a:lnTo>
                    <a:pt x="779" y="213"/>
                  </a:lnTo>
                  <a:lnTo>
                    <a:pt x="770" y="206"/>
                  </a:lnTo>
                  <a:lnTo>
                    <a:pt x="760" y="199"/>
                  </a:lnTo>
                  <a:lnTo>
                    <a:pt x="748" y="193"/>
                  </a:lnTo>
                  <a:lnTo>
                    <a:pt x="734" y="187"/>
                  </a:lnTo>
                  <a:lnTo>
                    <a:pt x="719" y="182"/>
                  </a:lnTo>
                  <a:lnTo>
                    <a:pt x="703" y="177"/>
                  </a:lnTo>
                  <a:lnTo>
                    <a:pt x="685" y="172"/>
                  </a:lnTo>
                  <a:lnTo>
                    <a:pt x="667" y="169"/>
                  </a:lnTo>
                  <a:lnTo>
                    <a:pt x="647" y="166"/>
                  </a:lnTo>
                  <a:lnTo>
                    <a:pt x="627" y="162"/>
                  </a:lnTo>
                  <a:lnTo>
                    <a:pt x="606" y="160"/>
                  </a:lnTo>
                  <a:lnTo>
                    <a:pt x="562" y="157"/>
                  </a:lnTo>
                  <a:lnTo>
                    <a:pt x="517" y="157"/>
                  </a:lnTo>
                  <a:lnTo>
                    <a:pt x="470" y="157"/>
                  </a:lnTo>
                  <a:lnTo>
                    <a:pt x="426" y="160"/>
                  </a:lnTo>
                  <a:lnTo>
                    <a:pt x="405" y="162"/>
                  </a:lnTo>
                  <a:lnTo>
                    <a:pt x="384" y="166"/>
                  </a:lnTo>
                  <a:lnTo>
                    <a:pt x="365" y="169"/>
                  </a:lnTo>
                  <a:lnTo>
                    <a:pt x="346" y="172"/>
                  </a:lnTo>
                  <a:lnTo>
                    <a:pt x="328" y="177"/>
                  </a:lnTo>
                  <a:lnTo>
                    <a:pt x="312" y="181"/>
                  </a:lnTo>
                  <a:lnTo>
                    <a:pt x="296" y="187"/>
                  </a:lnTo>
                  <a:lnTo>
                    <a:pt x="283" y="192"/>
                  </a:lnTo>
                  <a:lnTo>
                    <a:pt x="271" y="198"/>
                  </a:lnTo>
                  <a:lnTo>
                    <a:pt x="261" y="204"/>
                  </a:lnTo>
                  <a:lnTo>
                    <a:pt x="252" y="212"/>
                  </a:lnTo>
                  <a:lnTo>
                    <a:pt x="246" y="220"/>
                  </a:lnTo>
                  <a:lnTo>
                    <a:pt x="239" y="230"/>
                  </a:lnTo>
                  <a:lnTo>
                    <a:pt x="233" y="243"/>
                  </a:lnTo>
                  <a:lnTo>
                    <a:pt x="228" y="257"/>
                  </a:lnTo>
                  <a:lnTo>
                    <a:pt x="223" y="275"/>
                  </a:lnTo>
                  <a:lnTo>
                    <a:pt x="219" y="294"/>
                  </a:lnTo>
                  <a:lnTo>
                    <a:pt x="215" y="315"/>
                  </a:lnTo>
                  <a:lnTo>
                    <a:pt x="211" y="340"/>
                  </a:lnTo>
                  <a:lnTo>
                    <a:pt x="208" y="365"/>
                  </a:lnTo>
                  <a:lnTo>
                    <a:pt x="203" y="420"/>
                  </a:lnTo>
                  <a:lnTo>
                    <a:pt x="198" y="481"/>
                  </a:lnTo>
                  <a:lnTo>
                    <a:pt x="196" y="548"/>
                  </a:lnTo>
                  <a:lnTo>
                    <a:pt x="195" y="618"/>
                  </a:lnTo>
                  <a:close/>
                  <a:moveTo>
                    <a:pt x="0" y="592"/>
                  </a:moveTo>
                  <a:lnTo>
                    <a:pt x="0" y="549"/>
                  </a:lnTo>
                  <a:lnTo>
                    <a:pt x="1" y="508"/>
                  </a:lnTo>
                  <a:lnTo>
                    <a:pt x="3" y="468"/>
                  </a:lnTo>
                  <a:lnTo>
                    <a:pt x="6" y="431"/>
                  </a:lnTo>
                  <a:lnTo>
                    <a:pt x="10" y="396"/>
                  </a:lnTo>
                  <a:lnTo>
                    <a:pt x="14" y="362"/>
                  </a:lnTo>
                  <a:lnTo>
                    <a:pt x="20" y="330"/>
                  </a:lnTo>
                  <a:lnTo>
                    <a:pt x="25" y="299"/>
                  </a:lnTo>
                  <a:lnTo>
                    <a:pt x="33" y="270"/>
                  </a:lnTo>
                  <a:lnTo>
                    <a:pt x="41" y="244"/>
                  </a:lnTo>
                  <a:lnTo>
                    <a:pt x="49" y="219"/>
                  </a:lnTo>
                  <a:lnTo>
                    <a:pt x="58" y="195"/>
                  </a:lnTo>
                  <a:lnTo>
                    <a:pt x="69" y="175"/>
                  </a:lnTo>
                  <a:lnTo>
                    <a:pt x="80" y="155"/>
                  </a:lnTo>
                  <a:lnTo>
                    <a:pt x="91" y="137"/>
                  </a:lnTo>
                  <a:lnTo>
                    <a:pt x="104" y="121"/>
                  </a:lnTo>
                  <a:lnTo>
                    <a:pt x="119" y="106"/>
                  </a:lnTo>
                  <a:lnTo>
                    <a:pt x="134" y="92"/>
                  </a:lnTo>
                  <a:lnTo>
                    <a:pt x="151" y="80"/>
                  </a:lnTo>
                  <a:lnTo>
                    <a:pt x="169" y="68"/>
                  </a:lnTo>
                  <a:lnTo>
                    <a:pt x="189" y="57"/>
                  </a:lnTo>
                  <a:lnTo>
                    <a:pt x="211" y="47"/>
                  </a:lnTo>
                  <a:lnTo>
                    <a:pt x="234" y="38"/>
                  </a:lnTo>
                  <a:lnTo>
                    <a:pt x="260" y="30"/>
                  </a:lnTo>
                  <a:lnTo>
                    <a:pt x="286" y="23"/>
                  </a:lnTo>
                  <a:lnTo>
                    <a:pt x="315" y="17"/>
                  </a:lnTo>
                  <a:lnTo>
                    <a:pt x="345" y="12"/>
                  </a:lnTo>
                  <a:lnTo>
                    <a:pt x="376" y="7"/>
                  </a:lnTo>
                  <a:lnTo>
                    <a:pt x="409" y="4"/>
                  </a:lnTo>
                  <a:lnTo>
                    <a:pt x="443" y="2"/>
                  </a:lnTo>
                  <a:lnTo>
                    <a:pt x="479" y="0"/>
                  </a:lnTo>
                  <a:lnTo>
                    <a:pt x="517" y="0"/>
                  </a:lnTo>
                  <a:lnTo>
                    <a:pt x="554" y="0"/>
                  </a:lnTo>
                  <a:lnTo>
                    <a:pt x="589" y="2"/>
                  </a:lnTo>
                  <a:lnTo>
                    <a:pt x="625" y="4"/>
                  </a:lnTo>
                  <a:lnTo>
                    <a:pt x="657" y="7"/>
                  </a:lnTo>
                  <a:lnTo>
                    <a:pt x="689" y="12"/>
                  </a:lnTo>
                  <a:lnTo>
                    <a:pt x="717" y="17"/>
                  </a:lnTo>
                  <a:lnTo>
                    <a:pt x="746" y="23"/>
                  </a:lnTo>
                  <a:lnTo>
                    <a:pt x="772" y="30"/>
                  </a:lnTo>
                  <a:lnTo>
                    <a:pt x="798" y="38"/>
                  </a:lnTo>
                  <a:lnTo>
                    <a:pt x="821" y="47"/>
                  </a:lnTo>
                  <a:lnTo>
                    <a:pt x="843" y="57"/>
                  </a:lnTo>
                  <a:lnTo>
                    <a:pt x="863" y="68"/>
                  </a:lnTo>
                  <a:lnTo>
                    <a:pt x="881" y="80"/>
                  </a:lnTo>
                  <a:lnTo>
                    <a:pt x="899" y="92"/>
                  </a:lnTo>
                  <a:lnTo>
                    <a:pt x="915" y="106"/>
                  </a:lnTo>
                  <a:lnTo>
                    <a:pt x="929" y="121"/>
                  </a:lnTo>
                  <a:lnTo>
                    <a:pt x="942" y="137"/>
                  </a:lnTo>
                  <a:lnTo>
                    <a:pt x="954" y="155"/>
                  </a:lnTo>
                  <a:lnTo>
                    <a:pt x="965" y="175"/>
                  </a:lnTo>
                  <a:lnTo>
                    <a:pt x="975" y="195"/>
                  </a:lnTo>
                  <a:lnTo>
                    <a:pt x="985" y="219"/>
                  </a:lnTo>
                  <a:lnTo>
                    <a:pt x="994" y="244"/>
                  </a:lnTo>
                  <a:lnTo>
                    <a:pt x="1002" y="270"/>
                  </a:lnTo>
                  <a:lnTo>
                    <a:pt x="1009" y="299"/>
                  </a:lnTo>
                  <a:lnTo>
                    <a:pt x="1015" y="330"/>
                  </a:lnTo>
                  <a:lnTo>
                    <a:pt x="1020" y="362"/>
                  </a:lnTo>
                  <a:lnTo>
                    <a:pt x="1025" y="396"/>
                  </a:lnTo>
                  <a:lnTo>
                    <a:pt x="1029" y="431"/>
                  </a:lnTo>
                  <a:lnTo>
                    <a:pt x="1031" y="468"/>
                  </a:lnTo>
                  <a:lnTo>
                    <a:pt x="1034" y="508"/>
                  </a:lnTo>
                  <a:lnTo>
                    <a:pt x="1035" y="549"/>
                  </a:lnTo>
                  <a:lnTo>
                    <a:pt x="1036" y="592"/>
                  </a:lnTo>
                  <a:lnTo>
                    <a:pt x="1035" y="640"/>
                  </a:lnTo>
                  <a:lnTo>
                    <a:pt x="1034" y="686"/>
                  </a:lnTo>
                  <a:lnTo>
                    <a:pt x="1031" y="730"/>
                  </a:lnTo>
                  <a:lnTo>
                    <a:pt x="1029" y="773"/>
                  </a:lnTo>
                  <a:lnTo>
                    <a:pt x="1026" y="813"/>
                  </a:lnTo>
                  <a:lnTo>
                    <a:pt x="1020" y="850"/>
                  </a:lnTo>
                  <a:lnTo>
                    <a:pt x="1016" y="886"/>
                  </a:lnTo>
                  <a:lnTo>
                    <a:pt x="1009" y="919"/>
                  </a:lnTo>
                  <a:lnTo>
                    <a:pt x="1003" y="951"/>
                  </a:lnTo>
                  <a:lnTo>
                    <a:pt x="995" y="980"/>
                  </a:lnTo>
                  <a:lnTo>
                    <a:pt x="986" y="1007"/>
                  </a:lnTo>
                  <a:lnTo>
                    <a:pt x="977" y="1033"/>
                  </a:lnTo>
                  <a:lnTo>
                    <a:pt x="966" y="1056"/>
                  </a:lnTo>
                  <a:lnTo>
                    <a:pt x="955" y="1077"/>
                  </a:lnTo>
                  <a:lnTo>
                    <a:pt x="944" y="1095"/>
                  </a:lnTo>
                  <a:lnTo>
                    <a:pt x="931" y="1112"/>
                  </a:lnTo>
                  <a:lnTo>
                    <a:pt x="918" y="1126"/>
                  </a:lnTo>
                  <a:lnTo>
                    <a:pt x="902" y="1141"/>
                  </a:lnTo>
                  <a:lnTo>
                    <a:pt x="885" y="1154"/>
                  </a:lnTo>
                  <a:lnTo>
                    <a:pt x="866" y="1166"/>
                  </a:lnTo>
                  <a:lnTo>
                    <a:pt x="846" y="1177"/>
                  </a:lnTo>
                  <a:lnTo>
                    <a:pt x="824" y="1187"/>
                  </a:lnTo>
                  <a:lnTo>
                    <a:pt x="801" y="1197"/>
                  </a:lnTo>
                  <a:lnTo>
                    <a:pt x="776" y="1204"/>
                  </a:lnTo>
                  <a:lnTo>
                    <a:pt x="749" y="1212"/>
                  </a:lnTo>
                  <a:lnTo>
                    <a:pt x="721" y="1219"/>
                  </a:lnTo>
                  <a:lnTo>
                    <a:pt x="691" y="1224"/>
                  </a:lnTo>
                  <a:lnTo>
                    <a:pt x="659" y="1229"/>
                  </a:lnTo>
                  <a:lnTo>
                    <a:pt x="626" y="1232"/>
                  </a:lnTo>
                  <a:lnTo>
                    <a:pt x="591" y="1234"/>
                  </a:lnTo>
                  <a:lnTo>
                    <a:pt x="554" y="1235"/>
                  </a:lnTo>
                  <a:lnTo>
                    <a:pt x="517" y="1236"/>
                  </a:lnTo>
                  <a:lnTo>
                    <a:pt x="477" y="1235"/>
                  </a:lnTo>
                  <a:lnTo>
                    <a:pt x="440" y="1234"/>
                  </a:lnTo>
                  <a:lnTo>
                    <a:pt x="403" y="1232"/>
                  </a:lnTo>
                  <a:lnTo>
                    <a:pt x="369" y="1229"/>
                  </a:lnTo>
                  <a:lnTo>
                    <a:pt x="336" y="1224"/>
                  </a:lnTo>
                  <a:lnTo>
                    <a:pt x="305" y="1219"/>
                  </a:lnTo>
                  <a:lnTo>
                    <a:pt x="276" y="1213"/>
                  </a:lnTo>
                  <a:lnTo>
                    <a:pt x="249" y="1205"/>
                  </a:lnTo>
                  <a:lnTo>
                    <a:pt x="223" y="1198"/>
                  </a:lnTo>
                  <a:lnTo>
                    <a:pt x="200" y="1189"/>
                  </a:lnTo>
                  <a:lnTo>
                    <a:pt x="178" y="1179"/>
                  </a:lnTo>
                  <a:lnTo>
                    <a:pt x="158" y="1168"/>
                  </a:lnTo>
                  <a:lnTo>
                    <a:pt x="140" y="1156"/>
                  </a:lnTo>
                  <a:lnTo>
                    <a:pt x="123" y="1144"/>
                  </a:lnTo>
                  <a:lnTo>
                    <a:pt x="109" y="1131"/>
                  </a:lnTo>
                  <a:lnTo>
                    <a:pt x="96" y="1115"/>
                  </a:lnTo>
                  <a:lnTo>
                    <a:pt x="83" y="1100"/>
                  </a:lnTo>
                  <a:lnTo>
                    <a:pt x="72" y="1081"/>
                  </a:lnTo>
                  <a:lnTo>
                    <a:pt x="63" y="1060"/>
                  </a:lnTo>
                  <a:lnTo>
                    <a:pt x="54" y="1038"/>
                  </a:lnTo>
                  <a:lnTo>
                    <a:pt x="45" y="1013"/>
                  </a:lnTo>
                  <a:lnTo>
                    <a:pt x="37" y="985"/>
                  </a:lnTo>
                  <a:lnTo>
                    <a:pt x="29" y="956"/>
                  </a:lnTo>
                  <a:lnTo>
                    <a:pt x="23" y="925"/>
                  </a:lnTo>
                  <a:lnTo>
                    <a:pt x="17" y="891"/>
                  </a:lnTo>
                  <a:lnTo>
                    <a:pt x="13" y="854"/>
                  </a:lnTo>
                  <a:lnTo>
                    <a:pt x="9" y="816"/>
                  </a:lnTo>
                  <a:lnTo>
                    <a:pt x="5" y="776"/>
                  </a:lnTo>
                  <a:lnTo>
                    <a:pt x="3" y="733"/>
                  </a:lnTo>
                  <a:lnTo>
                    <a:pt x="1" y="688"/>
                  </a:lnTo>
                  <a:lnTo>
                    <a:pt x="0" y="641"/>
                  </a:lnTo>
                  <a:lnTo>
                    <a:pt x="0" y="592"/>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29" name="Freeform 22">
              <a:extLst>
                <a:ext uri="{FF2B5EF4-FFF2-40B4-BE49-F238E27FC236}">
                  <a16:creationId xmlns="" xmlns:a16="http://schemas.microsoft.com/office/drawing/2014/main" id="{7759B627-1050-A2BA-7CD7-AA2ECB0294B9}"/>
                </a:ext>
              </a:extLst>
            </p:cNvPr>
            <p:cNvSpPr>
              <a:spLocks noEditPoints="1"/>
            </p:cNvSpPr>
            <p:nvPr userDrawn="1"/>
          </p:nvSpPr>
          <p:spPr bwMode="auto">
            <a:xfrm>
              <a:off x="5184" y="118"/>
              <a:ext cx="251" cy="243"/>
            </a:xfrm>
            <a:custGeom>
              <a:avLst/>
              <a:gdLst>
                <a:gd name="T0" fmla="*/ 877 w 1256"/>
                <a:gd name="T1" fmla="*/ 924 h 1218"/>
                <a:gd name="T2" fmla="*/ 949 w 1256"/>
                <a:gd name="T3" fmla="*/ 913 h 1218"/>
                <a:gd name="T4" fmla="*/ 1000 w 1256"/>
                <a:gd name="T5" fmla="*/ 894 h 1218"/>
                <a:gd name="T6" fmla="*/ 1037 w 1256"/>
                <a:gd name="T7" fmla="*/ 867 h 1218"/>
                <a:gd name="T8" fmla="*/ 1060 w 1256"/>
                <a:gd name="T9" fmla="*/ 829 h 1218"/>
                <a:gd name="T10" fmla="*/ 1083 w 1256"/>
                <a:gd name="T11" fmla="*/ 717 h 1218"/>
                <a:gd name="T12" fmla="*/ 1088 w 1256"/>
                <a:gd name="T13" fmla="*/ 563 h 1218"/>
                <a:gd name="T14" fmla="*/ 1072 w 1256"/>
                <a:gd name="T15" fmla="*/ 415 h 1218"/>
                <a:gd name="T16" fmla="*/ 1050 w 1256"/>
                <a:gd name="T17" fmla="*/ 349 h 1218"/>
                <a:gd name="T18" fmla="*/ 1021 w 1256"/>
                <a:gd name="T19" fmla="*/ 318 h 1218"/>
                <a:gd name="T20" fmla="*/ 976 w 1256"/>
                <a:gd name="T21" fmla="*/ 295 h 1218"/>
                <a:gd name="T22" fmla="*/ 921 w 1256"/>
                <a:gd name="T23" fmla="*/ 280 h 1218"/>
                <a:gd name="T24" fmla="*/ 712 w 1256"/>
                <a:gd name="T25" fmla="*/ 274 h 1218"/>
                <a:gd name="T26" fmla="*/ 379 w 1256"/>
                <a:gd name="T27" fmla="*/ 275 h 1218"/>
                <a:gd name="T28" fmla="*/ 309 w 1256"/>
                <a:gd name="T29" fmla="*/ 286 h 1218"/>
                <a:gd name="T30" fmla="*/ 258 w 1256"/>
                <a:gd name="T31" fmla="*/ 305 h 1218"/>
                <a:gd name="T32" fmla="*/ 221 w 1256"/>
                <a:gd name="T33" fmla="*/ 333 h 1218"/>
                <a:gd name="T34" fmla="*/ 199 w 1256"/>
                <a:gd name="T35" fmla="*/ 372 h 1218"/>
                <a:gd name="T36" fmla="*/ 182 w 1256"/>
                <a:gd name="T37" fmla="*/ 432 h 1218"/>
                <a:gd name="T38" fmla="*/ 169 w 1256"/>
                <a:gd name="T39" fmla="*/ 563 h 1218"/>
                <a:gd name="T40" fmla="*/ 174 w 1256"/>
                <a:gd name="T41" fmla="*/ 717 h 1218"/>
                <a:gd name="T42" fmla="*/ 190 w 1256"/>
                <a:gd name="T43" fmla="*/ 801 h 1218"/>
                <a:gd name="T44" fmla="*/ 209 w 1256"/>
                <a:gd name="T45" fmla="*/ 851 h 1218"/>
                <a:gd name="T46" fmla="*/ 237 w 1256"/>
                <a:gd name="T47" fmla="*/ 882 h 1218"/>
                <a:gd name="T48" fmla="*/ 282 w 1256"/>
                <a:gd name="T49" fmla="*/ 904 h 1218"/>
                <a:gd name="T50" fmla="*/ 381 w 1256"/>
                <a:gd name="T51" fmla="*/ 924 h 1218"/>
                <a:gd name="T52" fmla="*/ 712 w 1256"/>
                <a:gd name="T53" fmla="*/ 0 h 1218"/>
                <a:gd name="T54" fmla="*/ 894 w 1256"/>
                <a:gd name="T55" fmla="*/ 118 h 1218"/>
                <a:gd name="T56" fmla="*/ 988 w 1256"/>
                <a:gd name="T57" fmla="*/ 132 h 1218"/>
                <a:gd name="T58" fmla="*/ 1066 w 1256"/>
                <a:gd name="T59" fmla="*/ 161 h 1218"/>
                <a:gd name="T60" fmla="*/ 1131 w 1256"/>
                <a:gd name="T61" fmla="*/ 205 h 1218"/>
                <a:gd name="T62" fmla="*/ 1181 w 1256"/>
                <a:gd name="T63" fmla="*/ 263 h 1218"/>
                <a:gd name="T64" fmla="*/ 1217 w 1256"/>
                <a:gd name="T65" fmla="*/ 338 h 1218"/>
                <a:gd name="T66" fmla="*/ 1242 w 1256"/>
                <a:gd name="T67" fmla="*/ 431 h 1218"/>
                <a:gd name="T68" fmla="*/ 1255 w 1256"/>
                <a:gd name="T69" fmla="*/ 541 h 1218"/>
                <a:gd name="T70" fmla="*/ 1255 w 1256"/>
                <a:gd name="T71" fmla="*/ 663 h 1218"/>
                <a:gd name="T72" fmla="*/ 1242 w 1256"/>
                <a:gd name="T73" fmla="*/ 772 h 1218"/>
                <a:gd name="T74" fmla="*/ 1217 w 1256"/>
                <a:gd name="T75" fmla="*/ 864 h 1218"/>
                <a:gd name="T76" fmla="*/ 1181 w 1256"/>
                <a:gd name="T77" fmla="*/ 938 h 1218"/>
                <a:gd name="T78" fmla="*/ 1131 w 1256"/>
                <a:gd name="T79" fmla="*/ 995 h 1218"/>
                <a:gd name="T80" fmla="*/ 1067 w 1256"/>
                <a:gd name="T81" fmla="*/ 1038 h 1218"/>
                <a:gd name="T82" fmla="*/ 988 w 1256"/>
                <a:gd name="T83" fmla="*/ 1067 h 1218"/>
                <a:gd name="T84" fmla="*/ 894 w 1256"/>
                <a:gd name="T85" fmla="*/ 1081 h 1218"/>
                <a:gd name="T86" fmla="*/ 712 w 1256"/>
                <a:gd name="T87" fmla="*/ 1218 h 1218"/>
                <a:gd name="T88" fmla="*/ 388 w 1256"/>
                <a:gd name="T89" fmla="*/ 1082 h 1218"/>
                <a:gd name="T90" fmla="*/ 292 w 1256"/>
                <a:gd name="T91" fmla="*/ 1071 h 1218"/>
                <a:gd name="T92" fmla="*/ 210 w 1256"/>
                <a:gd name="T93" fmla="*/ 1047 h 1218"/>
                <a:gd name="T94" fmla="*/ 142 w 1256"/>
                <a:gd name="T95" fmla="*/ 1007 h 1218"/>
                <a:gd name="T96" fmla="*/ 88 w 1256"/>
                <a:gd name="T97" fmla="*/ 953 h 1218"/>
                <a:gd name="T98" fmla="*/ 48 w 1256"/>
                <a:gd name="T99" fmla="*/ 883 h 1218"/>
                <a:gd name="T100" fmla="*/ 20 w 1256"/>
                <a:gd name="T101" fmla="*/ 796 h 1218"/>
                <a:gd name="T102" fmla="*/ 4 w 1256"/>
                <a:gd name="T103" fmla="*/ 691 h 1218"/>
                <a:gd name="T104" fmla="*/ 0 w 1256"/>
                <a:gd name="T105" fmla="*/ 570 h 1218"/>
                <a:gd name="T106" fmla="*/ 10 w 1256"/>
                <a:gd name="T107" fmla="*/ 457 h 1218"/>
                <a:gd name="T108" fmla="*/ 33 w 1256"/>
                <a:gd name="T109" fmla="*/ 360 h 1218"/>
                <a:gd name="T110" fmla="*/ 69 w 1256"/>
                <a:gd name="T111" fmla="*/ 281 h 1218"/>
                <a:gd name="T112" fmla="*/ 117 w 1256"/>
                <a:gd name="T113" fmla="*/ 218 h 1218"/>
                <a:gd name="T114" fmla="*/ 180 w 1256"/>
                <a:gd name="T115" fmla="*/ 171 h 1218"/>
                <a:gd name="T116" fmla="*/ 256 w 1256"/>
                <a:gd name="T117" fmla="*/ 138 h 1218"/>
                <a:gd name="T118" fmla="*/ 347 w 1256"/>
                <a:gd name="T119" fmla="*/ 120 h 1218"/>
                <a:gd name="T120" fmla="*/ 545 w 1256"/>
                <a:gd name="T121" fmla="*/ 116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6" h="1218">
                  <a:moveTo>
                    <a:pt x="712" y="274"/>
                  </a:moveTo>
                  <a:lnTo>
                    <a:pt x="712" y="925"/>
                  </a:lnTo>
                  <a:lnTo>
                    <a:pt x="849" y="925"/>
                  </a:lnTo>
                  <a:lnTo>
                    <a:pt x="877" y="924"/>
                  </a:lnTo>
                  <a:lnTo>
                    <a:pt x="906" y="920"/>
                  </a:lnTo>
                  <a:lnTo>
                    <a:pt x="921" y="918"/>
                  </a:lnTo>
                  <a:lnTo>
                    <a:pt x="935" y="916"/>
                  </a:lnTo>
                  <a:lnTo>
                    <a:pt x="949" y="913"/>
                  </a:lnTo>
                  <a:lnTo>
                    <a:pt x="963" y="908"/>
                  </a:lnTo>
                  <a:lnTo>
                    <a:pt x="976" y="904"/>
                  </a:lnTo>
                  <a:lnTo>
                    <a:pt x="988" y="899"/>
                  </a:lnTo>
                  <a:lnTo>
                    <a:pt x="1000" y="894"/>
                  </a:lnTo>
                  <a:lnTo>
                    <a:pt x="1011" y="888"/>
                  </a:lnTo>
                  <a:lnTo>
                    <a:pt x="1021" y="882"/>
                  </a:lnTo>
                  <a:lnTo>
                    <a:pt x="1030" y="875"/>
                  </a:lnTo>
                  <a:lnTo>
                    <a:pt x="1037" y="867"/>
                  </a:lnTo>
                  <a:lnTo>
                    <a:pt x="1044" y="860"/>
                  </a:lnTo>
                  <a:lnTo>
                    <a:pt x="1050" y="851"/>
                  </a:lnTo>
                  <a:lnTo>
                    <a:pt x="1054" y="840"/>
                  </a:lnTo>
                  <a:lnTo>
                    <a:pt x="1060" y="829"/>
                  </a:lnTo>
                  <a:lnTo>
                    <a:pt x="1064" y="816"/>
                  </a:lnTo>
                  <a:lnTo>
                    <a:pt x="1072" y="786"/>
                  </a:lnTo>
                  <a:lnTo>
                    <a:pt x="1077" y="753"/>
                  </a:lnTo>
                  <a:lnTo>
                    <a:pt x="1083" y="717"/>
                  </a:lnTo>
                  <a:lnTo>
                    <a:pt x="1086" y="679"/>
                  </a:lnTo>
                  <a:lnTo>
                    <a:pt x="1088" y="641"/>
                  </a:lnTo>
                  <a:lnTo>
                    <a:pt x="1088" y="602"/>
                  </a:lnTo>
                  <a:lnTo>
                    <a:pt x="1088" y="563"/>
                  </a:lnTo>
                  <a:lnTo>
                    <a:pt x="1086" y="524"/>
                  </a:lnTo>
                  <a:lnTo>
                    <a:pt x="1083" y="486"/>
                  </a:lnTo>
                  <a:lnTo>
                    <a:pt x="1077" y="449"/>
                  </a:lnTo>
                  <a:lnTo>
                    <a:pt x="1072" y="415"/>
                  </a:lnTo>
                  <a:lnTo>
                    <a:pt x="1064" y="385"/>
                  </a:lnTo>
                  <a:lnTo>
                    <a:pt x="1060" y="372"/>
                  </a:lnTo>
                  <a:lnTo>
                    <a:pt x="1054" y="360"/>
                  </a:lnTo>
                  <a:lnTo>
                    <a:pt x="1050" y="349"/>
                  </a:lnTo>
                  <a:lnTo>
                    <a:pt x="1044" y="340"/>
                  </a:lnTo>
                  <a:lnTo>
                    <a:pt x="1037" y="333"/>
                  </a:lnTo>
                  <a:lnTo>
                    <a:pt x="1030" y="325"/>
                  </a:lnTo>
                  <a:lnTo>
                    <a:pt x="1021" y="318"/>
                  </a:lnTo>
                  <a:lnTo>
                    <a:pt x="1011" y="312"/>
                  </a:lnTo>
                  <a:lnTo>
                    <a:pt x="1000" y="305"/>
                  </a:lnTo>
                  <a:lnTo>
                    <a:pt x="988" y="300"/>
                  </a:lnTo>
                  <a:lnTo>
                    <a:pt x="976" y="295"/>
                  </a:lnTo>
                  <a:lnTo>
                    <a:pt x="963" y="291"/>
                  </a:lnTo>
                  <a:lnTo>
                    <a:pt x="949" y="286"/>
                  </a:lnTo>
                  <a:lnTo>
                    <a:pt x="935" y="283"/>
                  </a:lnTo>
                  <a:lnTo>
                    <a:pt x="921" y="280"/>
                  </a:lnTo>
                  <a:lnTo>
                    <a:pt x="906" y="278"/>
                  </a:lnTo>
                  <a:lnTo>
                    <a:pt x="877" y="275"/>
                  </a:lnTo>
                  <a:lnTo>
                    <a:pt x="849" y="274"/>
                  </a:lnTo>
                  <a:lnTo>
                    <a:pt x="712" y="274"/>
                  </a:lnTo>
                  <a:close/>
                  <a:moveTo>
                    <a:pt x="545" y="925"/>
                  </a:moveTo>
                  <a:lnTo>
                    <a:pt x="545" y="274"/>
                  </a:lnTo>
                  <a:lnTo>
                    <a:pt x="407" y="274"/>
                  </a:lnTo>
                  <a:lnTo>
                    <a:pt x="379" y="275"/>
                  </a:lnTo>
                  <a:lnTo>
                    <a:pt x="352" y="278"/>
                  </a:lnTo>
                  <a:lnTo>
                    <a:pt x="338" y="280"/>
                  </a:lnTo>
                  <a:lnTo>
                    <a:pt x="323" y="283"/>
                  </a:lnTo>
                  <a:lnTo>
                    <a:pt x="309" y="286"/>
                  </a:lnTo>
                  <a:lnTo>
                    <a:pt x="296" y="291"/>
                  </a:lnTo>
                  <a:lnTo>
                    <a:pt x="282" y="295"/>
                  </a:lnTo>
                  <a:lnTo>
                    <a:pt x="270" y="300"/>
                  </a:lnTo>
                  <a:lnTo>
                    <a:pt x="258" y="305"/>
                  </a:lnTo>
                  <a:lnTo>
                    <a:pt x="247" y="312"/>
                  </a:lnTo>
                  <a:lnTo>
                    <a:pt x="237" y="318"/>
                  </a:lnTo>
                  <a:lnTo>
                    <a:pt x="228" y="325"/>
                  </a:lnTo>
                  <a:lnTo>
                    <a:pt x="221" y="333"/>
                  </a:lnTo>
                  <a:lnTo>
                    <a:pt x="214" y="340"/>
                  </a:lnTo>
                  <a:lnTo>
                    <a:pt x="209" y="349"/>
                  </a:lnTo>
                  <a:lnTo>
                    <a:pt x="203" y="360"/>
                  </a:lnTo>
                  <a:lnTo>
                    <a:pt x="199" y="372"/>
                  </a:lnTo>
                  <a:lnTo>
                    <a:pt x="194" y="385"/>
                  </a:lnTo>
                  <a:lnTo>
                    <a:pt x="190" y="400"/>
                  </a:lnTo>
                  <a:lnTo>
                    <a:pt x="185" y="415"/>
                  </a:lnTo>
                  <a:lnTo>
                    <a:pt x="182" y="432"/>
                  </a:lnTo>
                  <a:lnTo>
                    <a:pt x="180" y="449"/>
                  </a:lnTo>
                  <a:lnTo>
                    <a:pt x="174" y="486"/>
                  </a:lnTo>
                  <a:lnTo>
                    <a:pt x="171" y="524"/>
                  </a:lnTo>
                  <a:lnTo>
                    <a:pt x="169" y="563"/>
                  </a:lnTo>
                  <a:lnTo>
                    <a:pt x="168" y="602"/>
                  </a:lnTo>
                  <a:lnTo>
                    <a:pt x="169" y="641"/>
                  </a:lnTo>
                  <a:lnTo>
                    <a:pt x="171" y="679"/>
                  </a:lnTo>
                  <a:lnTo>
                    <a:pt x="174" y="717"/>
                  </a:lnTo>
                  <a:lnTo>
                    <a:pt x="180" y="753"/>
                  </a:lnTo>
                  <a:lnTo>
                    <a:pt x="182" y="769"/>
                  </a:lnTo>
                  <a:lnTo>
                    <a:pt x="185" y="786"/>
                  </a:lnTo>
                  <a:lnTo>
                    <a:pt x="190" y="801"/>
                  </a:lnTo>
                  <a:lnTo>
                    <a:pt x="194" y="816"/>
                  </a:lnTo>
                  <a:lnTo>
                    <a:pt x="199" y="829"/>
                  </a:lnTo>
                  <a:lnTo>
                    <a:pt x="203" y="840"/>
                  </a:lnTo>
                  <a:lnTo>
                    <a:pt x="209" y="851"/>
                  </a:lnTo>
                  <a:lnTo>
                    <a:pt x="214" y="860"/>
                  </a:lnTo>
                  <a:lnTo>
                    <a:pt x="221" y="867"/>
                  </a:lnTo>
                  <a:lnTo>
                    <a:pt x="228" y="875"/>
                  </a:lnTo>
                  <a:lnTo>
                    <a:pt x="237" y="882"/>
                  </a:lnTo>
                  <a:lnTo>
                    <a:pt x="247" y="888"/>
                  </a:lnTo>
                  <a:lnTo>
                    <a:pt x="258" y="894"/>
                  </a:lnTo>
                  <a:lnTo>
                    <a:pt x="270" y="899"/>
                  </a:lnTo>
                  <a:lnTo>
                    <a:pt x="282" y="904"/>
                  </a:lnTo>
                  <a:lnTo>
                    <a:pt x="296" y="908"/>
                  </a:lnTo>
                  <a:lnTo>
                    <a:pt x="323" y="916"/>
                  </a:lnTo>
                  <a:lnTo>
                    <a:pt x="352" y="920"/>
                  </a:lnTo>
                  <a:lnTo>
                    <a:pt x="381" y="924"/>
                  </a:lnTo>
                  <a:lnTo>
                    <a:pt x="409" y="925"/>
                  </a:lnTo>
                  <a:lnTo>
                    <a:pt x="545" y="925"/>
                  </a:lnTo>
                  <a:close/>
                  <a:moveTo>
                    <a:pt x="545" y="0"/>
                  </a:moveTo>
                  <a:lnTo>
                    <a:pt x="712" y="0"/>
                  </a:lnTo>
                  <a:lnTo>
                    <a:pt x="712" y="116"/>
                  </a:lnTo>
                  <a:lnTo>
                    <a:pt x="841" y="116"/>
                  </a:lnTo>
                  <a:lnTo>
                    <a:pt x="868" y="116"/>
                  </a:lnTo>
                  <a:lnTo>
                    <a:pt x="894" y="118"/>
                  </a:lnTo>
                  <a:lnTo>
                    <a:pt x="918" y="120"/>
                  </a:lnTo>
                  <a:lnTo>
                    <a:pt x="943" y="124"/>
                  </a:lnTo>
                  <a:lnTo>
                    <a:pt x="966" y="127"/>
                  </a:lnTo>
                  <a:lnTo>
                    <a:pt x="988" y="132"/>
                  </a:lnTo>
                  <a:lnTo>
                    <a:pt x="1009" y="138"/>
                  </a:lnTo>
                  <a:lnTo>
                    <a:pt x="1029" y="145"/>
                  </a:lnTo>
                  <a:lnTo>
                    <a:pt x="1048" y="152"/>
                  </a:lnTo>
                  <a:lnTo>
                    <a:pt x="1066" y="161"/>
                  </a:lnTo>
                  <a:lnTo>
                    <a:pt x="1084" y="171"/>
                  </a:lnTo>
                  <a:lnTo>
                    <a:pt x="1100" y="181"/>
                  </a:lnTo>
                  <a:lnTo>
                    <a:pt x="1116" y="193"/>
                  </a:lnTo>
                  <a:lnTo>
                    <a:pt x="1131" y="205"/>
                  </a:lnTo>
                  <a:lnTo>
                    <a:pt x="1144" y="218"/>
                  </a:lnTo>
                  <a:lnTo>
                    <a:pt x="1158" y="233"/>
                  </a:lnTo>
                  <a:lnTo>
                    <a:pt x="1170" y="247"/>
                  </a:lnTo>
                  <a:lnTo>
                    <a:pt x="1181" y="263"/>
                  </a:lnTo>
                  <a:lnTo>
                    <a:pt x="1191" y="281"/>
                  </a:lnTo>
                  <a:lnTo>
                    <a:pt x="1201" y="299"/>
                  </a:lnTo>
                  <a:lnTo>
                    <a:pt x="1209" y="318"/>
                  </a:lnTo>
                  <a:lnTo>
                    <a:pt x="1217" y="338"/>
                  </a:lnTo>
                  <a:lnTo>
                    <a:pt x="1225" y="360"/>
                  </a:lnTo>
                  <a:lnTo>
                    <a:pt x="1231" y="382"/>
                  </a:lnTo>
                  <a:lnTo>
                    <a:pt x="1237" y="406"/>
                  </a:lnTo>
                  <a:lnTo>
                    <a:pt x="1242" y="431"/>
                  </a:lnTo>
                  <a:lnTo>
                    <a:pt x="1246" y="457"/>
                  </a:lnTo>
                  <a:lnTo>
                    <a:pt x="1250" y="483"/>
                  </a:lnTo>
                  <a:lnTo>
                    <a:pt x="1252" y="512"/>
                  </a:lnTo>
                  <a:lnTo>
                    <a:pt x="1255" y="541"/>
                  </a:lnTo>
                  <a:lnTo>
                    <a:pt x="1256" y="570"/>
                  </a:lnTo>
                  <a:lnTo>
                    <a:pt x="1256" y="602"/>
                  </a:lnTo>
                  <a:lnTo>
                    <a:pt x="1256" y="633"/>
                  </a:lnTo>
                  <a:lnTo>
                    <a:pt x="1255" y="663"/>
                  </a:lnTo>
                  <a:lnTo>
                    <a:pt x="1252" y="691"/>
                  </a:lnTo>
                  <a:lnTo>
                    <a:pt x="1250" y="720"/>
                  </a:lnTo>
                  <a:lnTo>
                    <a:pt x="1247" y="746"/>
                  </a:lnTo>
                  <a:lnTo>
                    <a:pt x="1242" y="772"/>
                  </a:lnTo>
                  <a:lnTo>
                    <a:pt x="1237" y="797"/>
                  </a:lnTo>
                  <a:lnTo>
                    <a:pt x="1231" y="820"/>
                  </a:lnTo>
                  <a:lnTo>
                    <a:pt x="1225" y="842"/>
                  </a:lnTo>
                  <a:lnTo>
                    <a:pt x="1217" y="864"/>
                  </a:lnTo>
                  <a:lnTo>
                    <a:pt x="1209" y="884"/>
                  </a:lnTo>
                  <a:lnTo>
                    <a:pt x="1201" y="904"/>
                  </a:lnTo>
                  <a:lnTo>
                    <a:pt x="1191" y="921"/>
                  </a:lnTo>
                  <a:lnTo>
                    <a:pt x="1181" y="938"/>
                  </a:lnTo>
                  <a:lnTo>
                    <a:pt x="1170" y="954"/>
                  </a:lnTo>
                  <a:lnTo>
                    <a:pt x="1158" y="969"/>
                  </a:lnTo>
                  <a:lnTo>
                    <a:pt x="1144" y="983"/>
                  </a:lnTo>
                  <a:lnTo>
                    <a:pt x="1131" y="995"/>
                  </a:lnTo>
                  <a:lnTo>
                    <a:pt x="1117" y="1007"/>
                  </a:lnTo>
                  <a:lnTo>
                    <a:pt x="1101" y="1018"/>
                  </a:lnTo>
                  <a:lnTo>
                    <a:pt x="1085" y="1029"/>
                  </a:lnTo>
                  <a:lnTo>
                    <a:pt x="1067" y="1038"/>
                  </a:lnTo>
                  <a:lnTo>
                    <a:pt x="1048" y="1047"/>
                  </a:lnTo>
                  <a:lnTo>
                    <a:pt x="1030" y="1054"/>
                  </a:lnTo>
                  <a:lnTo>
                    <a:pt x="1010" y="1061"/>
                  </a:lnTo>
                  <a:lnTo>
                    <a:pt x="988" y="1067"/>
                  </a:lnTo>
                  <a:lnTo>
                    <a:pt x="966" y="1071"/>
                  </a:lnTo>
                  <a:lnTo>
                    <a:pt x="944" y="1075"/>
                  </a:lnTo>
                  <a:lnTo>
                    <a:pt x="920" y="1079"/>
                  </a:lnTo>
                  <a:lnTo>
                    <a:pt x="894" y="1081"/>
                  </a:lnTo>
                  <a:lnTo>
                    <a:pt x="869" y="1082"/>
                  </a:lnTo>
                  <a:lnTo>
                    <a:pt x="841" y="1083"/>
                  </a:lnTo>
                  <a:lnTo>
                    <a:pt x="712" y="1083"/>
                  </a:lnTo>
                  <a:lnTo>
                    <a:pt x="712" y="1218"/>
                  </a:lnTo>
                  <a:lnTo>
                    <a:pt x="545" y="1218"/>
                  </a:lnTo>
                  <a:lnTo>
                    <a:pt x="545" y="1083"/>
                  </a:lnTo>
                  <a:lnTo>
                    <a:pt x="415" y="1083"/>
                  </a:lnTo>
                  <a:lnTo>
                    <a:pt x="388" y="1082"/>
                  </a:lnTo>
                  <a:lnTo>
                    <a:pt x="363" y="1081"/>
                  </a:lnTo>
                  <a:lnTo>
                    <a:pt x="339" y="1079"/>
                  </a:lnTo>
                  <a:lnTo>
                    <a:pt x="314" y="1075"/>
                  </a:lnTo>
                  <a:lnTo>
                    <a:pt x="292" y="1071"/>
                  </a:lnTo>
                  <a:lnTo>
                    <a:pt x="270" y="1067"/>
                  </a:lnTo>
                  <a:lnTo>
                    <a:pt x="249" y="1061"/>
                  </a:lnTo>
                  <a:lnTo>
                    <a:pt x="230" y="1053"/>
                  </a:lnTo>
                  <a:lnTo>
                    <a:pt x="210" y="1047"/>
                  </a:lnTo>
                  <a:lnTo>
                    <a:pt x="192" y="1038"/>
                  </a:lnTo>
                  <a:lnTo>
                    <a:pt x="174" y="1028"/>
                  </a:lnTo>
                  <a:lnTo>
                    <a:pt x="158" y="1018"/>
                  </a:lnTo>
                  <a:lnTo>
                    <a:pt x="142" y="1007"/>
                  </a:lnTo>
                  <a:lnTo>
                    <a:pt x="128" y="995"/>
                  </a:lnTo>
                  <a:lnTo>
                    <a:pt x="114" y="982"/>
                  </a:lnTo>
                  <a:lnTo>
                    <a:pt x="101" y="968"/>
                  </a:lnTo>
                  <a:lnTo>
                    <a:pt x="88" y="953"/>
                  </a:lnTo>
                  <a:lnTo>
                    <a:pt x="77" y="937"/>
                  </a:lnTo>
                  <a:lnTo>
                    <a:pt x="66" y="920"/>
                  </a:lnTo>
                  <a:lnTo>
                    <a:pt x="57" y="903"/>
                  </a:lnTo>
                  <a:lnTo>
                    <a:pt x="48" y="883"/>
                  </a:lnTo>
                  <a:lnTo>
                    <a:pt x="40" y="863"/>
                  </a:lnTo>
                  <a:lnTo>
                    <a:pt x="32" y="841"/>
                  </a:lnTo>
                  <a:lnTo>
                    <a:pt x="26" y="819"/>
                  </a:lnTo>
                  <a:lnTo>
                    <a:pt x="20" y="796"/>
                  </a:lnTo>
                  <a:lnTo>
                    <a:pt x="15" y="772"/>
                  </a:lnTo>
                  <a:lnTo>
                    <a:pt x="10" y="745"/>
                  </a:lnTo>
                  <a:lnTo>
                    <a:pt x="7" y="719"/>
                  </a:lnTo>
                  <a:lnTo>
                    <a:pt x="4" y="691"/>
                  </a:lnTo>
                  <a:lnTo>
                    <a:pt x="1" y="663"/>
                  </a:lnTo>
                  <a:lnTo>
                    <a:pt x="0" y="633"/>
                  </a:lnTo>
                  <a:lnTo>
                    <a:pt x="0" y="602"/>
                  </a:lnTo>
                  <a:lnTo>
                    <a:pt x="0" y="570"/>
                  </a:lnTo>
                  <a:lnTo>
                    <a:pt x="1" y="541"/>
                  </a:lnTo>
                  <a:lnTo>
                    <a:pt x="4" y="512"/>
                  </a:lnTo>
                  <a:lnTo>
                    <a:pt x="7" y="483"/>
                  </a:lnTo>
                  <a:lnTo>
                    <a:pt x="10" y="457"/>
                  </a:lnTo>
                  <a:lnTo>
                    <a:pt x="15" y="431"/>
                  </a:lnTo>
                  <a:lnTo>
                    <a:pt x="20" y="406"/>
                  </a:lnTo>
                  <a:lnTo>
                    <a:pt x="26" y="382"/>
                  </a:lnTo>
                  <a:lnTo>
                    <a:pt x="33" y="360"/>
                  </a:lnTo>
                  <a:lnTo>
                    <a:pt x="41" y="338"/>
                  </a:lnTo>
                  <a:lnTo>
                    <a:pt x="49" y="318"/>
                  </a:lnTo>
                  <a:lnTo>
                    <a:pt x="59" y="299"/>
                  </a:lnTo>
                  <a:lnTo>
                    <a:pt x="69" y="281"/>
                  </a:lnTo>
                  <a:lnTo>
                    <a:pt x="80" y="263"/>
                  </a:lnTo>
                  <a:lnTo>
                    <a:pt x="92" y="247"/>
                  </a:lnTo>
                  <a:lnTo>
                    <a:pt x="104" y="233"/>
                  </a:lnTo>
                  <a:lnTo>
                    <a:pt x="117" y="218"/>
                  </a:lnTo>
                  <a:lnTo>
                    <a:pt x="131" y="205"/>
                  </a:lnTo>
                  <a:lnTo>
                    <a:pt x="147" y="193"/>
                  </a:lnTo>
                  <a:lnTo>
                    <a:pt x="162" y="181"/>
                  </a:lnTo>
                  <a:lnTo>
                    <a:pt x="180" y="171"/>
                  </a:lnTo>
                  <a:lnTo>
                    <a:pt x="198" y="161"/>
                  </a:lnTo>
                  <a:lnTo>
                    <a:pt x="216" y="152"/>
                  </a:lnTo>
                  <a:lnTo>
                    <a:pt x="236" y="145"/>
                  </a:lnTo>
                  <a:lnTo>
                    <a:pt x="256" y="138"/>
                  </a:lnTo>
                  <a:lnTo>
                    <a:pt x="278" y="132"/>
                  </a:lnTo>
                  <a:lnTo>
                    <a:pt x="300" y="127"/>
                  </a:lnTo>
                  <a:lnTo>
                    <a:pt x="323" y="124"/>
                  </a:lnTo>
                  <a:lnTo>
                    <a:pt x="347" y="120"/>
                  </a:lnTo>
                  <a:lnTo>
                    <a:pt x="373" y="118"/>
                  </a:lnTo>
                  <a:lnTo>
                    <a:pt x="399" y="116"/>
                  </a:lnTo>
                  <a:lnTo>
                    <a:pt x="426" y="116"/>
                  </a:lnTo>
                  <a:lnTo>
                    <a:pt x="545" y="116"/>
                  </a:lnTo>
                  <a:lnTo>
                    <a:pt x="545" y="0"/>
                  </a:lnTo>
                  <a:close/>
                </a:path>
              </a:pathLst>
            </a:custGeom>
            <a:solidFill>
              <a:srgbClr val="2B2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grpSp>
      <p:grpSp>
        <p:nvGrpSpPr>
          <p:cNvPr id="30" name="Group 80">
            <a:extLst>
              <a:ext uri="{FF2B5EF4-FFF2-40B4-BE49-F238E27FC236}">
                <a16:creationId xmlns="" xmlns:a16="http://schemas.microsoft.com/office/drawing/2014/main" id="{A1C5560B-A66A-FD53-0F27-8E2F77E5054A}"/>
              </a:ext>
            </a:extLst>
          </p:cNvPr>
          <p:cNvGrpSpPr>
            <a:grpSpLocks noChangeAspect="1"/>
          </p:cNvGrpSpPr>
          <p:nvPr userDrawn="1"/>
        </p:nvGrpSpPr>
        <p:grpSpPr bwMode="auto">
          <a:xfrm>
            <a:off x="11178053" y="196432"/>
            <a:ext cx="1013947" cy="295200"/>
            <a:chOff x="2646" y="2022"/>
            <a:chExt cx="948" cy="276"/>
          </a:xfrm>
        </p:grpSpPr>
        <p:sp>
          <p:nvSpPr>
            <p:cNvPr id="31" name="AutoShape 79">
              <a:extLst>
                <a:ext uri="{FF2B5EF4-FFF2-40B4-BE49-F238E27FC236}">
                  <a16:creationId xmlns="" xmlns:a16="http://schemas.microsoft.com/office/drawing/2014/main" id="{D6009F8B-002D-4D1E-5D5C-994D3FE60A24}"/>
                </a:ext>
              </a:extLst>
            </p:cNvPr>
            <p:cNvSpPr>
              <a:spLocks noChangeAspect="1" noChangeArrowheads="1" noTextEdit="1"/>
            </p:cNvSpPr>
            <p:nvPr userDrawn="1"/>
          </p:nvSpPr>
          <p:spPr bwMode="auto">
            <a:xfrm>
              <a:off x="2646" y="2022"/>
              <a:ext cx="948"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32" name="Freeform 81">
              <a:extLst>
                <a:ext uri="{FF2B5EF4-FFF2-40B4-BE49-F238E27FC236}">
                  <a16:creationId xmlns="" xmlns:a16="http://schemas.microsoft.com/office/drawing/2014/main" id="{01B52A3F-9537-CE5F-EAEB-259B27B84435}"/>
                </a:ext>
              </a:extLst>
            </p:cNvPr>
            <p:cNvSpPr>
              <a:spLocks/>
            </p:cNvSpPr>
            <p:nvPr userDrawn="1"/>
          </p:nvSpPr>
          <p:spPr bwMode="auto">
            <a:xfrm>
              <a:off x="3179" y="2022"/>
              <a:ext cx="415" cy="276"/>
            </a:xfrm>
            <a:custGeom>
              <a:avLst/>
              <a:gdLst>
                <a:gd name="T0" fmla="*/ 0 w 7050"/>
                <a:gd name="T1" fmla="*/ 4692 h 4692"/>
                <a:gd name="T2" fmla="*/ 7050 w 7050"/>
                <a:gd name="T3" fmla="*/ 4692 h 4692"/>
                <a:gd name="T4" fmla="*/ 7050 w 7050"/>
                <a:gd name="T5" fmla="*/ 0 h 4692"/>
                <a:gd name="T6" fmla="*/ 3319 w 7050"/>
                <a:gd name="T7" fmla="*/ 0 h 4692"/>
                <a:gd name="T8" fmla="*/ 3286 w 7050"/>
                <a:gd name="T9" fmla="*/ 0 h 4692"/>
                <a:gd name="T10" fmla="*/ 0 w 7050"/>
                <a:gd name="T11" fmla="*/ 4692 h 4692"/>
              </a:gdLst>
              <a:ahLst/>
              <a:cxnLst>
                <a:cxn ang="0">
                  <a:pos x="T0" y="T1"/>
                </a:cxn>
                <a:cxn ang="0">
                  <a:pos x="T2" y="T3"/>
                </a:cxn>
                <a:cxn ang="0">
                  <a:pos x="T4" y="T5"/>
                </a:cxn>
                <a:cxn ang="0">
                  <a:pos x="T6" y="T7"/>
                </a:cxn>
                <a:cxn ang="0">
                  <a:pos x="T8" y="T9"/>
                </a:cxn>
                <a:cxn ang="0">
                  <a:pos x="T10" y="T11"/>
                </a:cxn>
              </a:cxnLst>
              <a:rect l="0" t="0" r="r" b="b"/>
              <a:pathLst>
                <a:path w="7050" h="4692">
                  <a:moveTo>
                    <a:pt x="0" y="4692"/>
                  </a:moveTo>
                  <a:lnTo>
                    <a:pt x="7050" y="4692"/>
                  </a:lnTo>
                  <a:lnTo>
                    <a:pt x="7050" y="0"/>
                  </a:lnTo>
                  <a:lnTo>
                    <a:pt x="3319" y="0"/>
                  </a:lnTo>
                  <a:lnTo>
                    <a:pt x="3286" y="0"/>
                  </a:lnTo>
                  <a:lnTo>
                    <a:pt x="0" y="4692"/>
                  </a:lnTo>
                  <a:close/>
                </a:path>
              </a:pathLst>
            </a:custGeom>
            <a:solidFill>
              <a:srgbClr val="D35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33" name="Freeform 82">
              <a:extLst>
                <a:ext uri="{FF2B5EF4-FFF2-40B4-BE49-F238E27FC236}">
                  <a16:creationId xmlns="" xmlns:a16="http://schemas.microsoft.com/office/drawing/2014/main" id="{CFF2FFD1-DDB1-0565-D0AB-9885579C911B}"/>
                </a:ext>
              </a:extLst>
            </p:cNvPr>
            <p:cNvSpPr>
              <a:spLocks/>
            </p:cNvSpPr>
            <p:nvPr userDrawn="1"/>
          </p:nvSpPr>
          <p:spPr bwMode="auto">
            <a:xfrm>
              <a:off x="2839" y="2022"/>
              <a:ext cx="535" cy="276"/>
            </a:xfrm>
            <a:custGeom>
              <a:avLst/>
              <a:gdLst>
                <a:gd name="T0" fmla="*/ 3285 w 9082"/>
                <a:gd name="T1" fmla="*/ 4692 h 4692"/>
                <a:gd name="T2" fmla="*/ 5780 w 9082"/>
                <a:gd name="T3" fmla="*/ 4692 h 4692"/>
                <a:gd name="T4" fmla="*/ 9082 w 9082"/>
                <a:gd name="T5" fmla="*/ 0 h 4692"/>
                <a:gd name="T6" fmla="*/ 0 w 9082"/>
                <a:gd name="T7" fmla="*/ 0 h 4692"/>
                <a:gd name="T8" fmla="*/ 3285 w 9082"/>
                <a:gd name="T9" fmla="*/ 4692 h 4692"/>
              </a:gdLst>
              <a:ahLst/>
              <a:cxnLst>
                <a:cxn ang="0">
                  <a:pos x="T0" y="T1"/>
                </a:cxn>
                <a:cxn ang="0">
                  <a:pos x="T2" y="T3"/>
                </a:cxn>
                <a:cxn ang="0">
                  <a:pos x="T4" y="T5"/>
                </a:cxn>
                <a:cxn ang="0">
                  <a:pos x="T6" y="T7"/>
                </a:cxn>
                <a:cxn ang="0">
                  <a:pos x="T8" y="T9"/>
                </a:cxn>
              </a:cxnLst>
              <a:rect l="0" t="0" r="r" b="b"/>
              <a:pathLst>
                <a:path w="9082" h="4692">
                  <a:moveTo>
                    <a:pt x="3285" y="4692"/>
                  </a:moveTo>
                  <a:lnTo>
                    <a:pt x="5780" y="4692"/>
                  </a:lnTo>
                  <a:lnTo>
                    <a:pt x="9082" y="0"/>
                  </a:lnTo>
                  <a:lnTo>
                    <a:pt x="0" y="0"/>
                  </a:lnTo>
                  <a:lnTo>
                    <a:pt x="3285" y="4692"/>
                  </a:lnTo>
                  <a:close/>
                </a:path>
              </a:pathLst>
            </a:custGeom>
            <a:solidFill>
              <a:srgbClr val="F8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34" name="Freeform 83">
              <a:extLst>
                <a:ext uri="{FF2B5EF4-FFF2-40B4-BE49-F238E27FC236}">
                  <a16:creationId xmlns="" xmlns:a16="http://schemas.microsoft.com/office/drawing/2014/main" id="{8285FBD5-5855-0518-E841-FEAC50747705}"/>
                </a:ext>
              </a:extLst>
            </p:cNvPr>
            <p:cNvSpPr>
              <a:spLocks/>
            </p:cNvSpPr>
            <p:nvPr userDrawn="1"/>
          </p:nvSpPr>
          <p:spPr bwMode="auto">
            <a:xfrm>
              <a:off x="2646" y="2022"/>
              <a:ext cx="387" cy="276"/>
            </a:xfrm>
            <a:custGeom>
              <a:avLst/>
              <a:gdLst>
                <a:gd name="T0" fmla="*/ 0 w 6571"/>
                <a:gd name="T1" fmla="*/ 4692 h 4692"/>
                <a:gd name="T2" fmla="*/ 6571 w 6571"/>
                <a:gd name="T3" fmla="*/ 4692 h 4692"/>
                <a:gd name="T4" fmla="*/ 3286 w 6571"/>
                <a:gd name="T5" fmla="*/ 0 h 4692"/>
                <a:gd name="T6" fmla="*/ 0 w 6571"/>
                <a:gd name="T7" fmla="*/ 4692 h 4692"/>
              </a:gdLst>
              <a:ahLst/>
              <a:cxnLst>
                <a:cxn ang="0">
                  <a:pos x="T0" y="T1"/>
                </a:cxn>
                <a:cxn ang="0">
                  <a:pos x="T2" y="T3"/>
                </a:cxn>
                <a:cxn ang="0">
                  <a:pos x="T4" y="T5"/>
                </a:cxn>
                <a:cxn ang="0">
                  <a:pos x="T6" y="T7"/>
                </a:cxn>
              </a:cxnLst>
              <a:rect l="0" t="0" r="r" b="b"/>
              <a:pathLst>
                <a:path w="6571" h="4692">
                  <a:moveTo>
                    <a:pt x="0" y="4692"/>
                  </a:moveTo>
                  <a:lnTo>
                    <a:pt x="6571" y="4692"/>
                  </a:lnTo>
                  <a:lnTo>
                    <a:pt x="3286" y="0"/>
                  </a:lnTo>
                  <a:lnTo>
                    <a:pt x="0" y="4692"/>
                  </a:lnTo>
                  <a:close/>
                </a:path>
              </a:pathLst>
            </a:custGeom>
            <a:solidFill>
              <a:srgbClr val="FFC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sp>
          <p:nvSpPr>
            <p:cNvPr id="35" name="Freeform 84">
              <a:extLst>
                <a:ext uri="{FF2B5EF4-FFF2-40B4-BE49-F238E27FC236}">
                  <a16:creationId xmlns="" xmlns:a16="http://schemas.microsoft.com/office/drawing/2014/main" id="{7AE5B9E4-E08A-31E1-CC8B-638D1E3A3EA1}"/>
                </a:ext>
              </a:extLst>
            </p:cNvPr>
            <p:cNvSpPr>
              <a:spLocks/>
            </p:cNvSpPr>
            <p:nvPr userDrawn="1"/>
          </p:nvSpPr>
          <p:spPr bwMode="auto">
            <a:xfrm>
              <a:off x="2646" y="2022"/>
              <a:ext cx="194" cy="276"/>
            </a:xfrm>
            <a:custGeom>
              <a:avLst/>
              <a:gdLst>
                <a:gd name="T0" fmla="*/ 0 w 3302"/>
                <a:gd name="T1" fmla="*/ 0 h 4692"/>
                <a:gd name="T2" fmla="*/ 0 w 3302"/>
                <a:gd name="T3" fmla="*/ 4692 h 4692"/>
                <a:gd name="T4" fmla="*/ 3302 w 3302"/>
                <a:gd name="T5" fmla="*/ 0 h 4692"/>
                <a:gd name="T6" fmla="*/ 0 w 3302"/>
                <a:gd name="T7" fmla="*/ 0 h 4692"/>
              </a:gdLst>
              <a:ahLst/>
              <a:cxnLst>
                <a:cxn ang="0">
                  <a:pos x="T0" y="T1"/>
                </a:cxn>
                <a:cxn ang="0">
                  <a:pos x="T2" y="T3"/>
                </a:cxn>
                <a:cxn ang="0">
                  <a:pos x="T4" y="T5"/>
                </a:cxn>
                <a:cxn ang="0">
                  <a:pos x="T6" y="T7"/>
                </a:cxn>
              </a:cxnLst>
              <a:rect l="0" t="0" r="r" b="b"/>
              <a:pathLst>
                <a:path w="3302" h="4692">
                  <a:moveTo>
                    <a:pt x="0" y="0"/>
                  </a:moveTo>
                  <a:lnTo>
                    <a:pt x="0" y="4692"/>
                  </a:lnTo>
                  <a:lnTo>
                    <a:pt x="3302" y="0"/>
                  </a:lnTo>
                  <a:lnTo>
                    <a:pt x="0" y="0"/>
                  </a:lnTo>
                  <a:close/>
                </a:path>
              </a:pathLst>
            </a:custGeom>
            <a:solidFill>
              <a:srgbClr val="FFD7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sz="1462"/>
            </a:p>
          </p:txBody>
        </p:sp>
      </p:grpSp>
      <p:sp>
        <p:nvSpPr>
          <p:cNvPr id="36" name="Прямоугольник: скругленные углы 37">
            <a:extLst>
              <a:ext uri="{FF2B5EF4-FFF2-40B4-BE49-F238E27FC236}">
                <a16:creationId xmlns="" xmlns:a16="http://schemas.microsoft.com/office/drawing/2014/main" id="{EECB7870-91BA-24FA-A93F-8C2AB1E8E2FF}"/>
              </a:ext>
            </a:extLst>
          </p:cNvPr>
          <p:cNvSpPr/>
          <p:nvPr userDrawn="1"/>
        </p:nvSpPr>
        <p:spPr>
          <a:xfrm>
            <a:off x="1845808" y="90074"/>
            <a:ext cx="10800" cy="504000"/>
          </a:xfrm>
          <a:prstGeom prst="roundRect">
            <a:avLst>
              <a:gd name="adj" fmla="val 50000"/>
            </a:avLst>
          </a:prstGeom>
          <a:solidFill>
            <a:srgbClr val="6B6B6B"/>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62"/>
          </a:p>
        </p:txBody>
      </p:sp>
      <p:sp>
        <p:nvSpPr>
          <p:cNvPr id="37" name="Номер слайда 5">
            <a:extLst>
              <a:ext uri="{FF2B5EF4-FFF2-40B4-BE49-F238E27FC236}">
                <a16:creationId xmlns="" xmlns:a16="http://schemas.microsoft.com/office/drawing/2014/main" id="{43882251-46EB-A1B0-E6C5-2270CB42C9FF}"/>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a:t>
            </a:fld>
            <a:endParaRPr lang="ru-RU" dirty="0"/>
          </a:p>
        </p:txBody>
      </p:sp>
    </p:spTree>
    <p:extLst>
      <p:ext uri="{BB962C8B-B14F-4D97-AF65-F5344CB8AC3E}">
        <p14:creationId xmlns:p14="http://schemas.microsoft.com/office/powerpoint/2010/main" val="2915393072"/>
      </p:ext>
    </p:extLst>
  </p:cSld>
  <p:clrMapOvr>
    <a:masterClrMapping/>
  </p:clrMapOvr>
  <p:extLst>
    <p:ext uri="{DCECCB84-F9BA-43D5-87BE-67443E8EF086}">
      <p15:sldGuideLst xmlns:p15="http://schemas.microsoft.com/office/powerpoint/2012/main">
        <p15:guide id="1" orient="horz" pos="572">
          <p15:clr>
            <a:srgbClr val="FBAE40"/>
          </p15:clr>
        </p15:guide>
        <p15:guide id="2" pos="211">
          <p15:clr>
            <a:srgbClr val="FBAE40"/>
          </p15:clr>
        </p15:guide>
        <p15:guide id="3" orient="horz" pos="4088">
          <p15:clr>
            <a:srgbClr val="FBAE40"/>
          </p15:clr>
        </p15:guide>
        <p15:guide id="4" pos="746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68BB9E-76BE-4430-8B36-ED0B256668FD}" type="datetimeFigureOut">
              <a:rPr lang="ru-RU" smtClean="0"/>
              <a:t>14.05.2025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521531A-85F2-47FE-8D0F-81ADD42F1539}" type="slidenum">
              <a:rPr lang="ru-RU" smtClean="0"/>
              <a:t>‹#›</a:t>
            </a:fld>
            <a:endParaRPr lang="ru-RU" dirty="0"/>
          </a:p>
        </p:txBody>
      </p:sp>
      <p:pic>
        <p:nvPicPr>
          <p:cNvPr id="7" name="Рисунок 6"/>
          <p:cNvPicPr>
            <a:picLocks noChangeAspect="1"/>
          </p:cNvPicPr>
          <p:nvPr userDrawn="1"/>
        </p:nvPicPr>
        <p:blipFill rotWithShape="1">
          <a:blip>
            <a:extLst>
              <a:ext uri="{28A0092B-C50C-407E-A947-70E740481C1C}">
                <a14:useLocalDpi xmlns:a14="http://schemas.microsoft.com/office/drawing/2010/main" val="0"/>
              </a:ext>
            </a:extLst>
          </a:blip>
          <a:srcRect l="26411" t="26323"/>
          <a:stretch/>
        </p:blipFill>
        <p:spPr>
          <a:xfrm flipH="1">
            <a:off x="-1" y="-1"/>
            <a:ext cx="12192000" cy="6858002"/>
          </a:xfrm>
          <a:prstGeom prst="rect">
            <a:avLst/>
          </a:prstGeom>
        </p:spPr>
      </p:pic>
    </p:spTree>
    <p:extLst>
      <p:ext uri="{BB962C8B-B14F-4D97-AF65-F5344CB8AC3E}">
        <p14:creationId xmlns:p14="http://schemas.microsoft.com/office/powerpoint/2010/main" val="21542148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0C68BB9E-76BE-4430-8B36-ED0B256668FD}" type="datetimeFigureOut">
              <a:rPr lang="ru-RU" smtClean="0"/>
              <a:t>14.05.2025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1506512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0C68BB9E-76BE-4430-8B36-ED0B256668FD}" type="datetimeFigureOut">
              <a:rPr lang="ru-RU" smtClean="0"/>
              <a:t>14.05.2025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9473706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0C68BB9E-76BE-4430-8B36-ED0B256668FD}" type="datetimeFigureOut">
              <a:rPr lang="ru-RU" smtClean="0"/>
              <a:t>14.05.2025</a:t>
            </a:fld>
            <a:endParaRPr lang="ru-RU" dirty="0"/>
          </a:p>
        </p:txBody>
      </p:sp>
      <p:sp>
        <p:nvSpPr>
          <p:cNvPr id="8" name="Нижний колонтитул 7"/>
          <p:cNvSpPr>
            <a:spLocks noGrp="1"/>
          </p:cNvSpPr>
          <p:nvPr>
            <p:ph type="ftr" sz="quarter" idx="11"/>
          </p:nvPr>
        </p:nvSpPr>
        <p:spPr/>
        <p:txBody>
          <a:bodyPr/>
          <a:lstStyle/>
          <a:p>
            <a:endParaRPr lang="ru-RU" dirty="0"/>
          </a:p>
        </p:txBody>
      </p:sp>
      <p:sp>
        <p:nvSpPr>
          <p:cNvPr id="9" name="Номер слайда 8"/>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31801052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0C68BB9E-76BE-4430-8B36-ED0B256668FD}" type="datetimeFigureOut">
              <a:rPr lang="ru-RU" smtClean="0"/>
              <a:t>14.05.2025</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2124425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0C68BB9E-76BE-4430-8B36-ED0B256668FD}" type="datetimeFigureOut">
              <a:rPr lang="ru-RU" smtClean="0"/>
              <a:t>14.05.2025</a:t>
            </a:fld>
            <a:endParaRPr lang="ru-RU" dirty="0"/>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21755743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0C68BB9E-76BE-4430-8B36-ED0B256668FD}" type="datetimeFigureOut">
              <a:rPr lang="ru-RU" smtClean="0"/>
              <a:t>14.05.2025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2430054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0C68BB9E-76BE-4430-8B36-ED0B256668FD}" type="datetimeFigureOut">
              <a:rPr lang="ru-RU" smtClean="0"/>
              <a:t>14.05.2025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521531A-85F2-47FE-8D0F-81ADD42F1539}" type="slidenum">
              <a:rPr lang="ru-RU" smtClean="0"/>
              <a:t>‹#›</a:t>
            </a:fld>
            <a:endParaRPr lang="ru-RU" dirty="0"/>
          </a:p>
        </p:txBody>
      </p:sp>
    </p:spTree>
    <p:extLst>
      <p:ext uri="{BB962C8B-B14F-4D97-AF65-F5344CB8AC3E}">
        <p14:creationId xmlns:p14="http://schemas.microsoft.com/office/powerpoint/2010/main" val="274017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8BB9E-76BE-4430-8B36-ED0B256668FD}" type="datetimeFigureOut">
              <a:rPr lang="ru-RU" smtClean="0"/>
              <a:t>14.05.2025</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1531A-85F2-47FE-8D0F-81ADD42F1539}" type="slidenum">
              <a:rPr lang="ru-RU" smtClean="0"/>
              <a:t>‹#›</a:t>
            </a:fld>
            <a:endParaRPr lang="ru-RU" dirty="0"/>
          </a:p>
        </p:txBody>
      </p:sp>
    </p:spTree>
    <p:extLst>
      <p:ext uri="{BB962C8B-B14F-4D97-AF65-F5344CB8AC3E}">
        <p14:creationId xmlns:p14="http://schemas.microsoft.com/office/powerpoint/2010/main" val="21884266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1.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9.xml"/><Relationship Id="rId16"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6.bin"/><Relationship Id="rId18" Type="http://schemas.openxmlformats.org/officeDocument/2006/relationships/oleObject" Target="../embeddings/oleObject11.bin"/><Relationship Id="rId3" Type="http://schemas.openxmlformats.org/officeDocument/2006/relationships/notesSlide" Target="../notesSlides/notesSlide4.xml"/><Relationship Id="rId7" Type="http://schemas.openxmlformats.org/officeDocument/2006/relationships/image" Target="../media/image7.wmf"/><Relationship Id="rId12" Type="http://schemas.openxmlformats.org/officeDocument/2006/relationships/oleObject" Target="../embeddings/oleObject5.bin"/><Relationship Id="rId17" Type="http://schemas.openxmlformats.org/officeDocument/2006/relationships/oleObject" Target="../embeddings/oleObject10.bin"/><Relationship Id="rId2" Type="http://schemas.openxmlformats.org/officeDocument/2006/relationships/slideLayout" Target="../slideLayouts/slideLayout13.xml"/><Relationship Id="rId16"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8.bin"/><Relationship Id="rId10" Type="http://schemas.openxmlformats.org/officeDocument/2006/relationships/oleObject" Target="../embeddings/oleObject3.bin"/><Relationship Id="rId4" Type="http://schemas.openxmlformats.org/officeDocument/2006/relationships/image" Target="../media/image6.jpeg"/><Relationship Id="rId9" Type="http://schemas.openxmlformats.org/officeDocument/2006/relationships/oleObject" Target="../embeddings/oleObject2.bin"/><Relationship Id="rId1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 xmlns:a16="http://schemas.microsoft.com/office/drawing/2014/main" id="{8377322A-F751-089E-4BAC-08D6A1A6DEF5}"/>
              </a:ext>
            </a:extLst>
          </p:cNvPr>
          <p:cNvSpPr txBox="1">
            <a:spLocks/>
          </p:cNvSpPr>
          <p:nvPr/>
        </p:nvSpPr>
        <p:spPr bwMode="auto">
          <a:xfrm>
            <a:off x="364869" y="1317613"/>
            <a:ext cx="3976944" cy="2272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2192" rIns="0" bIns="42192" numCol="1" anchor="t" anchorCtr="0" compatLnSpc="1">
            <a:prstTxWarp prst="textNoShape">
              <a:avLst/>
            </a:prstTxWarp>
            <a:spAutoFit/>
          </a:bodyPr>
          <a:lstStyle>
            <a:lvl1pPr algn="r" rtl="0" eaLnBrk="0" fontAlgn="base" hangingPunct="0">
              <a:spcBef>
                <a:spcPct val="0"/>
              </a:spcBef>
              <a:spcAft>
                <a:spcPct val="0"/>
              </a:spcAft>
              <a:defRPr sz="2100" kern="1200">
                <a:solidFill>
                  <a:schemeClr val="tx1">
                    <a:lumMod val="65000"/>
                    <a:lumOff val="35000"/>
                  </a:schemeClr>
                </a:solidFill>
                <a:latin typeface="EuropeCondensedC"/>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hangingPunct="1">
              <a:defRPr/>
            </a:pPr>
            <a:r>
              <a:rPr lang="ru-RU" sz="923" dirty="0">
                <a:solidFill>
                  <a:schemeClr val="tx2">
                    <a:lumMod val="90000"/>
                    <a:lumOff val="10000"/>
                  </a:schemeClr>
                </a:solidFill>
                <a:latin typeface="+mj-lt"/>
              </a:rPr>
              <a:t>Общество с ограниченной ответственностью «СИБИНТЕК-СОФТ»</a:t>
            </a:r>
            <a:endParaRPr lang="ru-RU" altLang="ru-RU" sz="923" dirty="0">
              <a:solidFill>
                <a:schemeClr val="tx2">
                  <a:lumMod val="90000"/>
                  <a:lumOff val="10000"/>
                </a:schemeClr>
              </a:solidFill>
              <a:latin typeface="+mj-lt"/>
            </a:endParaRPr>
          </a:p>
        </p:txBody>
      </p:sp>
      <p:pic>
        <p:nvPicPr>
          <p:cNvPr id="5" name="Рисунок 4">
            <a:extLst>
              <a:ext uri="{FF2B5EF4-FFF2-40B4-BE49-F238E27FC236}">
                <a16:creationId xmlns="" xmlns:a16="http://schemas.microsoft.com/office/drawing/2014/main" id="{93D8CD24-ADBC-5C0D-308F-C561642562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963" y="440777"/>
            <a:ext cx="3699201" cy="843073"/>
          </a:xfrm>
          <a:prstGeom prst="rect">
            <a:avLst/>
          </a:prstGeom>
        </p:spPr>
      </p:pic>
      <p:sp>
        <p:nvSpPr>
          <p:cNvPr id="6" name="Заголовок 1">
            <a:extLst>
              <a:ext uri="{FF2B5EF4-FFF2-40B4-BE49-F238E27FC236}">
                <a16:creationId xmlns="" xmlns:a16="http://schemas.microsoft.com/office/drawing/2014/main" id="{21BF655C-E3AF-9351-5769-1FDD76C2930B}"/>
              </a:ext>
            </a:extLst>
          </p:cNvPr>
          <p:cNvSpPr txBox="1">
            <a:spLocks/>
          </p:cNvSpPr>
          <p:nvPr/>
        </p:nvSpPr>
        <p:spPr>
          <a:xfrm>
            <a:off x="479425" y="3429000"/>
            <a:ext cx="6461344" cy="1163395"/>
          </a:xfrm>
          <a:prstGeom prst="rect">
            <a:avLst/>
          </a:prstGeom>
        </p:spPr>
        <p:txBody>
          <a:bodyPr lIns="0" tIns="0" rIns="0" bIns="0">
            <a:spAutoFit/>
          </a:bodyPr>
          <a:lstStyle>
            <a:lvl1pPr algn="l" defTabSz="653156" rtl="0" eaLnBrk="1" latinLnBrk="0" hangingPunct="1">
              <a:lnSpc>
                <a:spcPct val="90000"/>
              </a:lnSpc>
              <a:spcBef>
                <a:spcPct val="0"/>
              </a:spcBef>
              <a:buNone/>
              <a:defRPr sz="3143" kern="1200">
                <a:solidFill>
                  <a:schemeClr val="tx1"/>
                </a:solidFill>
                <a:latin typeface="+mj-lt"/>
                <a:ea typeface="+mj-ea"/>
                <a:cs typeface="+mj-cs"/>
              </a:defRPr>
            </a:lvl1pPr>
          </a:lstStyle>
          <a:p>
            <a:pPr lvl="0">
              <a:defRPr/>
            </a:pPr>
            <a:r>
              <a:rPr lang="ru-RU" sz="2800" b="1" dirty="0">
                <a:latin typeface="Arial Black" panose="020B0604020202020204" pitchFamily="34" charset="0"/>
                <a:ea typeface="Calibri" panose="020F0502020204030204" pitchFamily="34" charset="0"/>
                <a:cs typeface="Arial Black" panose="020B0604020202020204" pitchFamily="34" charset="0"/>
              </a:rPr>
              <a:t>Производственные и бизнес системы на примере одной </a:t>
            </a:r>
            <a:br>
              <a:rPr lang="ru-RU" sz="2800" b="1" dirty="0">
                <a:latin typeface="Arial Black" panose="020B0604020202020204" pitchFamily="34" charset="0"/>
                <a:ea typeface="Calibri" panose="020F0502020204030204" pitchFamily="34" charset="0"/>
                <a:cs typeface="Arial Black" panose="020B0604020202020204" pitchFamily="34" charset="0"/>
              </a:rPr>
            </a:br>
            <a:r>
              <a:rPr lang="ru-RU" sz="2800" b="1" dirty="0">
                <a:latin typeface="Arial Black" panose="020B0604020202020204" pitchFamily="34" charset="0"/>
                <a:ea typeface="Calibri" panose="020F0502020204030204" pitchFamily="34" charset="0"/>
                <a:cs typeface="Arial Black" panose="020B0604020202020204" pitchFamily="34" charset="0"/>
              </a:rPr>
              <a:t>из систем</a:t>
            </a:r>
            <a:endParaRPr kumimoji="0" lang="ru-RU" sz="2800" b="1" u="none" strike="noStrike" kern="1200" cap="none" spc="0" normalizeH="0" baseline="0" noProof="0" dirty="0">
              <a:ln>
                <a:noFill/>
              </a:ln>
              <a:effectLst/>
              <a:uLnTx/>
              <a:uFillTx/>
              <a:latin typeface="Arial Black" panose="020B0604020202020204" pitchFamily="34" charset="0"/>
              <a:ea typeface="Calibri" panose="020F0502020204030204" pitchFamily="34" charset="0"/>
              <a:cs typeface="Arial Black" panose="020B0604020202020204" pitchFamily="34" charset="0"/>
            </a:endParaRPr>
          </a:p>
        </p:txBody>
      </p:sp>
    </p:spTree>
    <p:extLst>
      <p:ext uri="{BB962C8B-B14F-4D97-AF65-F5344CB8AC3E}">
        <p14:creationId xmlns:p14="http://schemas.microsoft.com/office/powerpoint/2010/main" val="18283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12"/>
          <p:cNvSpPr/>
          <p:nvPr/>
        </p:nvSpPr>
        <p:spPr>
          <a:xfrm>
            <a:off x="3026648" y="1915408"/>
            <a:ext cx="32233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ru-RU" b="1" dirty="0">
                <a:latin typeface="Arial" panose="020B0604020202020204" pitchFamily="34" charset="0"/>
              </a:rPr>
              <a:t>Контроль производственных процессов </a:t>
            </a:r>
          </a:p>
        </p:txBody>
      </p:sp>
      <p:sp>
        <p:nvSpPr>
          <p:cNvPr id="14" name="Прямоугольник 13"/>
          <p:cNvSpPr/>
          <p:nvPr/>
        </p:nvSpPr>
        <p:spPr>
          <a:xfrm>
            <a:off x="7973443" y="2053906"/>
            <a:ext cx="40850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ru-RU" b="1" dirty="0">
                <a:latin typeface="Arial" panose="020B0604020202020204" pitchFamily="34" charset="0"/>
              </a:rPr>
              <a:t>Автоматические </a:t>
            </a:r>
            <a:endParaRPr lang="en-US" b="1" dirty="0">
              <a:latin typeface="Arial" panose="020B0604020202020204" pitchFamily="34" charset="0"/>
            </a:endParaRPr>
          </a:p>
          <a:p>
            <a:pPr eaLnBrk="0" hangingPunct="0"/>
            <a:r>
              <a:rPr lang="ru-RU" b="1" dirty="0">
                <a:latin typeface="Arial" panose="020B0604020202020204" pitchFamily="34" charset="0"/>
              </a:rPr>
              <a:t>расчеты </a:t>
            </a:r>
          </a:p>
        </p:txBody>
      </p:sp>
      <p:sp>
        <p:nvSpPr>
          <p:cNvPr id="15" name="Прямоугольник 14"/>
          <p:cNvSpPr/>
          <p:nvPr/>
        </p:nvSpPr>
        <p:spPr>
          <a:xfrm>
            <a:off x="3026648" y="3737626"/>
            <a:ext cx="34119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ru-RU" b="1" dirty="0">
                <a:latin typeface="Arial" panose="020B0604020202020204" pitchFamily="34" charset="0"/>
              </a:rPr>
              <a:t>Снижение </a:t>
            </a:r>
            <a:endParaRPr lang="en-US" b="1" dirty="0">
              <a:latin typeface="Arial" panose="020B0604020202020204" pitchFamily="34" charset="0"/>
            </a:endParaRPr>
          </a:p>
          <a:p>
            <a:pPr eaLnBrk="0" hangingPunct="0"/>
            <a:r>
              <a:rPr lang="ru-RU" b="1" dirty="0">
                <a:latin typeface="Arial" panose="020B0604020202020204" pitchFamily="34" charset="0"/>
              </a:rPr>
              <a:t>аварийности </a:t>
            </a:r>
          </a:p>
        </p:txBody>
      </p:sp>
      <p:sp>
        <p:nvSpPr>
          <p:cNvPr id="16" name="Прямоугольник 15"/>
          <p:cNvSpPr/>
          <p:nvPr/>
        </p:nvSpPr>
        <p:spPr>
          <a:xfrm>
            <a:off x="7973442" y="3737626"/>
            <a:ext cx="40850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ru-RU" b="1" dirty="0">
                <a:latin typeface="Arial" panose="020B0604020202020204" pitchFamily="34" charset="0"/>
              </a:rPr>
              <a:t>Отчеты без ручной </a:t>
            </a:r>
            <a:r>
              <a:rPr lang="en-US" b="1" dirty="0">
                <a:latin typeface="Arial" panose="020B0604020202020204" pitchFamily="34" charset="0"/>
              </a:rPr>
              <a:t/>
            </a:r>
            <a:br>
              <a:rPr lang="en-US" b="1" dirty="0">
                <a:latin typeface="Arial" panose="020B0604020202020204" pitchFamily="34" charset="0"/>
              </a:rPr>
            </a:br>
            <a:r>
              <a:rPr lang="ru-RU" b="1" dirty="0">
                <a:latin typeface="Arial" panose="020B0604020202020204" pitchFamily="34" charset="0"/>
              </a:rPr>
              <a:t>работы </a:t>
            </a:r>
          </a:p>
        </p:txBody>
      </p:sp>
      <p:sp>
        <p:nvSpPr>
          <p:cNvPr id="2" name="Заголовок 1">
            <a:extLst>
              <a:ext uri="{FF2B5EF4-FFF2-40B4-BE49-F238E27FC236}">
                <a16:creationId xmlns="" xmlns:a16="http://schemas.microsoft.com/office/drawing/2014/main" id="{D637736B-A8B1-525F-044C-8D385A40EC85}"/>
              </a:ext>
            </a:extLst>
          </p:cNvPr>
          <p:cNvSpPr>
            <a:spLocks noGrp="1"/>
          </p:cNvSpPr>
          <p:nvPr>
            <p:ph type="title"/>
          </p:nvPr>
        </p:nvSpPr>
        <p:spPr/>
        <p:txBody>
          <a:bodyPr vert="horz" lIns="216000" tIns="45720" rIns="91440" bIns="45720" rtlCol="0" anchor="ctr">
            <a:normAutofit/>
          </a:bodyPr>
          <a:lstStyle/>
          <a:p>
            <a:pPr defTabSz="653156"/>
            <a:r>
              <a:rPr lang="ru-RU" sz="1400" dirty="0">
                <a:solidFill>
                  <a:schemeClr val="tx1">
                    <a:lumMod val="65000"/>
                    <a:lumOff val="35000"/>
                  </a:schemeClr>
                </a:solidFill>
              </a:rPr>
              <a:t>Польза для производства</a:t>
            </a:r>
          </a:p>
        </p:txBody>
      </p:sp>
      <p:grpSp>
        <p:nvGrpSpPr>
          <p:cNvPr id="29" name="Группа 28">
            <a:extLst>
              <a:ext uri="{FF2B5EF4-FFF2-40B4-BE49-F238E27FC236}">
                <a16:creationId xmlns="" xmlns:a16="http://schemas.microsoft.com/office/drawing/2014/main" id="{4003D192-CF9C-DEA2-1DE1-CC104C0FE8C2}"/>
              </a:ext>
            </a:extLst>
          </p:cNvPr>
          <p:cNvGrpSpPr/>
          <p:nvPr/>
        </p:nvGrpSpPr>
        <p:grpSpPr>
          <a:xfrm>
            <a:off x="1845808" y="1915408"/>
            <a:ext cx="845201" cy="845201"/>
            <a:chOff x="664967" y="1529271"/>
            <a:chExt cx="845201" cy="845201"/>
          </a:xfrm>
        </p:grpSpPr>
        <p:sp>
          <p:nvSpPr>
            <p:cNvPr id="3" name="Прямоугольник 2">
              <a:extLst>
                <a:ext uri="{FF2B5EF4-FFF2-40B4-BE49-F238E27FC236}">
                  <a16:creationId xmlns="" xmlns:a16="http://schemas.microsoft.com/office/drawing/2014/main" id="{411473CC-5116-FC34-E96C-F1DED3A35C4C}"/>
                </a:ext>
              </a:extLst>
            </p:cNvPr>
            <p:cNvSpPr/>
            <p:nvPr/>
          </p:nvSpPr>
          <p:spPr>
            <a:xfrm>
              <a:off x="664967" y="1529271"/>
              <a:ext cx="845201" cy="845201"/>
            </a:xfrm>
            <a:prstGeom prst="rect">
              <a:avLst/>
            </a:prstGeom>
            <a:solidFill>
              <a:schemeClr val="accent2"/>
            </a:solidFill>
            <a:ln w="5715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a:extLst>
                <a:ext uri="{FF2B5EF4-FFF2-40B4-BE49-F238E27FC236}">
                  <a16:creationId xmlns="" xmlns:a16="http://schemas.microsoft.com/office/drawing/2014/main" id="{5E5B2B12-A560-C76D-6B75-A0ABCC3FB3B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83597" y="1647901"/>
              <a:ext cx="607939" cy="607939"/>
            </a:xfrm>
            <a:prstGeom prst="rect">
              <a:avLst/>
            </a:prstGeom>
          </p:spPr>
        </p:pic>
      </p:grpSp>
      <p:grpSp>
        <p:nvGrpSpPr>
          <p:cNvPr id="28" name="Группа 27">
            <a:extLst>
              <a:ext uri="{FF2B5EF4-FFF2-40B4-BE49-F238E27FC236}">
                <a16:creationId xmlns="" xmlns:a16="http://schemas.microsoft.com/office/drawing/2014/main" id="{8D479553-9645-D2FE-7B7A-2FAF933FDABF}"/>
              </a:ext>
            </a:extLst>
          </p:cNvPr>
          <p:cNvGrpSpPr/>
          <p:nvPr/>
        </p:nvGrpSpPr>
        <p:grpSpPr>
          <a:xfrm>
            <a:off x="6689140" y="1954472"/>
            <a:ext cx="845201" cy="845201"/>
            <a:chOff x="664967" y="2629202"/>
            <a:chExt cx="845201" cy="845201"/>
          </a:xfrm>
        </p:grpSpPr>
        <p:sp>
          <p:nvSpPr>
            <p:cNvPr id="4" name="Прямоугольник 3">
              <a:extLst>
                <a:ext uri="{FF2B5EF4-FFF2-40B4-BE49-F238E27FC236}">
                  <a16:creationId xmlns="" xmlns:a16="http://schemas.microsoft.com/office/drawing/2014/main" id="{3837E0FF-7FD0-6106-A02C-5520C77076E1}"/>
                </a:ext>
              </a:extLst>
            </p:cNvPr>
            <p:cNvSpPr/>
            <p:nvPr/>
          </p:nvSpPr>
          <p:spPr>
            <a:xfrm>
              <a:off x="664967" y="2629202"/>
              <a:ext cx="845201" cy="845201"/>
            </a:xfrm>
            <a:prstGeom prst="rect">
              <a:avLst/>
            </a:prstGeom>
            <a:solidFill>
              <a:schemeClr val="accent2"/>
            </a:solidFill>
            <a:ln w="5715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1" name="Рисунок 20">
              <a:extLst>
                <a:ext uri="{FF2B5EF4-FFF2-40B4-BE49-F238E27FC236}">
                  <a16:creationId xmlns="" xmlns:a16="http://schemas.microsoft.com/office/drawing/2014/main" id="{3222B4B3-9C27-62A7-811F-42BE7CD6D0A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53567" y="2817802"/>
              <a:ext cx="468000" cy="468000"/>
            </a:xfrm>
            <a:prstGeom prst="rect">
              <a:avLst/>
            </a:prstGeom>
          </p:spPr>
        </p:pic>
      </p:grpSp>
      <p:grpSp>
        <p:nvGrpSpPr>
          <p:cNvPr id="27" name="Группа 26">
            <a:extLst>
              <a:ext uri="{FF2B5EF4-FFF2-40B4-BE49-F238E27FC236}">
                <a16:creationId xmlns="" xmlns:a16="http://schemas.microsoft.com/office/drawing/2014/main" id="{975BDD26-3735-F54D-27BC-2D3026280F15}"/>
              </a:ext>
            </a:extLst>
          </p:cNvPr>
          <p:cNvGrpSpPr/>
          <p:nvPr/>
        </p:nvGrpSpPr>
        <p:grpSpPr>
          <a:xfrm>
            <a:off x="1845808" y="3638191"/>
            <a:ext cx="845201" cy="845201"/>
            <a:chOff x="664967" y="3702628"/>
            <a:chExt cx="845201" cy="845201"/>
          </a:xfrm>
        </p:grpSpPr>
        <p:sp>
          <p:nvSpPr>
            <p:cNvPr id="5" name="Прямоугольник 4">
              <a:extLst>
                <a:ext uri="{FF2B5EF4-FFF2-40B4-BE49-F238E27FC236}">
                  <a16:creationId xmlns="" xmlns:a16="http://schemas.microsoft.com/office/drawing/2014/main" id="{D69D639C-4B27-9BC7-2806-9B6404D44C36}"/>
                </a:ext>
              </a:extLst>
            </p:cNvPr>
            <p:cNvSpPr/>
            <p:nvPr/>
          </p:nvSpPr>
          <p:spPr>
            <a:xfrm>
              <a:off x="664967" y="3702628"/>
              <a:ext cx="845201" cy="845201"/>
            </a:xfrm>
            <a:prstGeom prst="rect">
              <a:avLst/>
            </a:prstGeom>
            <a:solidFill>
              <a:schemeClr val="accent2"/>
            </a:solidFill>
            <a:ln w="5715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3" name="Рисунок 22">
              <a:extLst>
                <a:ext uri="{FF2B5EF4-FFF2-40B4-BE49-F238E27FC236}">
                  <a16:creationId xmlns="" xmlns:a16="http://schemas.microsoft.com/office/drawing/2014/main" id="{7AE41292-4E6D-138C-2AA7-8B7D8C1B38F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838804" y="3876465"/>
              <a:ext cx="497526" cy="497526"/>
            </a:xfrm>
            <a:prstGeom prst="rect">
              <a:avLst/>
            </a:prstGeom>
          </p:spPr>
        </p:pic>
      </p:grpSp>
      <p:grpSp>
        <p:nvGrpSpPr>
          <p:cNvPr id="26" name="Группа 25">
            <a:extLst>
              <a:ext uri="{FF2B5EF4-FFF2-40B4-BE49-F238E27FC236}">
                <a16:creationId xmlns="" xmlns:a16="http://schemas.microsoft.com/office/drawing/2014/main" id="{B4F6CF4D-52E7-F0E7-F4DA-E7E0A5A37909}"/>
              </a:ext>
            </a:extLst>
          </p:cNvPr>
          <p:cNvGrpSpPr/>
          <p:nvPr/>
        </p:nvGrpSpPr>
        <p:grpSpPr>
          <a:xfrm>
            <a:off x="6697206" y="3638191"/>
            <a:ext cx="845201" cy="845201"/>
            <a:chOff x="664967" y="4974837"/>
            <a:chExt cx="845201" cy="845201"/>
          </a:xfrm>
        </p:grpSpPr>
        <p:sp>
          <p:nvSpPr>
            <p:cNvPr id="6" name="Прямоугольник 5">
              <a:extLst>
                <a:ext uri="{FF2B5EF4-FFF2-40B4-BE49-F238E27FC236}">
                  <a16:creationId xmlns="" xmlns:a16="http://schemas.microsoft.com/office/drawing/2014/main" id="{DC71129C-D073-5EC9-599D-8ADC1434723C}"/>
                </a:ext>
              </a:extLst>
            </p:cNvPr>
            <p:cNvSpPr/>
            <p:nvPr/>
          </p:nvSpPr>
          <p:spPr>
            <a:xfrm>
              <a:off x="664967" y="4974837"/>
              <a:ext cx="845201" cy="845201"/>
            </a:xfrm>
            <a:prstGeom prst="rect">
              <a:avLst/>
            </a:prstGeom>
            <a:solidFill>
              <a:schemeClr val="accent2"/>
            </a:solidFill>
            <a:ln w="5715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 name="Рисунок 24">
              <a:extLst>
                <a:ext uri="{FF2B5EF4-FFF2-40B4-BE49-F238E27FC236}">
                  <a16:creationId xmlns="" xmlns:a16="http://schemas.microsoft.com/office/drawing/2014/main" id="{72CFCB96-1CCA-479A-C357-19999FACBF0A}"/>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53566" y="5163437"/>
              <a:ext cx="468000" cy="468000"/>
            </a:xfrm>
            <a:prstGeom prst="rect">
              <a:avLst/>
            </a:prstGeom>
          </p:spPr>
        </p:pic>
      </p:grpSp>
      <p:sp>
        <p:nvSpPr>
          <p:cNvPr id="31" name="Номер слайда 5">
            <a:extLst>
              <a:ext uri="{FF2B5EF4-FFF2-40B4-BE49-F238E27FC236}">
                <a16:creationId xmlns="" xmlns:a16="http://schemas.microsoft.com/office/drawing/2014/main" id="{55E1BD4C-3EC8-8A97-659A-53CDBE03E4DC}"/>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10</a:t>
            </a:fld>
            <a:endParaRPr lang="ru-RU" dirty="0"/>
          </a:p>
        </p:txBody>
      </p:sp>
    </p:spTree>
    <p:extLst>
      <p:ext uri="{BB962C8B-B14F-4D97-AF65-F5344CB8AC3E}">
        <p14:creationId xmlns:p14="http://schemas.microsoft.com/office/powerpoint/2010/main" val="2839663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993291E2-AB83-F910-9E79-4443D644BEC8}"/>
              </a:ext>
            </a:extLst>
          </p:cNvPr>
          <p:cNvSpPr/>
          <p:nvPr/>
        </p:nvSpPr>
        <p:spPr>
          <a:xfrm>
            <a:off x="496617" y="927951"/>
            <a:ext cx="3354298" cy="5561749"/>
          </a:xfrm>
          <a:prstGeom prst="rect">
            <a:avLst/>
          </a:prstGeom>
          <a:solidFill>
            <a:srgbClr val="FFD0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extBox 18">
            <a:extLst>
              <a:ext uri="{FF2B5EF4-FFF2-40B4-BE49-F238E27FC236}">
                <a16:creationId xmlns="" xmlns:a16="http://schemas.microsoft.com/office/drawing/2014/main" id="{3A117E90-91D2-33BB-E6D4-D4A80AD589B7}"/>
              </a:ext>
            </a:extLst>
          </p:cNvPr>
          <p:cNvSpPr txBox="1"/>
          <p:nvPr/>
        </p:nvSpPr>
        <p:spPr>
          <a:xfrm>
            <a:off x="911652" y="1543444"/>
            <a:ext cx="3041767" cy="4524315"/>
          </a:xfrm>
          <a:prstGeom prst="rect">
            <a:avLst/>
          </a:prstGeom>
          <a:noFill/>
        </p:spPr>
        <p:txBody>
          <a:bodyPr wrap="square" lIns="0" tIns="0" rIns="0" bIns="0">
            <a:spAutoFit/>
          </a:bodyPr>
          <a:lstStyle/>
          <a:p>
            <a:pPr marR="0" lvl="0" algn="l" defTabSz="914400" rtl="0" eaLnBrk="1" fontAlgn="auto" latinLnBrk="0" hangingPunct="1">
              <a:spcBef>
                <a:spcPts val="0"/>
              </a:spcBef>
              <a:spcAft>
                <a:spcPts val="1200"/>
              </a:spcAft>
              <a:buClr>
                <a:prstClr val="black"/>
              </a:buClr>
              <a:buSzTx/>
              <a:tabLst/>
              <a:defRPr/>
            </a:pPr>
            <a:r>
              <a:rPr kumimoji="0" lang="ru-RU" sz="18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ИТ-технологии</a:t>
            </a:r>
          </a:p>
          <a:p>
            <a:pPr marL="285750" marR="0" lvl="0" indent="-285750" algn="l" defTabSz="914400" rtl="0" eaLnBrk="1" fontAlgn="auto" latinLnBrk="0" hangingPunct="1">
              <a:spcBef>
                <a:spcPts val="0"/>
              </a:spcBef>
              <a:spcAft>
                <a:spcPts val="800"/>
              </a:spcAft>
              <a:buClr>
                <a:prstClr val="black"/>
              </a:buClr>
              <a:buSzTx/>
              <a:buFont typeface="Wingdings" pitchFamily="2" charset="2"/>
              <a:buChar char="§"/>
              <a:tabLst/>
              <a:defRPr/>
            </a:pPr>
            <a:r>
              <a:rPr kumimoji="0" lang="ru-RU" sz="160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Языки</a:t>
            </a:r>
            <a:r>
              <a:rPr kumimoji="0" lang="ru-RU" sz="1600" i="0" u="none" strike="noStrike" kern="1200" cap="none" spc="0" normalizeH="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i="0" u="none" strike="noStrike" kern="1200" cap="none" spc="0" normalizeH="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.Net, SQL, PostgreSQL, Python</a:t>
            </a:r>
            <a:endParaRPr kumimoji="0" lang="ru-RU" sz="160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285750" indent="-285750">
              <a:spcAft>
                <a:spcPts val="800"/>
              </a:spcAft>
              <a:buClr>
                <a:prstClr val="black"/>
              </a:buClr>
              <a:buFont typeface="Wingdings" pitchFamily="2" charset="2"/>
              <a:buChar char="§"/>
              <a:defRPr/>
            </a:pPr>
            <a:r>
              <a:rPr kumimoji="0" lang="en-US" sz="160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SQL Server</a:t>
            </a:r>
            <a:r>
              <a:rPr lang="ru-RU" sz="1600"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n-US" sz="1600" dirty="0">
                <a:solidFill>
                  <a:prstClr val="black"/>
                </a:solidFill>
                <a:latin typeface="Arial" panose="020B0604020202020204" pitchFamily="34" charset="0"/>
                <a:ea typeface="Calibri" panose="020F0502020204030204" pitchFamily="34" charset="0"/>
                <a:cs typeface="Arial" panose="020B0604020202020204" pitchFamily="34" charset="0"/>
              </a:rPr>
              <a:t>pgAdmin</a:t>
            </a:r>
            <a:endParaRPr lang="ru-RU" sz="16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285750" marR="0" lvl="0" indent="-285750" algn="l" defTabSz="914400" rtl="0" eaLnBrk="1" fontAlgn="auto" latinLnBrk="0" hangingPunct="1">
              <a:spcBef>
                <a:spcPts val="0"/>
              </a:spcBef>
              <a:spcAft>
                <a:spcPts val="800"/>
              </a:spcAft>
              <a:buClr>
                <a:prstClr val="black"/>
              </a:buClr>
              <a:buSzTx/>
              <a:buFont typeface="Wingdings" pitchFamily="2" charset="2"/>
              <a:buChar char="§"/>
              <a:tabLst/>
              <a:defRPr/>
            </a:pPr>
            <a:r>
              <a:rPr kumimoji="0" lang="en-US" sz="1600" i="0" u="none" strike="noStrike" kern="1200" cap="none" spc="0" normalizeH="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PI-Syste</a:t>
            </a:r>
            <a:r>
              <a:rPr lang="en-US" sz="1600" dirty="0">
                <a:solidFill>
                  <a:prstClr val="black"/>
                </a:solidFill>
                <a:latin typeface="Arial" panose="020B0604020202020204" pitchFamily="34" charset="0"/>
                <a:ea typeface="Calibri" panose="020F0502020204030204" pitchFamily="34" charset="0"/>
                <a:cs typeface="Arial" panose="020B0604020202020204" pitchFamily="34" charset="0"/>
              </a:rPr>
              <a:t>m</a:t>
            </a:r>
            <a:endParaRPr lang="ru-RU" sz="16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285750" marR="0" lvl="0" indent="-285750" algn="l" defTabSz="914400" rtl="0" eaLnBrk="1" fontAlgn="auto" latinLnBrk="0" hangingPunct="1">
              <a:spcBef>
                <a:spcPts val="0"/>
              </a:spcBef>
              <a:spcAft>
                <a:spcPts val="800"/>
              </a:spcAft>
              <a:buClr>
                <a:prstClr val="black"/>
              </a:buClr>
              <a:buSzTx/>
              <a:buFont typeface="Wingdings" pitchFamily="2" charset="2"/>
              <a:buChar char="§"/>
              <a:tabLst/>
              <a:defRPr/>
            </a:pPr>
            <a:r>
              <a:rPr lang="en-US" sz="1600" dirty="0">
                <a:solidFill>
                  <a:prstClr val="black"/>
                </a:solidFill>
                <a:latin typeface="Arial" panose="020B0604020202020204" pitchFamily="34" charset="0"/>
                <a:ea typeface="Calibri" panose="020F0502020204030204" pitchFamily="34" charset="0"/>
                <a:cs typeface="Arial" panose="020B0604020202020204" pitchFamily="34" charset="0"/>
              </a:rPr>
              <a:t>Grafana</a:t>
            </a:r>
          </a:p>
          <a:p>
            <a:pPr marL="285750" marR="0" lvl="0" indent="-285750" algn="l" defTabSz="914400" rtl="0" eaLnBrk="1" fontAlgn="auto" latinLnBrk="0" hangingPunct="1">
              <a:spcBef>
                <a:spcPts val="0"/>
              </a:spcBef>
              <a:spcAft>
                <a:spcPts val="800"/>
              </a:spcAft>
              <a:buClr>
                <a:prstClr val="black"/>
              </a:buClr>
              <a:buSzTx/>
              <a:buFont typeface="Wingdings" pitchFamily="2" charset="2"/>
              <a:buChar char="§"/>
              <a:tabLst/>
              <a:defRPr/>
            </a:pPr>
            <a:r>
              <a:rPr lang="en-US" sz="1600" dirty="0">
                <a:solidFill>
                  <a:prstClr val="black"/>
                </a:solidFill>
                <a:latin typeface="Arial" panose="020B0604020202020204" pitchFamily="34" charset="0"/>
                <a:ea typeface="Calibri" panose="020F0502020204030204" pitchFamily="34" charset="0"/>
                <a:cs typeface="Arial" panose="020B0604020202020204" pitchFamily="34" charset="0"/>
              </a:rPr>
              <a:t>Kecloack</a:t>
            </a:r>
            <a:endParaRPr lang="ru-RU" sz="16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285750" marR="0" lvl="0" indent="-285750" algn="l" defTabSz="914400" rtl="0" eaLnBrk="1" fontAlgn="auto" latinLnBrk="0" hangingPunct="1">
              <a:spcBef>
                <a:spcPts val="0"/>
              </a:spcBef>
              <a:spcAft>
                <a:spcPts val="800"/>
              </a:spcAft>
              <a:buClr>
                <a:prstClr val="black"/>
              </a:buClr>
              <a:buSzTx/>
              <a:buFont typeface="Wingdings" pitchFamily="2" charset="2"/>
              <a:buChar char="§"/>
              <a:tabLst/>
              <a:defRPr/>
            </a:pPr>
            <a:r>
              <a:rPr lang="en-US" sz="1600" dirty="0">
                <a:solidFill>
                  <a:prstClr val="black"/>
                </a:solidFill>
                <a:latin typeface="Arial" panose="020B0604020202020204" pitchFamily="34" charset="0"/>
                <a:ea typeface="Calibri" panose="020F0502020204030204" pitchFamily="34" charset="0"/>
                <a:cs typeface="Arial" panose="020B0604020202020204" pitchFamily="34" charset="0"/>
              </a:rPr>
              <a:t>Apache Kafka</a:t>
            </a:r>
            <a:endParaRPr lang="ru-RU" sz="16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285750" marR="0" lvl="0" indent="-285750" algn="l" defTabSz="914400" rtl="0" eaLnBrk="1" fontAlgn="auto" latinLnBrk="0" hangingPunct="1">
              <a:spcBef>
                <a:spcPts val="0"/>
              </a:spcBef>
              <a:spcAft>
                <a:spcPts val="800"/>
              </a:spcAft>
              <a:buClr>
                <a:prstClr val="black"/>
              </a:buClr>
              <a:buSzTx/>
              <a:buFont typeface="Wingdings" pitchFamily="2" charset="2"/>
              <a:buChar char="§"/>
              <a:tabLst/>
              <a:defRPr/>
            </a:pPr>
            <a:r>
              <a:rPr lang="en-US" sz="1600" dirty="0">
                <a:solidFill>
                  <a:prstClr val="black"/>
                </a:solidFill>
                <a:latin typeface="Arial" panose="020B0604020202020204" pitchFamily="34" charset="0"/>
                <a:ea typeface="Calibri" panose="020F0502020204030204" pitchFamily="34" charset="0"/>
                <a:cs typeface="Arial" panose="020B0604020202020204" pitchFamily="34" charset="0"/>
              </a:rPr>
              <a:t>Apache Airflow</a:t>
            </a:r>
          </a:p>
          <a:p>
            <a:pPr marL="285750" marR="0" lvl="0" indent="-285750" algn="l" defTabSz="914400" rtl="0" eaLnBrk="1" fontAlgn="auto" latinLnBrk="0" hangingPunct="1">
              <a:spcBef>
                <a:spcPts val="0"/>
              </a:spcBef>
              <a:spcAft>
                <a:spcPts val="800"/>
              </a:spcAft>
              <a:buClr>
                <a:prstClr val="black"/>
              </a:buClr>
              <a:buSzTx/>
              <a:buFont typeface="Wingdings" pitchFamily="2" charset="2"/>
              <a:buChar char="§"/>
              <a:tabLst/>
              <a:defRPr/>
            </a:pPr>
            <a:r>
              <a:rPr lang="en-US" sz="1600" dirty="0">
                <a:solidFill>
                  <a:prstClr val="black"/>
                </a:solidFill>
                <a:latin typeface="Arial" panose="020B0604020202020204" pitchFamily="34" charset="0"/>
                <a:ea typeface="Calibri" panose="020F0502020204030204" pitchFamily="34" charset="0"/>
                <a:cs typeface="Arial" panose="020B0604020202020204" pitchFamily="34" charset="0"/>
              </a:rPr>
              <a:t>IIS</a:t>
            </a:r>
          </a:p>
          <a:p>
            <a:pPr marL="285750" indent="-285750">
              <a:spcAft>
                <a:spcPts val="800"/>
              </a:spcAft>
              <a:buClr>
                <a:prstClr val="black"/>
              </a:buClr>
              <a:buFont typeface="Wingdings" pitchFamily="2" charset="2"/>
              <a:buChar char="§"/>
              <a:defRPr/>
            </a:pPr>
            <a:r>
              <a:rPr lang="en-US" sz="1600" dirty="0">
                <a:solidFill>
                  <a:prstClr val="black"/>
                </a:solidFill>
                <a:latin typeface="Arial" panose="020B0604020202020204" pitchFamily="34" charset="0"/>
                <a:ea typeface="Calibri" panose="020F0502020204030204" pitchFamily="34" charset="0"/>
                <a:cs typeface="Arial" panose="020B0604020202020204" pitchFamily="34" charset="0"/>
              </a:rPr>
              <a:t>Prometheus</a:t>
            </a:r>
            <a:endParaRPr lang="ru-RU" sz="16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177750" marR="0" lvl="0" indent="-177750" algn="l" defTabSz="914400" rtl="0" eaLnBrk="1" fontAlgn="auto" latinLnBrk="0" hangingPunct="1">
              <a:spcBef>
                <a:spcPts val="0"/>
              </a:spcBef>
              <a:spcAft>
                <a:spcPts val="1200"/>
              </a:spcAft>
              <a:buClr>
                <a:prstClr val="black"/>
              </a:buClr>
              <a:buSzTx/>
              <a:buFont typeface="Wingdings" panose="05000000000000000000" pitchFamily="2" charset="2"/>
              <a:buChar char="§"/>
              <a:tabLst/>
              <a:defRPr/>
            </a:pPr>
            <a:endParaRPr lang="en-US" b="1"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177750" marR="0" lvl="0" indent="-177750" algn="l" defTabSz="914400" rtl="0" eaLnBrk="1" fontAlgn="auto" latinLnBrk="0" hangingPunct="1">
              <a:spcBef>
                <a:spcPts val="0"/>
              </a:spcBef>
              <a:spcAft>
                <a:spcPts val="1200"/>
              </a:spcAft>
              <a:buClr>
                <a:prstClr val="black"/>
              </a:buClr>
              <a:buSzTx/>
              <a:buFont typeface="Wingdings" panose="05000000000000000000" pitchFamily="2" charset="2"/>
              <a:buChar char="§"/>
              <a:tabLst/>
              <a:defRPr/>
            </a:pPr>
            <a:endParaRPr kumimoji="0" lang="ru-RU" sz="18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095" y="2306498"/>
            <a:ext cx="1342219" cy="1342219"/>
          </a:xfrm>
          <a:prstGeom prst="rect">
            <a:avLst/>
          </a:prstGeom>
        </p:spPr>
      </p:pic>
      <p:pic>
        <p:nvPicPr>
          <p:cNvPr id="17" name="Рисунок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0783" y="867260"/>
            <a:ext cx="1270059" cy="1270059"/>
          </a:xfrm>
          <a:prstGeom prst="rect">
            <a:avLst/>
          </a:prstGeom>
        </p:spPr>
      </p:pic>
      <p:pic>
        <p:nvPicPr>
          <p:cNvPr id="21" name="Рисунок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2091" y="2262622"/>
            <a:ext cx="1270059" cy="1270059"/>
          </a:xfrm>
          <a:prstGeom prst="rect">
            <a:avLst/>
          </a:prstGeom>
        </p:spPr>
      </p:pic>
      <p:pic>
        <p:nvPicPr>
          <p:cNvPr id="22" name="Рисунок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4685" y="954091"/>
            <a:ext cx="946236" cy="982322"/>
          </a:xfrm>
          <a:prstGeom prst="rect">
            <a:avLst/>
          </a:prstGeom>
        </p:spPr>
      </p:pic>
      <p:pic>
        <p:nvPicPr>
          <p:cNvPr id="25" name="Рисунок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2560" y="2531151"/>
            <a:ext cx="1129877" cy="1168681"/>
          </a:xfrm>
          <a:prstGeom prst="rect">
            <a:avLst/>
          </a:prstGeom>
        </p:spPr>
      </p:pic>
      <p:pic>
        <p:nvPicPr>
          <p:cNvPr id="4" name="Рисунок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5854" y="930531"/>
            <a:ext cx="1051197" cy="1093245"/>
          </a:xfrm>
          <a:prstGeom prst="rect">
            <a:avLst/>
          </a:prstGeom>
        </p:spPr>
      </p:pic>
      <p:pic>
        <p:nvPicPr>
          <p:cNvPr id="5" name="Рисунок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596" y="946066"/>
            <a:ext cx="1093245" cy="1093245"/>
          </a:xfrm>
          <a:prstGeom prst="rect">
            <a:avLst/>
          </a:prstGeom>
        </p:spPr>
      </p:pic>
      <p:pic>
        <p:nvPicPr>
          <p:cNvPr id="7" name="Рисунок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3405" y="2398099"/>
            <a:ext cx="1026874" cy="1030901"/>
          </a:xfrm>
          <a:prstGeom prst="rect">
            <a:avLst/>
          </a:prstGeom>
        </p:spPr>
      </p:pic>
      <p:pic>
        <p:nvPicPr>
          <p:cNvPr id="9" name="Рисунок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37437" y="5495716"/>
            <a:ext cx="2907181" cy="600333"/>
          </a:xfrm>
          <a:prstGeom prst="rect">
            <a:avLst/>
          </a:prstGeom>
        </p:spPr>
      </p:pic>
      <p:pic>
        <p:nvPicPr>
          <p:cNvPr id="10" name="Рисунок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80873" y="3777568"/>
            <a:ext cx="1956529" cy="1028432"/>
          </a:xfrm>
          <a:prstGeom prst="rect">
            <a:avLst/>
          </a:prstGeom>
        </p:spPr>
      </p:pic>
      <p:pic>
        <p:nvPicPr>
          <p:cNvPr id="11" name="Рисунок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87800" y="3889249"/>
            <a:ext cx="2274172" cy="839015"/>
          </a:xfrm>
          <a:prstGeom prst="rect">
            <a:avLst/>
          </a:prstGeom>
        </p:spPr>
      </p:pic>
      <p:pic>
        <p:nvPicPr>
          <p:cNvPr id="12" name="Рисунок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98785" y="5398154"/>
            <a:ext cx="2036915" cy="738765"/>
          </a:xfrm>
          <a:prstGeom prst="rect">
            <a:avLst/>
          </a:prstGeom>
        </p:spPr>
      </p:pic>
      <p:pic>
        <p:nvPicPr>
          <p:cNvPr id="13" name="Рисунок 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46355" y="5235841"/>
            <a:ext cx="1120081" cy="1120081"/>
          </a:xfrm>
          <a:prstGeom prst="rect">
            <a:avLst/>
          </a:prstGeom>
        </p:spPr>
      </p:pic>
      <p:pic>
        <p:nvPicPr>
          <p:cNvPr id="8" name="Рисунок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56304" y="3872277"/>
            <a:ext cx="839015" cy="839015"/>
          </a:xfrm>
          <a:prstGeom prst="rect">
            <a:avLst/>
          </a:prstGeom>
        </p:spPr>
      </p:pic>
      <p:sp>
        <p:nvSpPr>
          <p:cNvPr id="14" name="Заголовок 1">
            <a:extLst>
              <a:ext uri="{FF2B5EF4-FFF2-40B4-BE49-F238E27FC236}">
                <a16:creationId xmlns="" xmlns:a16="http://schemas.microsoft.com/office/drawing/2014/main" id="{B12BF160-1423-332C-44EB-1504B894BF9F}"/>
              </a:ext>
            </a:extLst>
          </p:cNvPr>
          <p:cNvSpPr>
            <a:spLocks noGrp="1"/>
          </p:cNvSpPr>
          <p:nvPr>
            <p:ph type="title"/>
          </p:nvPr>
        </p:nvSpPr>
        <p:spPr>
          <a:xfrm>
            <a:off x="1845808" y="3"/>
            <a:ext cx="7017369" cy="684149"/>
          </a:xfrm>
        </p:spPr>
        <p:txBody>
          <a:bodyPr vert="horz" lIns="216000" tIns="45720" rIns="91440" bIns="45720" rtlCol="0" anchor="ctr">
            <a:normAutofit/>
          </a:bodyPr>
          <a:lstStyle/>
          <a:p>
            <a:pPr defTabSz="653156"/>
            <a:r>
              <a:rPr lang="ru-RU" sz="1400" dirty="0">
                <a:solidFill>
                  <a:schemeClr val="tx1">
                    <a:lumMod val="65000"/>
                    <a:lumOff val="35000"/>
                  </a:schemeClr>
                </a:solidFill>
              </a:rPr>
              <a:t>Используемые технологии и инструменты</a:t>
            </a:r>
          </a:p>
        </p:txBody>
      </p:sp>
      <p:sp>
        <p:nvSpPr>
          <p:cNvPr id="16" name="Номер слайда 5">
            <a:extLst>
              <a:ext uri="{FF2B5EF4-FFF2-40B4-BE49-F238E27FC236}">
                <a16:creationId xmlns="" xmlns:a16="http://schemas.microsoft.com/office/drawing/2014/main" id="{61137BBC-A7BE-C871-D526-9B79C7954CF7}"/>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11</a:t>
            </a:fld>
            <a:endParaRPr lang="ru-RU" dirty="0"/>
          </a:p>
        </p:txBody>
      </p:sp>
    </p:spTree>
    <p:extLst>
      <p:ext uri="{BB962C8B-B14F-4D97-AF65-F5344CB8AC3E}">
        <p14:creationId xmlns:p14="http://schemas.microsoft.com/office/powerpoint/2010/main" val="3982686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44C7D3B-80DA-4AD3-4B09-A800825DA8CA}"/>
            </a:ext>
          </a:extLst>
        </p:cNvPr>
        <p:cNvGrpSpPr/>
        <p:nvPr/>
      </p:nvGrpSpPr>
      <p:grpSpPr>
        <a:xfrm>
          <a:off x="0" y="0"/>
          <a:ext cx="0" cy="0"/>
          <a:chOff x="0" y="0"/>
          <a:chExt cx="0" cy="0"/>
        </a:xfrm>
      </p:grpSpPr>
      <p:sp>
        <p:nvSpPr>
          <p:cNvPr id="62" name="Скругленный прямоугольник 61">
            <a:extLst>
              <a:ext uri="{FF2B5EF4-FFF2-40B4-BE49-F238E27FC236}">
                <a16:creationId xmlns="" xmlns:a16="http://schemas.microsoft.com/office/drawing/2014/main" id="{3EE4D2B0-1488-FEED-31B9-89B9E21D0FA3}"/>
              </a:ext>
            </a:extLst>
          </p:cNvPr>
          <p:cNvSpPr/>
          <p:nvPr/>
        </p:nvSpPr>
        <p:spPr>
          <a:xfrm>
            <a:off x="2127900" y="5446295"/>
            <a:ext cx="1674230" cy="310367"/>
          </a:xfrm>
          <a:prstGeom prst="roundRect">
            <a:avLst>
              <a:gd name="adj" fmla="val 37342"/>
            </a:avLst>
          </a:prstGeom>
          <a:solidFill>
            <a:schemeClr val="bg1">
              <a:lumMod val="85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олилиния 7">
            <a:extLst>
              <a:ext uri="{FF2B5EF4-FFF2-40B4-BE49-F238E27FC236}">
                <a16:creationId xmlns="" xmlns:a16="http://schemas.microsoft.com/office/drawing/2014/main" id="{B25852CB-2078-D9B1-AAC9-12E67F6D9E82}"/>
              </a:ext>
            </a:extLst>
          </p:cNvPr>
          <p:cNvSpPr/>
          <p:nvPr/>
        </p:nvSpPr>
        <p:spPr>
          <a:xfrm>
            <a:off x="3618499" y="2540305"/>
            <a:ext cx="3338805" cy="4126549"/>
          </a:xfrm>
          <a:custGeom>
            <a:avLst/>
            <a:gdLst>
              <a:gd name="connsiteX0" fmla="*/ 0 w 3338805"/>
              <a:gd name="connsiteY0" fmla="*/ 0 h 4004361"/>
              <a:gd name="connsiteX1" fmla="*/ 3338805 w 3338805"/>
              <a:gd name="connsiteY1" fmla="*/ 0 h 4004361"/>
              <a:gd name="connsiteX2" fmla="*/ 3338805 w 3338805"/>
              <a:gd name="connsiteY2" fmla="*/ 3479910 h 4004361"/>
              <a:gd name="connsiteX3" fmla="*/ 3326854 w 3338805"/>
              <a:gd name="connsiteY3" fmla="*/ 3479910 h 4004361"/>
              <a:gd name="connsiteX4" fmla="*/ 3318777 w 3338805"/>
              <a:gd name="connsiteY4" fmla="*/ 3530760 h 4004361"/>
              <a:gd name="connsiteX5" fmla="*/ 1667940 w 3338805"/>
              <a:gd name="connsiteY5" fmla="*/ 4004361 h 4004361"/>
              <a:gd name="connsiteX6" fmla="*/ 17104 w 3338805"/>
              <a:gd name="connsiteY6" fmla="*/ 3530760 h 4004361"/>
              <a:gd name="connsiteX7" fmla="*/ 9027 w 3338805"/>
              <a:gd name="connsiteY7" fmla="*/ 3479910 h 4004361"/>
              <a:gd name="connsiteX8" fmla="*/ 0 w 3338805"/>
              <a:gd name="connsiteY8" fmla="*/ 3479910 h 400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8805" h="4004361">
                <a:moveTo>
                  <a:pt x="0" y="0"/>
                </a:moveTo>
                <a:lnTo>
                  <a:pt x="3338805" y="0"/>
                </a:lnTo>
                <a:lnTo>
                  <a:pt x="3338805" y="3479910"/>
                </a:lnTo>
                <a:lnTo>
                  <a:pt x="3326854" y="3479910"/>
                </a:lnTo>
                <a:lnTo>
                  <a:pt x="3318777" y="3530760"/>
                </a:lnTo>
                <a:cubicBezTo>
                  <a:pt x="3233799" y="3796775"/>
                  <a:pt x="2527125" y="4004361"/>
                  <a:pt x="1667940" y="4004361"/>
                </a:cubicBezTo>
                <a:cubicBezTo>
                  <a:pt x="808755" y="4004361"/>
                  <a:pt x="102082" y="3796775"/>
                  <a:pt x="17104" y="3530760"/>
                </a:cubicBezTo>
                <a:lnTo>
                  <a:pt x="9027" y="3479910"/>
                </a:lnTo>
                <a:lnTo>
                  <a:pt x="0" y="3479910"/>
                </a:lnTo>
                <a:close/>
              </a:path>
            </a:pathLst>
          </a:custGeom>
          <a:pattFill prst="wdUpDiag">
            <a:fgClr>
              <a:schemeClr val="accent1">
                <a:lumMod val="40000"/>
                <a:lumOff val="60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5" name="Овал 4">
            <a:extLst>
              <a:ext uri="{FF2B5EF4-FFF2-40B4-BE49-F238E27FC236}">
                <a16:creationId xmlns="" xmlns:a16="http://schemas.microsoft.com/office/drawing/2014/main" id="{B1DBEB53-43D5-2BA0-5AFD-845E67F80CFB}"/>
              </a:ext>
            </a:extLst>
          </p:cNvPr>
          <p:cNvSpPr/>
          <p:nvPr/>
        </p:nvSpPr>
        <p:spPr>
          <a:xfrm>
            <a:off x="3618499" y="876300"/>
            <a:ext cx="3338805" cy="800289"/>
          </a:xfrm>
          <a:prstGeom prst="ellipse">
            <a:avLst/>
          </a:prstGeom>
          <a:solidFill>
            <a:schemeClr val="accent1">
              <a:alpha val="0"/>
            </a:schemeClr>
          </a:solidFill>
          <a:ln w="25400">
            <a:solidFill>
              <a:srgbClr val="FFA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7" name="Прямая соединительная линия 6">
            <a:extLst>
              <a:ext uri="{FF2B5EF4-FFF2-40B4-BE49-F238E27FC236}">
                <a16:creationId xmlns="" xmlns:a16="http://schemas.microsoft.com/office/drawing/2014/main" id="{8D40DDF8-3356-7B02-5DC9-D74109D86B2C}"/>
              </a:ext>
            </a:extLst>
          </p:cNvPr>
          <p:cNvCxnSpPr>
            <a:stCxn id="5" idx="2"/>
          </p:cNvCxnSpPr>
          <p:nvPr/>
        </p:nvCxnSpPr>
        <p:spPr>
          <a:xfrm>
            <a:off x="3618499" y="1276444"/>
            <a:ext cx="0" cy="4969911"/>
          </a:xfrm>
          <a:prstGeom prst="line">
            <a:avLst/>
          </a:prstGeom>
          <a:ln w="25400">
            <a:solidFill>
              <a:srgbClr val="FFAF17"/>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a:extLst>
              <a:ext uri="{FF2B5EF4-FFF2-40B4-BE49-F238E27FC236}">
                <a16:creationId xmlns="" xmlns:a16="http://schemas.microsoft.com/office/drawing/2014/main" id="{F091DDA9-FFE0-E76A-92C9-8BBEDC53C965}"/>
              </a:ext>
            </a:extLst>
          </p:cNvPr>
          <p:cNvCxnSpPr>
            <a:stCxn id="5" idx="6"/>
          </p:cNvCxnSpPr>
          <p:nvPr/>
        </p:nvCxnSpPr>
        <p:spPr>
          <a:xfrm>
            <a:off x="6957305" y="1276444"/>
            <a:ext cx="0" cy="4969911"/>
          </a:xfrm>
          <a:prstGeom prst="line">
            <a:avLst/>
          </a:prstGeom>
          <a:ln w="25400">
            <a:solidFill>
              <a:srgbClr val="FFAF17"/>
            </a:solidFill>
          </a:ln>
        </p:spPr>
        <p:style>
          <a:lnRef idx="1">
            <a:schemeClr val="accent1"/>
          </a:lnRef>
          <a:fillRef idx="0">
            <a:schemeClr val="accent1"/>
          </a:fillRef>
          <a:effectRef idx="0">
            <a:schemeClr val="accent1"/>
          </a:effectRef>
          <a:fontRef idx="minor">
            <a:schemeClr val="tx1"/>
          </a:fontRef>
        </p:style>
      </p:cxnSp>
      <p:pic>
        <p:nvPicPr>
          <p:cNvPr id="10" name="Рисунок 9">
            <a:extLst>
              <a:ext uri="{FF2B5EF4-FFF2-40B4-BE49-F238E27FC236}">
                <a16:creationId xmlns="" xmlns:a16="http://schemas.microsoft.com/office/drawing/2014/main" id="{CB229EF4-B573-5810-B3EA-B89E1AFF7588}"/>
              </a:ext>
            </a:extLst>
          </p:cNvPr>
          <p:cNvPicPr>
            <a:picLocks noChangeAspect="1"/>
          </p:cNvPicPr>
          <p:nvPr/>
        </p:nvPicPr>
        <p:blipFill rotWithShape="1">
          <a:blip r:embed="rId3">
            <a:extLst>
              <a:ext uri="{28A0092B-C50C-407E-A947-70E740481C1C}">
                <a14:useLocalDpi xmlns:a14="http://schemas.microsoft.com/office/drawing/2010/main" val="0"/>
              </a:ext>
            </a:extLst>
          </a:blip>
          <a:srcRect t="48058"/>
          <a:stretch/>
        </p:blipFill>
        <p:spPr>
          <a:xfrm>
            <a:off x="3603184" y="6239155"/>
            <a:ext cx="3367500" cy="429570"/>
          </a:xfrm>
          <a:prstGeom prst="rect">
            <a:avLst/>
          </a:prstGeom>
        </p:spPr>
      </p:pic>
      <p:cxnSp>
        <p:nvCxnSpPr>
          <p:cNvPr id="47" name="Прямая соединительная линия 46">
            <a:extLst>
              <a:ext uri="{FF2B5EF4-FFF2-40B4-BE49-F238E27FC236}">
                <a16:creationId xmlns="" xmlns:a16="http://schemas.microsoft.com/office/drawing/2014/main" id="{49E38BC9-45E4-822E-043F-381E0EDFDA24}"/>
              </a:ext>
            </a:extLst>
          </p:cNvPr>
          <p:cNvCxnSpPr/>
          <p:nvPr/>
        </p:nvCxnSpPr>
        <p:spPr>
          <a:xfrm>
            <a:off x="6975686" y="6242610"/>
            <a:ext cx="4428843" cy="3745"/>
          </a:xfrm>
          <a:prstGeom prst="line">
            <a:avLst/>
          </a:prstGeom>
          <a:ln w="190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a:extLst>
              <a:ext uri="{FF2B5EF4-FFF2-40B4-BE49-F238E27FC236}">
                <a16:creationId xmlns="" xmlns:a16="http://schemas.microsoft.com/office/drawing/2014/main" id="{EA7C352A-B8AF-EE8A-AD06-59805F70DD87}"/>
              </a:ext>
            </a:extLst>
          </p:cNvPr>
          <p:cNvCxnSpPr/>
          <p:nvPr/>
        </p:nvCxnSpPr>
        <p:spPr>
          <a:xfrm>
            <a:off x="6984890" y="1276444"/>
            <a:ext cx="4428843" cy="3745"/>
          </a:xfrm>
          <a:prstGeom prst="line">
            <a:avLst/>
          </a:prstGeom>
          <a:ln w="190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 xmlns:a16="http://schemas.microsoft.com/office/drawing/2014/main" id="{C4FD1060-CDDC-D94D-CB9A-730EF8F0009B}"/>
              </a:ext>
            </a:extLst>
          </p:cNvPr>
          <p:cNvSpPr txBox="1"/>
          <p:nvPr/>
        </p:nvSpPr>
        <p:spPr>
          <a:xfrm>
            <a:off x="7024741" y="860437"/>
            <a:ext cx="4687834" cy="307777"/>
          </a:xfrm>
          <a:prstGeom prst="rect">
            <a:avLst/>
          </a:prstGeom>
          <a:noFill/>
        </p:spPr>
        <p:txBody>
          <a:bodyPr wrap="square" rtlCol="0">
            <a:spAutoFit/>
          </a:bodyPr>
          <a:lstStyle>
            <a:defPPr>
              <a:defRPr lang="ru-RU"/>
            </a:defPPr>
            <a:lvl1pPr>
              <a:defRPr sz="1600" b="1">
                <a:latin typeface="Arial" panose="020B0604020202020204" pitchFamily="34" charset="0"/>
                <a:cs typeface="Arial" panose="020B0604020202020204" pitchFamily="34" charset="0"/>
              </a:defRPr>
            </a:lvl1pPr>
          </a:lstStyle>
          <a:p>
            <a:r>
              <a:rPr lang="ru-RU" sz="1400" dirty="0"/>
              <a:t>Уровень максимальный по градуировке</a:t>
            </a:r>
          </a:p>
        </p:txBody>
      </p:sp>
      <p:sp>
        <p:nvSpPr>
          <p:cNvPr id="80" name="TextBox 79">
            <a:extLst>
              <a:ext uri="{FF2B5EF4-FFF2-40B4-BE49-F238E27FC236}">
                <a16:creationId xmlns="" xmlns:a16="http://schemas.microsoft.com/office/drawing/2014/main" id="{349D0D57-6D82-8837-EE9D-3B697CED2330}"/>
              </a:ext>
            </a:extLst>
          </p:cNvPr>
          <p:cNvSpPr txBox="1"/>
          <p:nvPr/>
        </p:nvSpPr>
        <p:spPr>
          <a:xfrm>
            <a:off x="389504" y="5716557"/>
            <a:ext cx="4664831" cy="523220"/>
          </a:xfrm>
          <a:prstGeom prst="rect">
            <a:avLst/>
          </a:prstGeom>
          <a:noFill/>
        </p:spPr>
        <p:txBody>
          <a:bodyPr wrap="square" rtlCol="0">
            <a:spAutoFit/>
          </a:bodyPr>
          <a:lstStyle/>
          <a:p>
            <a:r>
              <a:rPr lang="ru-RU" sz="1400" b="1" dirty="0">
                <a:latin typeface="Arial" panose="020B0604020202020204" pitchFamily="34" charset="0"/>
                <a:cs typeface="Arial" panose="020B0604020202020204" pitchFamily="34" charset="0"/>
              </a:rPr>
              <a:t>Уровень мёртвой</a:t>
            </a:r>
            <a:r>
              <a:rPr lang="en-US" sz="1400" b="1" dirty="0">
                <a:latin typeface="Arial" panose="020B0604020202020204" pitchFamily="34" charset="0"/>
                <a:cs typeface="Arial" panose="020B0604020202020204" pitchFamily="34" charset="0"/>
              </a:rPr>
              <a:t/>
            </a:r>
            <a:br>
              <a:rPr lang="en-US" sz="1400" b="1" dirty="0">
                <a:latin typeface="Arial" panose="020B0604020202020204" pitchFamily="34" charset="0"/>
                <a:cs typeface="Arial" panose="020B0604020202020204" pitchFamily="34" charset="0"/>
              </a:rPr>
            </a:br>
            <a:r>
              <a:rPr lang="ru-RU" sz="1400" b="1" dirty="0">
                <a:latin typeface="Arial" panose="020B0604020202020204" pitchFamily="34" charset="0"/>
                <a:cs typeface="Arial" panose="020B0604020202020204" pitchFamily="34" charset="0"/>
              </a:rPr>
              <a:t>полости</a:t>
            </a:r>
          </a:p>
        </p:txBody>
      </p:sp>
      <p:sp>
        <p:nvSpPr>
          <p:cNvPr id="83" name="TextBox 82">
            <a:extLst>
              <a:ext uri="{FF2B5EF4-FFF2-40B4-BE49-F238E27FC236}">
                <a16:creationId xmlns="" xmlns:a16="http://schemas.microsoft.com/office/drawing/2014/main" id="{88F301CA-A4A5-9B65-CA8F-C09003E7DE37}"/>
              </a:ext>
            </a:extLst>
          </p:cNvPr>
          <p:cNvSpPr txBox="1"/>
          <p:nvPr/>
        </p:nvSpPr>
        <p:spPr>
          <a:xfrm>
            <a:off x="2606461" y="5463755"/>
            <a:ext cx="632353" cy="276999"/>
          </a:xfrm>
          <a:prstGeom prst="rect">
            <a:avLst/>
          </a:prstGeom>
          <a:noFill/>
        </p:spPr>
        <p:txBody>
          <a:bodyPr wrap="square" rtlCol="0">
            <a:spAutoFit/>
          </a:bodyPr>
          <a:lstStyle>
            <a:defPPr>
              <a:defRPr lang="ru-RU"/>
            </a:defPPr>
            <a:lvl1pPr>
              <a:defRPr sz="1200" b="1" i="1">
                <a:latin typeface="Arial" panose="020B0604020202020204" pitchFamily="34" charset="0"/>
                <a:cs typeface="Arial" panose="020B0604020202020204" pitchFamily="34" charset="0"/>
              </a:defRPr>
            </a:lvl1pPr>
          </a:lstStyle>
          <a:p>
            <a:r>
              <a:rPr lang="ru-RU" dirty="0"/>
              <a:t>Труба</a:t>
            </a:r>
          </a:p>
        </p:txBody>
      </p:sp>
      <p:sp>
        <p:nvSpPr>
          <p:cNvPr id="93" name="TextBox 92">
            <a:extLst>
              <a:ext uri="{FF2B5EF4-FFF2-40B4-BE49-F238E27FC236}">
                <a16:creationId xmlns="" xmlns:a16="http://schemas.microsoft.com/office/drawing/2014/main" id="{5D47DD9B-93CB-3A36-5CA5-BB542C9FDC64}"/>
              </a:ext>
            </a:extLst>
          </p:cNvPr>
          <p:cNvSpPr txBox="1"/>
          <p:nvPr/>
        </p:nvSpPr>
        <p:spPr>
          <a:xfrm>
            <a:off x="7147447" y="5801122"/>
            <a:ext cx="1269561" cy="415498"/>
          </a:xfrm>
          <a:prstGeom prst="rect">
            <a:avLst/>
          </a:prstGeom>
          <a:noFill/>
        </p:spPr>
        <p:txBody>
          <a:bodyPr wrap="square" rtlCol="0">
            <a:spAutoFit/>
          </a:bodyPr>
          <a:lstStyle/>
          <a:p>
            <a:pPr algn="ctr"/>
            <a:r>
              <a:rPr lang="ru-RU" sz="1050" b="1" dirty="0">
                <a:latin typeface="Arial" panose="020B0604020202020204" pitchFamily="34" charset="0"/>
                <a:cs typeface="Arial" panose="020B0604020202020204" pitchFamily="34" charset="0"/>
              </a:rPr>
              <a:t>Масса мёртвой полости</a:t>
            </a:r>
          </a:p>
        </p:txBody>
      </p:sp>
      <p:sp>
        <p:nvSpPr>
          <p:cNvPr id="94" name="TextBox 93">
            <a:extLst>
              <a:ext uri="{FF2B5EF4-FFF2-40B4-BE49-F238E27FC236}">
                <a16:creationId xmlns="" xmlns:a16="http://schemas.microsoft.com/office/drawing/2014/main" id="{4C5FCD3A-3B6B-8598-6EF2-376D8E1466F7}"/>
              </a:ext>
            </a:extLst>
          </p:cNvPr>
          <p:cNvSpPr txBox="1"/>
          <p:nvPr/>
        </p:nvSpPr>
        <p:spPr>
          <a:xfrm>
            <a:off x="7191170" y="6299586"/>
            <a:ext cx="3764311" cy="307777"/>
          </a:xfrm>
          <a:prstGeom prst="rect">
            <a:avLst/>
          </a:prstGeom>
          <a:noFill/>
        </p:spPr>
        <p:txBody>
          <a:bodyPr wrap="square" rtlCol="0">
            <a:spAutoFit/>
          </a:bodyPr>
          <a:lstStyle>
            <a:defPPr>
              <a:defRPr lang="ru-RU"/>
            </a:defPPr>
            <a:lvl1pPr>
              <a:defRPr sz="1600" b="1">
                <a:latin typeface="Arial" panose="020B0604020202020204" pitchFamily="34" charset="0"/>
                <a:cs typeface="Arial" panose="020B0604020202020204" pitchFamily="34" charset="0"/>
              </a:defRPr>
            </a:lvl1pPr>
          </a:lstStyle>
          <a:p>
            <a:r>
              <a:rPr lang="ru-RU" sz="1400" dirty="0"/>
              <a:t>Нулевой уровень по градуировке</a:t>
            </a:r>
          </a:p>
        </p:txBody>
      </p:sp>
      <p:pic>
        <p:nvPicPr>
          <p:cNvPr id="351" name="Рисунок 350">
            <a:extLst>
              <a:ext uri="{FF2B5EF4-FFF2-40B4-BE49-F238E27FC236}">
                <a16:creationId xmlns="" xmlns:a16="http://schemas.microsoft.com/office/drawing/2014/main" id="{5155F883-0521-ECDC-3D65-5C13528070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5443" y="4678497"/>
            <a:ext cx="194014" cy="207582"/>
          </a:xfrm>
          <a:prstGeom prst="rect">
            <a:avLst/>
          </a:prstGeom>
        </p:spPr>
      </p:pic>
      <p:sp>
        <p:nvSpPr>
          <p:cNvPr id="390" name="TextBox 389">
            <a:extLst>
              <a:ext uri="{FF2B5EF4-FFF2-40B4-BE49-F238E27FC236}">
                <a16:creationId xmlns="" xmlns:a16="http://schemas.microsoft.com/office/drawing/2014/main" id="{6673C0D3-D740-F92D-32FA-C35C2DE9C922}"/>
              </a:ext>
            </a:extLst>
          </p:cNvPr>
          <p:cNvSpPr txBox="1"/>
          <p:nvPr/>
        </p:nvSpPr>
        <p:spPr>
          <a:xfrm>
            <a:off x="389504" y="4503832"/>
            <a:ext cx="2793467" cy="523220"/>
          </a:xfrm>
          <a:prstGeom prst="rect">
            <a:avLst/>
          </a:prstGeom>
          <a:noFill/>
        </p:spPr>
        <p:txBody>
          <a:bodyPr wrap="square" rtlCol="0">
            <a:spAutoFit/>
          </a:bodyPr>
          <a:lstStyle/>
          <a:p>
            <a:r>
              <a:rPr lang="ru-RU" sz="1400" b="1" dirty="0">
                <a:latin typeface="Arial" panose="020B0604020202020204" pitchFamily="34" charset="0"/>
                <a:cs typeface="Arial" panose="020B0604020202020204" pitchFamily="34" charset="0"/>
              </a:rPr>
              <a:t>Уровень минимальный технологический</a:t>
            </a:r>
          </a:p>
        </p:txBody>
      </p:sp>
      <p:sp>
        <p:nvSpPr>
          <p:cNvPr id="398" name="TextBox 397">
            <a:extLst>
              <a:ext uri="{FF2B5EF4-FFF2-40B4-BE49-F238E27FC236}">
                <a16:creationId xmlns="" xmlns:a16="http://schemas.microsoft.com/office/drawing/2014/main" id="{5D8996E5-6F36-7BC7-6A18-9369CFAFCA7C}"/>
              </a:ext>
            </a:extLst>
          </p:cNvPr>
          <p:cNvSpPr txBox="1"/>
          <p:nvPr/>
        </p:nvSpPr>
        <p:spPr>
          <a:xfrm>
            <a:off x="389504" y="2964358"/>
            <a:ext cx="1038277" cy="307777"/>
          </a:xfrm>
          <a:prstGeom prst="rect">
            <a:avLst/>
          </a:prstGeom>
          <a:noFill/>
        </p:spPr>
        <p:txBody>
          <a:bodyPr wrap="square" rtlCol="0">
            <a:spAutoFit/>
          </a:bodyPr>
          <a:lstStyle/>
          <a:p>
            <a:r>
              <a:rPr lang="ru-RU" sz="1400" b="1" dirty="0">
                <a:latin typeface="Arial" panose="020B0604020202020204" pitchFamily="34" charset="0"/>
                <a:cs typeface="Arial" panose="020B0604020202020204" pitchFamily="34" charset="0"/>
              </a:rPr>
              <a:t>Понтон</a:t>
            </a:r>
          </a:p>
        </p:txBody>
      </p:sp>
      <p:sp>
        <p:nvSpPr>
          <p:cNvPr id="403" name="TextBox 402">
            <a:extLst>
              <a:ext uri="{FF2B5EF4-FFF2-40B4-BE49-F238E27FC236}">
                <a16:creationId xmlns="" xmlns:a16="http://schemas.microsoft.com/office/drawing/2014/main" id="{B406A488-FC9C-1827-59B0-497E662E3CBD}"/>
              </a:ext>
            </a:extLst>
          </p:cNvPr>
          <p:cNvSpPr txBox="1"/>
          <p:nvPr/>
        </p:nvSpPr>
        <p:spPr>
          <a:xfrm>
            <a:off x="2915035" y="4905625"/>
            <a:ext cx="1435986" cy="276999"/>
          </a:xfrm>
          <a:prstGeom prst="rect">
            <a:avLst/>
          </a:prstGeom>
          <a:noFill/>
        </p:spPr>
        <p:txBody>
          <a:bodyPr wrap="square" rtlCol="0">
            <a:spAutoFit/>
          </a:bodyPr>
          <a:lstStyle/>
          <a:p>
            <a:r>
              <a:rPr lang="ru-RU" sz="1200" b="1" i="1" dirty="0">
                <a:latin typeface="Arial" panose="020B0604020202020204" pitchFamily="34" charset="0"/>
                <a:cs typeface="Arial" panose="020B0604020202020204" pitchFamily="34" charset="0"/>
              </a:rPr>
              <a:t>Прибор</a:t>
            </a:r>
            <a:endParaRPr lang="ru-RU" sz="1050" b="1" i="1" dirty="0">
              <a:latin typeface="Arial" panose="020B0604020202020204" pitchFamily="34" charset="0"/>
              <a:cs typeface="Arial" panose="020B0604020202020204" pitchFamily="34" charset="0"/>
            </a:endParaRPr>
          </a:p>
        </p:txBody>
      </p:sp>
      <p:sp>
        <p:nvSpPr>
          <p:cNvPr id="428" name="TextBox 427">
            <a:extLst>
              <a:ext uri="{FF2B5EF4-FFF2-40B4-BE49-F238E27FC236}">
                <a16:creationId xmlns="" xmlns:a16="http://schemas.microsoft.com/office/drawing/2014/main" id="{229083A7-71D0-6EE0-201E-3321B8D64036}"/>
              </a:ext>
            </a:extLst>
          </p:cNvPr>
          <p:cNvSpPr txBox="1"/>
          <p:nvPr/>
        </p:nvSpPr>
        <p:spPr>
          <a:xfrm>
            <a:off x="389504" y="2344375"/>
            <a:ext cx="1184494" cy="307777"/>
          </a:xfrm>
          <a:prstGeom prst="rect">
            <a:avLst/>
          </a:prstGeom>
          <a:noFill/>
        </p:spPr>
        <p:txBody>
          <a:bodyPr wrap="square" rtlCol="0">
            <a:spAutoFit/>
          </a:bodyPr>
          <a:lstStyle/>
          <a:p>
            <a:r>
              <a:rPr lang="ru-RU" sz="1400" b="1" dirty="0">
                <a:latin typeface="Arial" panose="020B0604020202020204" pitchFamily="34" charset="0"/>
                <a:cs typeface="Arial" panose="020B0604020202020204" pitchFamily="34" charset="0"/>
              </a:rPr>
              <a:t>Уровень</a:t>
            </a:r>
          </a:p>
        </p:txBody>
      </p:sp>
      <p:sp>
        <p:nvSpPr>
          <p:cNvPr id="518" name="TextBox 517">
            <a:extLst>
              <a:ext uri="{FF2B5EF4-FFF2-40B4-BE49-F238E27FC236}">
                <a16:creationId xmlns="" xmlns:a16="http://schemas.microsoft.com/office/drawing/2014/main" id="{9F600E3C-C216-180F-5CBF-12BDF5FC7930}"/>
              </a:ext>
            </a:extLst>
          </p:cNvPr>
          <p:cNvSpPr txBox="1"/>
          <p:nvPr/>
        </p:nvSpPr>
        <p:spPr>
          <a:xfrm>
            <a:off x="8961056" y="2074164"/>
            <a:ext cx="945945" cy="430887"/>
          </a:xfrm>
          <a:prstGeom prst="rect">
            <a:avLst/>
          </a:prstGeom>
          <a:noFill/>
        </p:spPr>
        <p:txBody>
          <a:bodyPr wrap="square" rtlCol="0">
            <a:spAutoFit/>
          </a:bodyPr>
          <a:lstStyle/>
          <a:p>
            <a:pPr algn="ctr"/>
            <a:r>
              <a:rPr lang="ru-RU" sz="1050" b="1" dirty="0">
                <a:latin typeface="Arial" panose="020B0604020202020204" pitchFamily="34" charset="0"/>
                <a:cs typeface="Arial" panose="020B0604020202020204" pitchFamily="34" charset="0"/>
              </a:rPr>
              <a:t>Масса свободная</a:t>
            </a:r>
          </a:p>
        </p:txBody>
      </p:sp>
      <p:pic>
        <p:nvPicPr>
          <p:cNvPr id="519" name="Рисунок 518">
            <a:extLst>
              <a:ext uri="{FF2B5EF4-FFF2-40B4-BE49-F238E27FC236}">
                <a16:creationId xmlns="" xmlns:a16="http://schemas.microsoft.com/office/drawing/2014/main" id="{F88D208B-E0F9-CF56-41F4-A606C25233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3682" y="1917761"/>
            <a:ext cx="194014" cy="207582"/>
          </a:xfrm>
          <a:prstGeom prst="rect">
            <a:avLst/>
          </a:prstGeom>
        </p:spPr>
      </p:pic>
      <p:sp>
        <p:nvSpPr>
          <p:cNvPr id="523" name="TextBox 522">
            <a:extLst>
              <a:ext uri="{FF2B5EF4-FFF2-40B4-BE49-F238E27FC236}">
                <a16:creationId xmlns="" xmlns:a16="http://schemas.microsoft.com/office/drawing/2014/main" id="{E008A117-A41F-3BAA-2244-81AD982CA0AD}"/>
              </a:ext>
            </a:extLst>
          </p:cNvPr>
          <p:cNvSpPr txBox="1"/>
          <p:nvPr/>
        </p:nvSpPr>
        <p:spPr>
          <a:xfrm>
            <a:off x="389504" y="1518232"/>
            <a:ext cx="3462575" cy="523220"/>
          </a:xfrm>
          <a:prstGeom prst="rect">
            <a:avLst/>
          </a:prstGeom>
          <a:noFill/>
        </p:spPr>
        <p:txBody>
          <a:bodyPr wrap="square" rtlCol="0">
            <a:spAutoFit/>
          </a:bodyPr>
          <a:lstStyle/>
          <a:p>
            <a:r>
              <a:rPr lang="ru-RU" sz="1400" b="1" dirty="0">
                <a:latin typeface="Arial" panose="020B0604020202020204" pitchFamily="34" charset="0"/>
                <a:cs typeface="Arial" panose="020B0604020202020204" pitchFamily="34" charset="0"/>
              </a:rPr>
              <a:t>Уровень максимальный технологический</a:t>
            </a:r>
          </a:p>
        </p:txBody>
      </p:sp>
      <p:sp>
        <p:nvSpPr>
          <p:cNvPr id="3" name="Заголовок 1">
            <a:extLst>
              <a:ext uri="{FF2B5EF4-FFF2-40B4-BE49-F238E27FC236}">
                <a16:creationId xmlns="" xmlns:a16="http://schemas.microsoft.com/office/drawing/2014/main" id="{4A0C8EA1-B985-B28F-F6B9-C89E47718421}"/>
              </a:ext>
            </a:extLst>
          </p:cNvPr>
          <p:cNvSpPr>
            <a:spLocks noGrp="1"/>
          </p:cNvSpPr>
          <p:nvPr>
            <p:ph type="title"/>
          </p:nvPr>
        </p:nvSpPr>
        <p:spPr>
          <a:xfrm>
            <a:off x="1845808" y="3"/>
            <a:ext cx="7017369" cy="684149"/>
          </a:xfrm>
        </p:spPr>
        <p:txBody>
          <a:bodyPr vert="horz" lIns="216000" tIns="45720" rIns="91440" bIns="45720" rtlCol="0" anchor="ctr">
            <a:normAutofit/>
          </a:bodyPr>
          <a:lstStyle/>
          <a:p>
            <a:pPr defTabSz="653156"/>
            <a:r>
              <a:rPr lang="ru-RU" sz="1400" dirty="0">
                <a:solidFill>
                  <a:schemeClr val="tx1">
                    <a:lumMod val="65000"/>
                    <a:lumOff val="35000"/>
                  </a:schemeClr>
                </a:solidFill>
              </a:rPr>
              <a:t>Схема расположений уровней и масс в РВС</a:t>
            </a:r>
          </a:p>
        </p:txBody>
      </p:sp>
      <p:cxnSp>
        <p:nvCxnSpPr>
          <p:cNvPr id="13" name="Прямая соединительная линия 12">
            <a:extLst>
              <a:ext uri="{FF2B5EF4-FFF2-40B4-BE49-F238E27FC236}">
                <a16:creationId xmlns="" xmlns:a16="http://schemas.microsoft.com/office/drawing/2014/main" id="{B1F249C7-12C7-725F-CB33-333BB2C9B7A5}"/>
              </a:ext>
            </a:extLst>
          </p:cNvPr>
          <p:cNvCxnSpPr>
            <a:stCxn id="519" idx="3"/>
          </p:cNvCxnSpPr>
          <p:nvPr/>
        </p:nvCxnSpPr>
        <p:spPr>
          <a:xfrm flipV="1">
            <a:off x="3677696" y="2005927"/>
            <a:ext cx="6434785" cy="15625"/>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4" name="Line 713">
            <a:extLst>
              <a:ext uri="{FF2B5EF4-FFF2-40B4-BE49-F238E27FC236}">
                <a16:creationId xmlns="" xmlns:a16="http://schemas.microsoft.com/office/drawing/2014/main" id="{319E2691-E4CC-45F0-23D4-A25B8C9055D6}"/>
              </a:ext>
            </a:extLst>
          </p:cNvPr>
          <p:cNvSpPr>
            <a:spLocks noChangeShapeType="1"/>
          </p:cNvSpPr>
          <p:nvPr/>
        </p:nvSpPr>
        <p:spPr bwMode="auto">
          <a:xfrm>
            <a:off x="2412513" y="2012817"/>
            <a:ext cx="944484" cy="732"/>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cxnSp>
        <p:nvCxnSpPr>
          <p:cNvPr id="16" name="Прямая соединительная линия 15">
            <a:extLst>
              <a:ext uri="{FF2B5EF4-FFF2-40B4-BE49-F238E27FC236}">
                <a16:creationId xmlns="" xmlns:a16="http://schemas.microsoft.com/office/drawing/2014/main" id="{67C7FBF6-D11A-39C0-DF5B-342FA7C966CA}"/>
              </a:ext>
            </a:extLst>
          </p:cNvPr>
          <p:cNvCxnSpPr>
            <a:cxnSpLocks/>
          </p:cNvCxnSpPr>
          <p:nvPr/>
        </p:nvCxnSpPr>
        <p:spPr>
          <a:xfrm>
            <a:off x="3623267" y="2543455"/>
            <a:ext cx="5337789"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48" name="Line 713">
            <a:extLst>
              <a:ext uri="{FF2B5EF4-FFF2-40B4-BE49-F238E27FC236}">
                <a16:creationId xmlns="" xmlns:a16="http://schemas.microsoft.com/office/drawing/2014/main" id="{6533DC74-D457-5B59-C89E-74CCA0FA4CCE}"/>
              </a:ext>
            </a:extLst>
          </p:cNvPr>
          <p:cNvSpPr>
            <a:spLocks noChangeShapeType="1"/>
          </p:cNvSpPr>
          <p:nvPr/>
        </p:nvSpPr>
        <p:spPr bwMode="auto">
          <a:xfrm>
            <a:off x="1604799" y="2550151"/>
            <a:ext cx="1952569"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cxnSp>
        <p:nvCxnSpPr>
          <p:cNvPr id="51" name="Прямая соединительная линия 50">
            <a:extLst>
              <a:ext uri="{FF2B5EF4-FFF2-40B4-BE49-F238E27FC236}">
                <a16:creationId xmlns="" xmlns:a16="http://schemas.microsoft.com/office/drawing/2014/main" id="{83AFA597-7414-20E1-4875-F1BCE172969B}"/>
              </a:ext>
            </a:extLst>
          </p:cNvPr>
          <p:cNvCxnSpPr>
            <a:cxnSpLocks/>
          </p:cNvCxnSpPr>
          <p:nvPr/>
        </p:nvCxnSpPr>
        <p:spPr>
          <a:xfrm>
            <a:off x="3623267" y="2804712"/>
            <a:ext cx="3347417" cy="0"/>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52" name="Прямая соединительная линия 51">
            <a:extLst>
              <a:ext uri="{FF2B5EF4-FFF2-40B4-BE49-F238E27FC236}">
                <a16:creationId xmlns="" xmlns:a16="http://schemas.microsoft.com/office/drawing/2014/main" id="{0239BFB6-DB47-4554-D74F-95468E42E667}"/>
              </a:ext>
            </a:extLst>
          </p:cNvPr>
          <p:cNvCxnSpPr>
            <a:cxnSpLocks/>
          </p:cNvCxnSpPr>
          <p:nvPr/>
        </p:nvCxnSpPr>
        <p:spPr>
          <a:xfrm flipV="1">
            <a:off x="3656616" y="4776869"/>
            <a:ext cx="5370652" cy="1935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53" name="Line 713">
            <a:extLst>
              <a:ext uri="{FF2B5EF4-FFF2-40B4-BE49-F238E27FC236}">
                <a16:creationId xmlns="" xmlns:a16="http://schemas.microsoft.com/office/drawing/2014/main" id="{F599D711-20E1-9D8B-DF34-B001CFF92DC8}"/>
              </a:ext>
            </a:extLst>
          </p:cNvPr>
          <p:cNvSpPr>
            <a:spLocks noChangeShapeType="1"/>
          </p:cNvSpPr>
          <p:nvPr/>
        </p:nvSpPr>
        <p:spPr bwMode="auto">
          <a:xfrm flipV="1">
            <a:off x="1593914" y="2838377"/>
            <a:ext cx="1944485" cy="332259"/>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54" name="Line 713">
            <a:extLst>
              <a:ext uri="{FF2B5EF4-FFF2-40B4-BE49-F238E27FC236}">
                <a16:creationId xmlns="" xmlns:a16="http://schemas.microsoft.com/office/drawing/2014/main" id="{C32B7F28-3F93-9B39-7CF0-79EC0A2F3D89}"/>
              </a:ext>
            </a:extLst>
          </p:cNvPr>
          <p:cNvSpPr>
            <a:spLocks noChangeShapeType="1"/>
          </p:cNvSpPr>
          <p:nvPr/>
        </p:nvSpPr>
        <p:spPr bwMode="auto">
          <a:xfrm>
            <a:off x="1593914" y="3181520"/>
            <a:ext cx="1963454" cy="1468158"/>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55" name="TextBox 54">
            <a:extLst>
              <a:ext uri="{FF2B5EF4-FFF2-40B4-BE49-F238E27FC236}">
                <a16:creationId xmlns="" xmlns:a16="http://schemas.microsoft.com/office/drawing/2014/main" id="{C9BBE039-1DEB-F1F2-F5B9-4D0615B3EBBB}"/>
              </a:ext>
            </a:extLst>
          </p:cNvPr>
          <p:cNvSpPr txBox="1"/>
          <p:nvPr/>
        </p:nvSpPr>
        <p:spPr>
          <a:xfrm>
            <a:off x="2892141" y="2095378"/>
            <a:ext cx="1435986" cy="276999"/>
          </a:xfrm>
          <a:prstGeom prst="rect">
            <a:avLst/>
          </a:prstGeom>
          <a:noFill/>
        </p:spPr>
        <p:txBody>
          <a:bodyPr wrap="square" rtlCol="0">
            <a:spAutoFit/>
          </a:bodyPr>
          <a:lstStyle/>
          <a:p>
            <a:r>
              <a:rPr lang="ru-RU" sz="1200" b="1" i="1" dirty="0">
                <a:latin typeface="Arial" panose="020B0604020202020204" pitchFamily="34" charset="0"/>
                <a:cs typeface="Arial" panose="020B0604020202020204" pitchFamily="34" charset="0"/>
              </a:rPr>
              <a:t>Прибор</a:t>
            </a:r>
            <a:endParaRPr lang="ru-RU" sz="1050" b="1" i="1" dirty="0">
              <a:latin typeface="Arial" panose="020B0604020202020204" pitchFamily="34" charset="0"/>
              <a:cs typeface="Arial" panose="020B0604020202020204" pitchFamily="34" charset="0"/>
            </a:endParaRPr>
          </a:p>
        </p:txBody>
      </p:sp>
      <p:sp>
        <p:nvSpPr>
          <p:cNvPr id="56" name="Line 713">
            <a:extLst>
              <a:ext uri="{FF2B5EF4-FFF2-40B4-BE49-F238E27FC236}">
                <a16:creationId xmlns="" xmlns:a16="http://schemas.microsoft.com/office/drawing/2014/main" id="{568F8749-A021-EF0F-D878-857B2E64610E}"/>
              </a:ext>
            </a:extLst>
          </p:cNvPr>
          <p:cNvSpPr>
            <a:spLocks noChangeShapeType="1"/>
          </p:cNvSpPr>
          <p:nvPr/>
        </p:nvSpPr>
        <p:spPr bwMode="auto">
          <a:xfrm flipV="1">
            <a:off x="2908871" y="4811176"/>
            <a:ext cx="535211" cy="431"/>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cxnSp>
        <p:nvCxnSpPr>
          <p:cNvPr id="58" name="Прямая соединительная линия 57">
            <a:extLst>
              <a:ext uri="{FF2B5EF4-FFF2-40B4-BE49-F238E27FC236}">
                <a16:creationId xmlns="" xmlns:a16="http://schemas.microsoft.com/office/drawing/2014/main" id="{ECEA5630-94DC-38F6-808B-4761BCE3944D}"/>
              </a:ext>
            </a:extLst>
          </p:cNvPr>
          <p:cNvCxnSpPr>
            <a:cxnSpLocks/>
          </p:cNvCxnSpPr>
          <p:nvPr/>
        </p:nvCxnSpPr>
        <p:spPr>
          <a:xfrm flipV="1">
            <a:off x="3624532" y="5855729"/>
            <a:ext cx="3558571" cy="47397"/>
          </a:xfrm>
          <a:prstGeom prst="line">
            <a:avLst/>
          </a:prstGeom>
          <a:ln w="1905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63" name="Line 713">
            <a:extLst>
              <a:ext uri="{FF2B5EF4-FFF2-40B4-BE49-F238E27FC236}">
                <a16:creationId xmlns="" xmlns:a16="http://schemas.microsoft.com/office/drawing/2014/main" id="{1D6155BD-21A7-9067-05A6-0F09D512A456}"/>
              </a:ext>
            </a:extLst>
          </p:cNvPr>
          <p:cNvSpPr>
            <a:spLocks noChangeShapeType="1"/>
          </p:cNvSpPr>
          <p:nvPr/>
        </p:nvSpPr>
        <p:spPr bwMode="auto">
          <a:xfrm flipV="1">
            <a:off x="3168455" y="5903126"/>
            <a:ext cx="452988"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cxnSp>
        <p:nvCxnSpPr>
          <p:cNvPr id="480" name="Прямая со стрелкой 479">
            <a:extLst>
              <a:ext uri="{FF2B5EF4-FFF2-40B4-BE49-F238E27FC236}">
                <a16:creationId xmlns="" xmlns:a16="http://schemas.microsoft.com/office/drawing/2014/main" id="{22431FD9-2D35-C993-5A36-DB62A5B29966}"/>
              </a:ext>
            </a:extLst>
          </p:cNvPr>
          <p:cNvCxnSpPr/>
          <p:nvPr/>
        </p:nvCxnSpPr>
        <p:spPr>
          <a:xfrm>
            <a:off x="11240181" y="1283181"/>
            <a:ext cx="0" cy="4963174"/>
          </a:xfrm>
          <a:prstGeom prst="straightConnector1">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 xmlns:a16="http://schemas.microsoft.com/office/drawing/2014/main" id="{676B0690-55E2-A605-A50C-494CF2E24A90}"/>
              </a:ext>
            </a:extLst>
          </p:cNvPr>
          <p:cNvSpPr txBox="1"/>
          <p:nvPr/>
        </p:nvSpPr>
        <p:spPr>
          <a:xfrm>
            <a:off x="10658131" y="1461335"/>
            <a:ext cx="1164100" cy="415498"/>
          </a:xfrm>
          <a:prstGeom prst="rect">
            <a:avLst/>
          </a:prstGeom>
          <a:solidFill>
            <a:schemeClr val="bg1"/>
          </a:solidFill>
        </p:spPr>
        <p:txBody>
          <a:bodyPr wrap="none" rtlCol="0">
            <a:spAutoFit/>
          </a:bodyPr>
          <a:lstStyle/>
          <a:p>
            <a:pPr algn="ctr"/>
            <a:r>
              <a:rPr lang="ru-RU" sz="1050" b="1" dirty="0">
                <a:latin typeface="Arial" panose="020B0604020202020204" pitchFamily="34" charset="0"/>
                <a:cs typeface="Arial" panose="020B0604020202020204" pitchFamily="34" charset="0"/>
              </a:rPr>
              <a:t>Масса </a:t>
            </a:r>
          </a:p>
          <a:p>
            <a:pPr algn="ctr"/>
            <a:r>
              <a:rPr lang="ru-RU" sz="1050" b="1" dirty="0">
                <a:latin typeface="Arial" panose="020B0604020202020204" pitchFamily="34" charset="0"/>
                <a:cs typeface="Arial" panose="020B0604020202020204" pitchFamily="34" charset="0"/>
              </a:rPr>
              <a:t>максимальная</a:t>
            </a:r>
          </a:p>
        </p:txBody>
      </p:sp>
      <p:cxnSp>
        <p:nvCxnSpPr>
          <p:cNvPr id="481" name="Прямая со стрелкой 480">
            <a:extLst>
              <a:ext uri="{FF2B5EF4-FFF2-40B4-BE49-F238E27FC236}">
                <a16:creationId xmlns="" xmlns:a16="http://schemas.microsoft.com/office/drawing/2014/main" id="{15FA17D9-61FC-E7C4-20BE-F472F1337704}"/>
              </a:ext>
            </a:extLst>
          </p:cNvPr>
          <p:cNvCxnSpPr>
            <a:cxnSpLocks/>
          </p:cNvCxnSpPr>
          <p:nvPr/>
        </p:nvCxnSpPr>
        <p:spPr>
          <a:xfrm>
            <a:off x="10108498" y="2025565"/>
            <a:ext cx="2144" cy="4195779"/>
          </a:xfrm>
          <a:prstGeom prst="straightConnector1">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505" name="TextBox 504">
            <a:extLst>
              <a:ext uri="{FF2B5EF4-FFF2-40B4-BE49-F238E27FC236}">
                <a16:creationId xmlns="" xmlns:a16="http://schemas.microsoft.com/office/drawing/2014/main" id="{EB982053-0107-8CD1-4080-B9ABD8564571}"/>
              </a:ext>
            </a:extLst>
          </p:cNvPr>
          <p:cNvSpPr txBox="1"/>
          <p:nvPr/>
        </p:nvSpPr>
        <p:spPr>
          <a:xfrm>
            <a:off x="9323072" y="2818884"/>
            <a:ext cx="1575141" cy="577081"/>
          </a:xfrm>
          <a:prstGeom prst="rect">
            <a:avLst/>
          </a:prstGeom>
          <a:solidFill>
            <a:schemeClr val="bg1"/>
          </a:solidFill>
        </p:spPr>
        <p:txBody>
          <a:bodyPr wrap="square" rtlCol="0">
            <a:spAutoFit/>
          </a:bodyPr>
          <a:lstStyle/>
          <a:p>
            <a:pPr algn="ctr"/>
            <a:r>
              <a:rPr lang="ru-RU" sz="1050" b="1" dirty="0">
                <a:latin typeface="Arial" panose="020B0604020202020204" pitchFamily="34" charset="0"/>
                <a:cs typeface="Arial" panose="020B0604020202020204" pitchFamily="34" charset="0"/>
              </a:rPr>
              <a:t>Масса максимальная технологическая</a:t>
            </a:r>
          </a:p>
        </p:txBody>
      </p:sp>
      <p:cxnSp>
        <p:nvCxnSpPr>
          <p:cNvPr id="501" name="Прямая со стрелкой 500">
            <a:extLst>
              <a:ext uri="{FF2B5EF4-FFF2-40B4-BE49-F238E27FC236}">
                <a16:creationId xmlns="" xmlns:a16="http://schemas.microsoft.com/office/drawing/2014/main" id="{21F8EE8F-9650-A12D-3165-2FD7FC7A9AD6}"/>
              </a:ext>
            </a:extLst>
          </p:cNvPr>
          <p:cNvCxnSpPr>
            <a:cxnSpLocks/>
          </p:cNvCxnSpPr>
          <p:nvPr/>
        </p:nvCxnSpPr>
        <p:spPr>
          <a:xfrm>
            <a:off x="9032987" y="2031341"/>
            <a:ext cx="0" cy="492763"/>
          </a:xfrm>
          <a:prstGeom prst="straightConnector1">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8" name="Прямая со стрелкой 507">
            <a:extLst>
              <a:ext uri="{FF2B5EF4-FFF2-40B4-BE49-F238E27FC236}">
                <a16:creationId xmlns="" xmlns:a16="http://schemas.microsoft.com/office/drawing/2014/main" id="{8B43C7D7-BED1-5FF1-8AC9-6A4B93F76775}"/>
              </a:ext>
            </a:extLst>
          </p:cNvPr>
          <p:cNvCxnSpPr>
            <a:cxnSpLocks/>
          </p:cNvCxnSpPr>
          <p:nvPr/>
        </p:nvCxnSpPr>
        <p:spPr>
          <a:xfrm>
            <a:off x="9030547" y="2531087"/>
            <a:ext cx="0" cy="3708068"/>
          </a:xfrm>
          <a:prstGeom prst="straightConnector1">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422" name="TextBox 421">
            <a:extLst>
              <a:ext uri="{FF2B5EF4-FFF2-40B4-BE49-F238E27FC236}">
                <a16:creationId xmlns="" xmlns:a16="http://schemas.microsoft.com/office/drawing/2014/main" id="{AC21E778-AC34-4D3C-F912-AFF565F4169F}"/>
              </a:ext>
            </a:extLst>
          </p:cNvPr>
          <p:cNvSpPr txBox="1"/>
          <p:nvPr/>
        </p:nvSpPr>
        <p:spPr>
          <a:xfrm>
            <a:off x="8553829" y="3538136"/>
            <a:ext cx="955544" cy="430887"/>
          </a:xfrm>
          <a:prstGeom prst="rect">
            <a:avLst/>
          </a:prstGeom>
          <a:solidFill>
            <a:schemeClr val="bg1"/>
          </a:solidFill>
        </p:spPr>
        <p:txBody>
          <a:bodyPr wrap="square" rtlCol="0">
            <a:spAutoFit/>
          </a:bodyPr>
          <a:lstStyle>
            <a:defPPr>
              <a:defRPr lang="ru-RU"/>
            </a:defPPr>
            <a:lvl1pPr algn="ctr">
              <a:defRPr sz="1050" b="1">
                <a:latin typeface="Arial" panose="020B0604020202020204" pitchFamily="34" charset="0"/>
                <a:cs typeface="Arial" panose="020B0604020202020204" pitchFamily="34" charset="0"/>
              </a:defRPr>
            </a:lvl1pPr>
          </a:lstStyle>
          <a:p>
            <a:r>
              <a:rPr lang="ru-RU" dirty="0"/>
              <a:t>Масса общая</a:t>
            </a:r>
          </a:p>
        </p:txBody>
      </p:sp>
      <p:cxnSp>
        <p:nvCxnSpPr>
          <p:cNvPr id="510" name="Прямая со стрелкой 509">
            <a:extLst>
              <a:ext uri="{FF2B5EF4-FFF2-40B4-BE49-F238E27FC236}">
                <a16:creationId xmlns="" xmlns:a16="http://schemas.microsoft.com/office/drawing/2014/main" id="{E583AC6F-6E12-4C5B-DAC2-A994EFD664C3}"/>
              </a:ext>
            </a:extLst>
          </p:cNvPr>
          <p:cNvCxnSpPr>
            <a:cxnSpLocks/>
          </p:cNvCxnSpPr>
          <p:nvPr/>
        </p:nvCxnSpPr>
        <p:spPr>
          <a:xfrm>
            <a:off x="8447020" y="2560824"/>
            <a:ext cx="9570" cy="2204618"/>
          </a:xfrm>
          <a:prstGeom prst="straightConnector1">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421" name="TextBox 420">
            <a:extLst>
              <a:ext uri="{FF2B5EF4-FFF2-40B4-BE49-F238E27FC236}">
                <a16:creationId xmlns="" xmlns:a16="http://schemas.microsoft.com/office/drawing/2014/main" id="{17032DF4-7A34-1808-D5CB-36D4D7AA1A97}"/>
              </a:ext>
            </a:extLst>
          </p:cNvPr>
          <p:cNvSpPr txBox="1"/>
          <p:nvPr/>
        </p:nvSpPr>
        <p:spPr>
          <a:xfrm>
            <a:off x="7889606" y="2955192"/>
            <a:ext cx="1071450" cy="430887"/>
          </a:xfrm>
          <a:prstGeom prst="rect">
            <a:avLst/>
          </a:prstGeom>
          <a:solidFill>
            <a:schemeClr val="bg1"/>
          </a:solidFill>
        </p:spPr>
        <p:txBody>
          <a:bodyPr wrap="square" rtlCol="0">
            <a:spAutoFit/>
          </a:bodyPr>
          <a:lstStyle/>
          <a:p>
            <a:pPr algn="ctr"/>
            <a:r>
              <a:rPr lang="ru-RU" sz="1050" b="1" dirty="0">
                <a:latin typeface="Arial" panose="020B0604020202020204" pitchFamily="34" charset="0"/>
                <a:cs typeface="Arial" panose="020B0604020202020204" pitchFamily="34" charset="0"/>
              </a:rPr>
              <a:t>Масса полезная</a:t>
            </a:r>
          </a:p>
        </p:txBody>
      </p:sp>
      <p:cxnSp>
        <p:nvCxnSpPr>
          <p:cNvPr id="517" name="Прямая со стрелкой 516">
            <a:extLst>
              <a:ext uri="{FF2B5EF4-FFF2-40B4-BE49-F238E27FC236}">
                <a16:creationId xmlns="" xmlns:a16="http://schemas.microsoft.com/office/drawing/2014/main" id="{5C2C52C7-5B19-AA15-9FB5-9970CABC0A44}"/>
              </a:ext>
            </a:extLst>
          </p:cNvPr>
          <p:cNvCxnSpPr>
            <a:cxnSpLocks/>
          </p:cNvCxnSpPr>
          <p:nvPr/>
        </p:nvCxnSpPr>
        <p:spPr>
          <a:xfrm>
            <a:off x="8454244" y="4832469"/>
            <a:ext cx="0" cy="1384151"/>
          </a:xfrm>
          <a:prstGeom prst="straightConnector1">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350" name="TextBox 349">
            <a:extLst>
              <a:ext uri="{FF2B5EF4-FFF2-40B4-BE49-F238E27FC236}">
                <a16:creationId xmlns="" xmlns:a16="http://schemas.microsoft.com/office/drawing/2014/main" id="{CE197D6D-43B3-0535-A7CC-6495D41114DF}"/>
              </a:ext>
            </a:extLst>
          </p:cNvPr>
          <p:cNvSpPr txBox="1"/>
          <p:nvPr/>
        </p:nvSpPr>
        <p:spPr>
          <a:xfrm>
            <a:off x="7684406" y="5030797"/>
            <a:ext cx="1319275" cy="415498"/>
          </a:xfrm>
          <a:prstGeom prst="rect">
            <a:avLst/>
          </a:prstGeom>
          <a:solidFill>
            <a:schemeClr val="bg1"/>
          </a:solidFill>
        </p:spPr>
        <p:txBody>
          <a:bodyPr wrap="square" rtlCol="0">
            <a:spAutoFit/>
          </a:bodyPr>
          <a:lstStyle/>
          <a:p>
            <a:pPr algn="ctr"/>
            <a:r>
              <a:rPr lang="ru-RU" sz="1050" b="1" dirty="0">
                <a:latin typeface="Arial" panose="020B0604020202020204" pitchFamily="34" charset="0"/>
                <a:cs typeface="Arial" panose="020B0604020202020204" pitchFamily="34" charset="0"/>
              </a:rPr>
              <a:t>Масса технологическая</a:t>
            </a:r>
          </a:p>
        </p:txBody>
      </p:sp>
      <p:cxnSp>
        <p:nvCxnSpPr>
          <p:cNvPr id="527" name="Прямая со стрелкой 526">
            <a:extLst>
              <a:ext uri="{FF2B5EF4-FFF2-40B4-BE49-F238E27FC236}">
                <a16:creationId xmlns="" xmlns:a16="http://schemas.microsoft.com/office/drawing/2014/main" id="{BDACCACA-5047-D14D-56A2-6454370C59D9}"/>
              </a:ext>
            </a:extLst>
          </p:cNvPr>
          <p:cNvCxnSpPr>
            <a:cxnSpLocks/>
          </p:cNvCxnSpPr>
          <p:nvPr/>
        </p:nvCxnSpPr>
        <p:spPr>
          <a:xfrm>
            <a:off x="7148392" y="5861586"/>
            <a:ext cx="2438" cy="384769"/>
          </a:xfrm>
          <a:prstGeom prst="straightConnector1">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533" name="Номер слайда 5">
            <a:extLst>
              <a:ext uri="{FF2B5EF4-FFF2-40B4-BE49-F238E27FC236}">
                <a16:creationId xmlns="" xmlns:a16="http://schemas.microsoft.com/office/drawing/2014/main" id="{0300E3DC-67C7-FEB7-61E3-4A2525F823EB}"/>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12</a:t>
            </a:fld>
            <a:endParaRPr lang="ru-RU" dirty="0"/>
          </a:p>
        </p:txBody>
      </p:sp>
    </p:spTree>
    <p:extLst>
      <p:ext uri="{BB962C8B-B14F-4D97-AF65-F5344CB8AC3E}">
        <p14:creationId xmlns:p14="http://schemas.microsoft.com/office/powerpoint/2010/main" val="2740481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 xmlns:a16="http://schemas.microsoft.com/office/drawing/2014/main" id="{5AFDFB1C-2419-661D-7253-A8DA6C4911FD}"/>
              </a:ext>
            </a:extLst>
          </p:cNvPr>
          <p:cNvSpPr/>
          <p:nvPr/>
        </p:nvSpPr>
        <p:spPr>
          <a:xfrm>
            <a:off x="0" y="1683327"/>
            <a:ext cx="12191999" cy="42602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24" y="1800434"/>
            <a:ext cx="6148097" cy="4026059"/>
          </a:xfrm>
          <a:prstGeom prst="rect">
            <a:avLst/>
          </a:prstGeom>
          <a:ln w="6350">
            <a:solidFill>
              <a:schemeClr val="bg1">
                <a:lumMod val="75000"/>
              </a:schemeClr>
            </a:solidFill>
          </a:ln>
        </p:spPr>
      </p:pic>
      <p:sp>
        <p:nvSpPr>
          <p:cNvPr id="5" name="TextBox 4"/>
          <p:cNvSpPr txBox="1"/>
          <p:nvPr/>
        </p:nvSpPr>
        <p:spPr>
          <a:xfrm>
            <a:off x="395345" y="814186"/>
            <a:ext cx="3983719" cy="584775"/>
          </a:xfrm>
          <a:prstGeom prst="rect">
            <a:avLst/>
          </a:prstGeom>
          <a:noFill/>
        </p:spPr>
        <p:txBody>
          <a:bodyPr wrap="square" rtlCol="0">
            <a:spAutoFit/>
          </a:bodyPr>
          <a:lstStyle>
            <a:defPPr>
              <a:defRPr lang="ru-RU"/>
            </a:defPPr>
            <a:lvl1pPr>
              <a:defRPr sz="1400" b="1">
                <a:latin typeface="Arial" panose="020B0604020202020204" pitchFamily="34" charset="0"/>
                <a:cs typeface="Arial" panose="020B0604020202020204" pitchFamily="34" charset="0"/>
              </a:defRPr>
            </a:lvl1pPr>
          </a:lstStyle>
          <a:p>
            <a:r>
              <a:rPr lang="ru-RU" sz="1600" dirty="0"/>
              <a:t>Объекты и их параметры </a:t>
            </a:r>
            <a:br>
              <a:rPr lang="ru-RU" sz="1600" dirty="0"/>
            </a:br>
            <a:r>
              <a:rPr lang="ru-RU" sz="1600" dirty="0"/>
              <a:t>в модульной БД</a:t>
            </a:r>
          </a:p>
        </p:txBody>
      </p:sp>
      <p:sp>
        <p:nvSpPr>
          <p:cNvPr id="6" name="TextBox 5"/>
          <p:cNvSpPr txBox="1"/>
          <p:nvPr/>
        </p:nvSpPr>
        <p:spPr>
          <a:xfrm>
            <a:off x="6922371" y="814186"/>
            <a:ext cx="3774880" cy="338554"/>
          </a:xfrm>
          <a:prstGeom prst="rect">
            <a:avLst/>
          </a:prstGeom>
          <a:noFill/>
        </p:spPr>
        <p:txBody>
          <a:bodyPr wrap="square" rtlCol="0">
            <a:spAutoFit/>
          </a:bodyPr>
          <a:lstStyle>
            <a:defPPr>
              <a:defRPr lang="ru-RU"/>
            </a:defPPr>
            <a:lvl1pPr>
              <a:defRPr sz="1400" b="1">
                <a:latin typeface="Arial" panose="020B0604020202020204" pitchFamily="34" charset="0"/>
                <a:cs typeface="Arial" panose="020B0604020202020204" pitchFamily="34" charset="0"/>
              </a:defRPr>
            </a:lvl1pPr>
          </a:lstStyle>
          <a:p>
            <a:r>
              <a:rPr lang="ru-RU" sz="1600" dirty="0"/>
              <a:t>Пример выгрузки уровня</a:t>
            </a:r>
          </a:p>
        </p:txBody>
      </p:sp>
      <p:pic>
        <p:nvPicPr>
          <p:cNvPr id="7" name="Рисунок 6"/>
          <p:cNvPicPr>
            <a:picLocks noChangeAspect="1"/>
          </p:cNvPicPr>
          <p:nvPr/>
        </p:nvPicPr>
        <p:blipFill rotWithShape="1">
          <a:blip r:embed="rId4">
            <a:extLst>
              <a:ext uri="{28A0092B-C50C-407E-A947-70E740481C1C}">
                <a14:useLocalDpi xmlns:a14="http://schemas.microsoft.com/office/drawing/2010/main" val="0"/>
              </a:ext>
            </a:extLst>
          </a:blip>
          <a:srcRect r="6756"/>
          <a:stretch/>
        </p:blipFill>
        <p:spPr>
          <a:xfrm>
            <a:off x="6922371" y="1800433"/>
            <a:ext cx="4790204" cy="4026059"/>
          </a:xfrm>
          <a:prstGeom prst="rect">
            <a:avLst/>
          </a:prstGeom>
          <a:ln w="6350">
            <a:solidFill>
              <a:schemeClr val="bg1">
                <a:lumMod val="75000"/>
              </a:schemeClr>
            </a:solidFill>
          </a:ln>
        </p:spPr>
      </p:pic>
      <p:sp>
        <p:nvSpPr>
          <p:cNvPr id="4" name="Заголовок 1">
            <a:extLst>
              <a:ext uri="{FF2B5EF4-FFF2-40B4-BE49-F238E27FC236}">
                <a16:creationId xmlns="" xmlns:a16="http://schemas.microsoft.com/office/drawing/2014/main" id="{EC491BD2-CA5B-B369-04E1-2C2855A9A91D}"/>
              </a:ext>
            </a:extLst>
          </p:cNvPr>
          <p:cNvSpPr>
            <a:spLocks noGrp="1"/>
          </p:cNvSpPr>
          <p:nvPr>
            <p:ph type="title"/>
          </p:nvPr>
        </p:nvSpPr>
        <p:spPr>
          <a:xfrm>
            <a:off x="1845808" y="3"/>
            <a:ext cx="7017369" cy="684149"/>
          </a:xfrm>
        </p:spPr>
        <p:txBody>
          <a:bodyPr vert="horz" lIns="216000" tIns="45720" rIns="91440" bIns="45720" rtlCol="0" anchor="ctr">
            <a:normAutofit/>
          </a:bodyPr>
          <a:lstStyle/>
          <a:p>
            <a:pPr defTabSz="653156"/>
            <a:r>
              <a:rPr lang="ru-RU" sz="1400" dirty="0">
                <a:solidFill>
                  <a:schemeClr val="tx1">
                    <a:lumMod val="65000"/>
                    <a:lumOff val="35000"/>
                  </a:schemeClr>
                </a:solidFill>
              </a:rPr>
              <a:t>Представление объектов и временных рядов в приложениях</a:t>
            </a:r>
          </a:p>
        </p:txBody>
      </p:sp>
      <p:sp>
        <p:nvSpPr>
          <p:cNvPr id="11" name="Номер слайда 5">
            <a:extLst>
              <a:ext uri="{FF2B5EF4-FFF2-40B4-BE49-F238E27FC236}">
                <a16:creationId xmlns="" xmlns:a16="http://schemas.microsoft.com/office/drawing/2014/main" id="{D9EF9FA6-6EB1-4167-7DB6-C5F3B48AAB2D}"/>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13</a:t>
            </a:fld>
            <a:endParaRPr lang="ru-RU" dirty="0"/>
          </a:p>
        </p:txBody>
      </p:sp>
    </p:spTree>
    <p:extLst>
      <p:ext uri="{BB962C8B-B14F-4D97-AF65-F5344CB8AC3E}">
        <p14:creationId xmlns:p14="http://schemas.microsoft.com/office/powerpoint/2010/main" val="31442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 xmlns:a16="http://schemas.microsoft.com/office/drawing/2014/main" id="{CF4E4375-D4A8-360B-F232-6EF106BE7143}"/>
              </a:ext>
            </a:extLst>
          </p:cNvPr>
          <p:cNvSpPr/>
          <p:nvPr/>
        </p:nvSpPr>
        <p:spPr>
          <a:xfrm>
            <a:off x="0" y="908050"/>
            <a:ext cx="12191999" cy="558164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0" name="Прямая соединительная линия 59"/>
          <p:cNvCxnSpPr>
            <a:cxnSpLocks/>
          </p:cNvCxnSpPr>
          <p:nvPr/>
        </p:nvCxnSpPr>
        <p:spPr>
          <a:xfrm>
            <a:off x="6531892" y="1592279"/>
            <a:ext cx="0" cy="41687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Прямая соединительная линия 60"/>
          <p:cNvCxnSpPr>
            <a:cxnSpLocks/>
          </p:cNvCxnSpPr>
          <p:nvPr/>
        </p:nvCxnSpPr>
        <p:spPr>
          <a:xfrm>
            <a:off x="7817767" y="1592279"/>
            <a:ext cx="0" cy="41608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Прямая соединительная линия 61"/>
          <p:cNvCxnSpPr>
            <a:cxnSpLocks/>
          </p:cNvCxnSpPr>
          <p:nvPr/>
        </p:nvCxnSpPr>
        <p:spPr>
          <a:xfrm>
            <a:off x="3969667" y="1592279"/>
            <a:ext cx="15875" cy="413385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Прямая соединительная линия 62"/>
          <p:cNvCxnSpPr>
            <a:cxnSpLocks/>
          </p:cNvCxnSpPr>
          <p:nvPr/>
        </p:nvCxnSpPr>
        <p:spPr>
          <a:xfrm>
            <a:off x="5268242" y="1592279"/>
            <a:ext cx="0" cy="4143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4" name="Нашивка 63"/>
          <p:cNvSpPr/>
          <p:nvPr/>
        </p:nvSpPr>
        <p:spPr>
          <a:xfrm>
            <a:off x="7724105" y="4951413"/>
            <a:ext cx="317500" cy="830262"/>
          </a:xfrm>
          <a:prstGeom prst="chevron">
            <a:avLst>
              <a:gd name="adj" fmla="val 67011"/>
            </a:avLst>
          </a:prstGeom>
          <a:solidFill>
            <a:schemeClr val="accent2">
              <a:lumMod val="60000"/>
              <a:lumOff val="4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a:endParaRPr lang="ru-RU" dirty="0"/>
          </a:p>
        </p:txBody>
      </p:sp>
      <p:sp>
        <p:nvSpPr>
          <p:cNvPr id="65" name="Пятиугольник 64"/>
          <p:cNvSpPr/>
          <p:nvPr/>
        </p:nvSpPr>
        <p:spPr>
          <a:xfrm>
            <a:off x="3591842" y="1542733"/>
            <a:ext cx="1676400" cy="839787"/>
          </a:xfrm>
          <a:prstGeom prst="homePlate">
            <a:avLst>
              <a:gd name="adj" fmla="val 28831"/>
            </a:avLst>
          </a:prstGeom>
          <a:solidFill>
            <a:schemeClr val="accent2">
              <a:lumMod val="20000"/>
              <a:lumOff val="8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eaLnBrk="1" hangingPunct="1">
              <a:defRPr/>
            </a:pPr>
            <a:endParaRPr lang="ru-RU" dirty="0"/>
          </a:p>
        </p:txBody>
      </p:sp>
      <p:sp>
        <p:nvSpPr>
          <p:cNvPr id="66" name="Прямоугольник 65"/>
          <p:cNvSpPr>
            <a:spLocks noChangeArrowheads="1"/>
          </p:cNvSpPr>
          <p:nvPr/>
        </p:nvSpPr>
        <p:spPr bwMode="auto">
          <a:xfrm>
            <a:off x="3650580" y="1542733"/>
            <a:ext cx="1392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SzTx/>
              <a:buFontTx/>
              <a:buNone/>
            </a:pPr>
            <a:r>
              <a:rPr kumimoji="0" lang="ru-RU" altLang="ru-RU" sz="1200" dirty="0">
                <a:solidFill>
                  <a:schemeClr val="tx1"/>
                </a:solidFill>
                <a:latin typeface="Arial" panose="020B0604020202020204" pitchFamily="34" charset="0"/>
              </a:rPr>
              <a:t>Новшество, требование, обнаружение ошибки</a:t>
            </a:r>
          </a:p>
        </p:txBody>
      </p:sp>
      <p:sp>
        <p:nvSpPr>
          <p:cNvPr id="67" name="Пятиугольник 66"/>
          <p:cNvSpPr/>
          <p:nvPr/>
        </p:nvSpPr>
        <p:spPr>
          <a:xfrm>
            <a:off x="3591842" y="2506976"/>
            <a:ext cx="1676400" cy="842963"/>
          </a:xfrm>
          <a:prstGeom prst="homePlate">
            <a:avLst>
              <a:gd name="adj" fmla="val 27893"/>
            </a:avLst>
          </a:prstGeom>
          <a:solidFill>
            <a:schemeClr val="accent2">
              <a:lumMod val="20000"/>
              <a:lumOff val="8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a:endParaRPr lang="ru-RU" dirty="0"/>
          </a:p>
        </p:txBody>
      </p:sp>
      <p:sp>
        <p:nvSpPr>
          <p:cNvPr id="68" name="Прямоугольник 67"/>
          <p:cNvSpPr>
            <a:spLocks noChangeArrowheads="1"/>
          </p:cNvSpPr>
          <p:nvPr/>
        </p:nvSpPr>
        <p:spPr bwMode="auto">
          <a:xfrm>
            <a:off x="3650580" y="2605292"/>
            <a:ext cx="14214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SzTx/>
              <a:buFontTx/>
              <a:buNone/>
            </a:pPr>
            <a:r>
              <a:rPr lang="ru-RU" altLang="ru-RU" sz="1200" dirty="0"/>
              <a:t>Изучение</a:t>
            </a:r>
            <a:r>
              <a:rPr kumimoji="0" lang="ru-RU" altLang="ru-RU" sz="1000" dirty="0">
                <a:solidFill>
                  <a:schemeClr val="tx1"/>
                </a:solidFill>
                <a:latin typeface="Arial" panose="020B0604020202020204" pitchFamily="34" charset="0"/>
              </a:rPr>
              <a:t>, </a:t>
            </a:r>
            <a:r>
              <a:rPr lang="ru-RU" altLang="ru-RU" sz="1200" dirty="0"/>
              <a:t>уточнение, макетирование</a:t>
            </a:r>
          </a:p>
        </p:txBody>
      </p:sp>
      <p:sp>
        <p:nvSpPr>
          <p:cNvPr id="69" name="Пятиугольник 68"/>
          <p:cNvSpPr/>
          <p:nvPr/>
        </p:nvSpPr>
        <p:spPr>
          <a:xfrm>
            <a:off x="4847555" y="3790353"/>
            <a:ext cx="1714500" cy="839788"/>
          </a:xfrm>
          <a:prstGeom prst="homePlate">
            <a:avLst>
              <a:gd name="adj" fmla="val 27823"/>
            </a:avLst>
          </a:prstGeom>
          <a:solidFill>
            <a:schemeClr val="accent2">
              <a:lumMod val="40000"/>
              <a:lumOff val="6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a:endParaRPr lang="ru-RU" dirty="0"/>
          </a:p>
        </p:txBody>
      </p:sp>
      <p:sp>
        <p:nvSpPr>
          <p:cNvPr id="70" name="Прямоугольник 69"/>
          <p:cNvSpPr>
            <a:spLocks noChangeArrowheads="1"/>
          </p:cNvSpPr>
          <p:nvPr/>
        </p:nvSpPr>
        <p:spPr bwMode="auto">
          <a:xfrm>
            <a:off x="4886448" y="3794749"/>
            <a:ext cx="15255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SzTx/>
              <a:buFontTx/>
              <a:buNone/>
            </a:pPr>
            <a:r>
              <a:rPr lang="ru-RU" altLang="ru-RU" sz="1200" dirty="0"/>
              <a:t>Выбор средств реализации, самая лучшая работа в мире</a:t>
            </a:r>
          </a:p>
        </p:txBody>
      </p:sp>
      <p:sp>
        <p:nvSpPr>
          <p:cNvPr id="71" name="Пятиугольник 70"/>
          <p:cNvSpPr/>
          <p:nvPr/>
        </p:nvSpPr>
        <p:spPr>
          <a:xfrm>
            <a:off x="6120730" y="4930775"/>
            <a:ext cx="1717675" cy="850900"/>
          </a:xfrm>
          <a:prstGeom prst="homePlate">
            <a:avLst>
              <a:gd name="adj" fmla="val 27823"/>
            </a:avLst>
          </a:prstGeom>
          <a:solidFill>
            <a:schemeClr val="accent2">
              <a:lumMod val="60000"/>
              <a:lumOff val="4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algn="ctr"/>
            <a:endParaRPr lang="ru-RU" dirty="0"/>
          </a:p>
        </p:txBody>
      </p:sp>
      <p:sp>
        <p:nvSpPr>
          <p:cNvPr id="72" name="Прямоугольник 71"/>
          <p:cNvSpPr>
            <a:spLocks noChangeArrowheads="1"/>
          </p:cNvSpPr>
          <p:nvPr/>
        </p:nvSpPr>
        <p:spPr bwMode="auto">
          <a:xfrm>
            <a:off x="6156449" y="4964965"/>
            <a:ext cx="15208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1pPr>
            <a:lvl2pPr marL="4556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2pPr>
            <a:lvl3pPr marL="9128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3pPr>
            <a:lvl4pPr marL="13700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4pPr>
            <a:lvl5pPr marL="1827213" indent="1588" algn="l" rtl="0" eaLnBrk="0" fontAlgn="base" hangingPunct="0">
              <a:spcBef>
                <a:spcPct val="0"/>
              </a:spcBef>
              <a:spcAft>
                <a:spcPct val="0"/>
              </a:spcAft>
              <a:defRPr sz="8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8400"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SzTx/>
              <a:buFontTx/>
              <a:buNone/>
            </a:pPr>
            <a:r>
              <a:rPr lang="ru-RU" altLang="ru-RU" sz="1200" dirty="0"/>
              <a:t>Нет предела совершенству, все переделать как надо</a:t>
            </a:r>
          </a:p>
        </p:txBody>
      </p:sp>
      <p:sp>
        <p:nvSpPr>
          <p:cNvPr id="98" name="Прямоугольник 97"/>
          <p:cNvSpPr>
            <a:spLocks noChangeArrowheads="1"/>
          </p:cNvSpPr>
          <p:nvPr/>
        </p:nvSpPr>
        <p:spPr bwMode="auto">
          <a:xfrm>
            <a:off x="479425" y="1819510"/>
            <a:ext cx="1777918" cy="286232"/>
          </a:xfrm>
          <a:prstGeom prst="rect">
            <a:avLst/>
          </a:prstGeom>
        </p:spPr>
        <p:txBody>
          <a:bodyPr vert="horz" lIns="0" tIns="0" rIns="0" bIns="0" rtlCol="0" anchor="ctr">
            <a:normAutofit/>
          </a:bodyPr>
          <a:lstStyle/>
          <a:p>
            <a:pPr defTabSz="653156">
              <a:lnSpc>
                <a:spcPct val="90000"/>
              </a:lnSpc>
              <a:spcBef>
                <a:spcPct val="0"/>
              </a:spcBef>
            </a:pPr>
            <a:r>
              <a:rPr lang="ru-RU" altLang="ru-RU" sz="1400" b="1" dirty="0">
                <a:latin typeface="Arial" panose="020B0604020202020204" pitchFamily="34" charset="0"/>
                <a:ea typeface="+mj-ea"/>
                <a:cs typeface="Arial" panose="020B0604020202020204" pitchFamily="34" charset="0"/>
              </a:rPr>
              <a:t>Заявка</a:t>
            </a:r>
          </a:p>
        </p:txBody>
      </p:sp>
      <p:sp>
        <p:nvSpPr>
          <p:cNvPr id="99" name="Прямоугольник 98"/>
          <p:cNvSpPr>
            <a:spLocks noChangeArrowheads="1"/>
          </p:cNvSpPr>
          <p:nvPr/>
        </p:nvSpPr>
        <p:spPr bwMode="auto">
          <a:xfrm>
            <a:off x="479425" y="2636070"/>
            <a:ext cx="3221433" cy="584775"/>
          </a:xfrm>
          <a:prstGeom prst="rect">
            <a:avLst/>
          </a:prstGeom>
        </p:spPr>
        <p:txBody>
          <a:bodyPr vert="horz" lIns="0" tIns="0" rIns="0" bIns="0" rtlCol="0" anchor="ctr">
            <a:normAutofit/>
          </a:bodyPr>
          <a:lstStyle/>
          <a:p>
            <a:pPr defTabSz="653156">
              <a:lnSpc>
                <a:spcPct val="90000"/>
              </a:lnSpc>
              <a:spcBef>
                <a:spcPct val="0"/>
              </a:spcBef>
            </a:pPr>
            <a:r>
              <a:rPr lang="ru-RU" altLang="ru-RU" sz="1400" b="1" dirty="0">
                <a:latin typeface="Arial" panose="020B0604020202020204" pitchFamily="34" charset="0"/>
                <a:ea typeface="+mj-ea"/>
                <a:cs typeface="Arial" panose="020B0604020202020204" pitchFamily="34" charset="0"/>
              </a:rPr>
              <a:t>Планирование</a:t>
            </a:r>
          </a:p>
        </p:txBody>
      </p:sp>
      <p:sp>
        <p:nvSpPr>
          <p:cNvPr id="100" name="Прямоугольник 99"/>
          <p:cNvSpPr>
            <a:spLocks noChangeArrowheads="1"/>
          </p:cNvSpPr>
          <p:nvPr/>
        </p:nvSpPr>
        <p:spPr bwMode="auto">
          <a:xfrm>
            <a:off x="479425" y="3917860"/>
            <a:ext cx="2808206" cy="584775"/>
          </a:xfrm>
          <a:prstGeom prst="rect">
            <a:avLst/>
          </a:prstGeom>
        </p:spPr>
        <p:txBody>
          <a:bodyPr vert="horz" lIns="0" tIns="0" rIns="0" bIns="0" rtlCol="0" anchor="ctr">
            <a:normAutofit/>
          </a:bodyPr>
          <a:lstStyle/>
          <a:p>
            <a:pPr defTabSz="653156">
              <a:lnSpc>
                <a:spcPct val="90000"/>
              </a:lnSpc>
              <a:spcBef>
                <a:spcPct val="0"/>
              </a:spcBef>
            </a:pPr>
            <a:r>
              <a:rPr lang="ru-RU" altLang="ru-RU" sz="1400" b="1" dirty="0">
                <a:latin typeface="Arial" panose="020B0604020202020204" pitchFamily="34" charset="0"/>
                <a:ea typeface="+mj-ea"/>
                <a:cs typeface="Arial" panose="020B0604020202020204" pitchFamily="34" charset="0"/>
              </a:rPr>
              <a:t>Реализация</a:t>
            </a:r>
          </a:p>
        </p:txBody>
      </p:sp>
      <p:sp>
        <p:nvSpPr>
          <p:cNvPr id="101" name="Прямоугольник 100"/>
          <p:cNvSpPr>
            <a:spLocks noChangeArrowheads="1"/>
          </p:cNvSpPr>
          <p:nvPr/>
        </p:nvSpPr>
        <p:spPr bwMode="auto">
          <a:xfrm>
            <a:off x="479425" y="5109081"/>
            <a:ext cx="2686173" cy="584775"/>
          </a:xfrm>
          <a:prstGeom prst="rect">
            <a:avLst/>
          </a:prstGeom>
        </p:spPr>
        <p:txBody>
          <a:bodyPr vert="horz" lIns="0" tIns="0" rIns="0" bIns="0" rtlCol="0" anchor="ctr">
            <a:normAutofit/>
          </a:bodyPr>
          <a:lstStyle/>
          <a:p>
            <a:pPr defTabSz="653156">
              <a:lnSpc>
                <a:spcPct val="90000"/>
              </a:lnSpc>
              <a:spcBef>
                <a:spcPct val="0"/>
              </a:spcBef>
            </a:pPr>
            <a:r>
              <a:rPr lang="ru-RU" altLang="ru-RU" sz="1400" b="1" dirty="0">
                <a:latin typeface="Arial" panose="020B0604020202020204" pitchFamily="34" charset="0"/>
                <a:ea typeface="+mj-ea"/>
                <a:cs typeface="Arial" panose="020B0604020202020204" pitchFamily="34" charset="0"/>
              </a:rPr>
              <a:t>Внедрение</a:t>
            </a:r>
          </a:p>
        </p:txBody>
      </p:sp>
      <p:sp>
        <p:nvSpPr>
          <p:cNvPr id="102" name="Прямоугольник 101"/>
          <p:cNvSpPr/>
          <p:nvPr/>
        </p:nvSpPr>
        <p:spPr>
          <a:xfrm>
            <a:off x="3165598" y="1024810"/>
            <a:ext cx="1309395" cy="263245"/>
          </a:xfrm>
          <a:prstGeom prst="rect">
            <a:avLst/>
          </a:prstGeom>
        </p:spPr>
        <p:txBody>
          <a:bodyPr vert="horz" lIns="216000" tIns="45720" rIns="91440" bIns="45720" rtlCol="0" anchor="ctr">
            <a:normAutofit lnSpcReduction="10000"/>
          </a:bodyP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defTabSz="653156">
              <a:lnSpc>
                <a:spcPct val="90000"/>
              </a:lnSpc>
            </a:pPr>
            <a:r>
              <a:rPr lang="ru-RU" sz="1400" b="1" dirty="0">
                <a:solidFill>
                  <a:schemeClr val="tx1">
                    <a:lumMod val="65000"/>
                    <a:lumOff val="35000"/>
                  </a:schemeClr>
                </a:solidFill>
                <a:latin typeface="Arial" panose="020B0604020202020204" pitchFamily="34" charset="0"/>
                <a:ea typeface="+mj-ea"/>
                <a:cs typeface="Arial" panose="020B0604020202020204" pitchFamily="34" charset="0"/>
              </a:rPr>
              <a:t>Отрицание</a:t>
            </a:r>
          </a:p>
        </p:txBody>
      </p:sp>
      <p:sp>
        <p:nvSpPr>
          <p:cNvPr id="103" name="Прямоугольник 102"/>
          <p:cNvSpPr/>
          <p:nvPr/>
        </p:nvSpPr>
        <p:spPr>
          <a:xfrm>
            <a:off x="4635199" y="1037003"/>
            <a:ext cx="1190625" cy="266700"/>
          </a:xfrm>
          <a:prstGeom prst="rect">
            <a:avLst/>
          </a:prstGeom>
        </p:spPr>
        <p:txBody>
          <a:bodyPr vert="horz" lIns="216000" tIns="45720" rIns="91440" bIns="45720" rtlCol="0" anchor="ctr">
            <a:normAutofit lnSpcReduction="10000"/>
          </a:bodyP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defTabSz="653156">
              <a:lnSpc>
                <a:spcPct val="90000"/>
              </a:lnSpc>
            </a:pPr>
            <a:r>
              <a:rPr lang="ru-RU" sz="1400" b="1" dirty="0">
                <a:solidFill>
                  <a:schemeClr val="tx1">
                    <a:lumMod val="65000"/>
                    <a:lumOff val="35000"/>
                  </a:schemeClr>
                </a:solidFill>
                <a:latin typeface="Arial" panose="020B0604020202020204" pitchFamily="34" charset="0"/>
                <a:ea typeface="+mj-ea"/>
                <a:cs typeface="Arial" panose="020B0604020202020204" pitchFamily="34" charset="0"/>
              </a:rPr>
              <a:t>Гнев</a:t>
            </a:r>
          </a:p>
        </p:txBody>
      </p:sp>
      <p:sp>
        <p:nvSpPr>
          <p:cNvPr id="104" name="Прямоугольник 103"/>
          <p:cNvSpPr/>
          <p:nvPr/>
        </p:nvSpPr>
        <p:spPr>
          <a:xfrm>
            <a:off x="8643832" y="1017267"/>
            <a:ext cx="1190625" cy="266700"/>
          </a:xfrm>
          <a:prstGeom prst="rect">
            <a:avLst/>
          </a:prstGeom>
        </p:spPr>
        <p:txBody>
          <a:bodyPr vert="horz" lIns="216000" tIns="45720" rIns="91440" bIns="45720" rtlCol="0" anchor="ctr">
            <a:normAutofit lnSpcReduction="10000"/>
          </a:bodyP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defTabSz="653156">
              <a:lnSpc>
                <a:spcPct val="90000"/>
              </a:lnSpc>
            </a:pPr>
            <a:r>
              <a:rPr lang="ru-RU" sz="1400" b="1" dirty="0">
                <a:solidFill>
                  <a:schemeClr val="tx1">
                    <a:lumMod val="65000"/>
                    <a:lumOff val="35000"/>
                  </a:schemeClr>
                </a:solidFill>
                <a:latin typeface="Arial" panose="020B0604020202020204" pitchFamily="34" charset="0"/>
                <a:ea typeface="+mj-ea"/>
                <a:cs typeface="Arial" panose="020B0604020202020204" pitchFamily="34" charset="0"/>
              </a:rPr>
              <a:t>Принятие</a:t>
            </a:r>
          </a:p>
        </p:txBody>
      </p:sp>
      <p:sp>
        <p:nvSpPr>
          <p:cNvPr id="105" name="Прямоугольник 104"/>
          <p:cNvSpPr/>
          <p:nvPr/>
        </p:nvSpPr>
        <p:spPr>
          <a:xfrm>
            <a:off x="7063190" y="1024810"/>
            <a:ext cx="1442981" cy="271580"/>
          </a:xfrm>
          <a:prstGeom prst="rect">
            <a:avLst/>
          </a:prstGeom>
        </p:spPr>
        <p:txBody>
          <a:bodyPr vert="horz" lIns="216000" tIns="45720" rIns="91440" bIns="45720" rtlCol="0" anchor="ctr">
            <a:normAutofit lnSpcReduction="10000"/>
          </a:bodyP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defTabSz="653156">
              <a:lnSpc>
                <a:spcPct val="90000"/>
              </a:lnSpc>
            </a:pPr>
            <a:r>
              <a:rPr lang="ru-RU" sz="1400" b="1" dirty="0">
                <a:solidFill>
                  <a:schemeClr val="tx1">
                    <a:lumMod val="65000"/>
                    <a:lumOff val="35000"/>
                  </a:schemeClr>
                </a:solidFill>
                <a:latin typeface="Arial" panose="020B0604020202020204" pitchFamily="34" charset="0"/>
                <a:ea typeface="+mj-ea"/>
                <a:cs typeface="Arial" panose="020B0604020202020204" pitchFamily="34" charset="0"/>
              </a:rPr>
              <a:t>Депрессия</a:t>
            </a:r>
          </a:p>
        </p:txBody>
      </p:sp>
      <p:sp>
        <p:nvSpPr>
          <p:cNvPr id="106" name="Прямоугольник 105"/>
          <p:cNvSpPr/>
          <p:nvPr/>
        </p:nvSpPr>
        <p:spPr>
          <a:xfrm>
            <a:off x="5903294" y="1030382"/>
            <a:ext cx="1190625" cy="266700"/>
          </a:xfrm>
          <a:prstGeom prst="rect">
            <a:avLst/>
          </a:prstGeom>
        </p:spPr>
        <p:txBody>
          <a:bodyPr vert="horz" lIns="216000" tIns="45720" rIns="91440" bIns="45720" rtlCol="0" anchor="ctr">
            <a:normAutofit lnSpcReduction="10000"/>
          </a:bodyPr>
          <a:lstStyle>
            <a:defPPr>
              <a:defRPr lang="ru-RU"/>
            </a:defPPr>
            <a:lvl1pPr algn="l" rtl="0" eaLnBrk="0" fontAlgn="base" hangingPunct="0">
              <a:spcBef>
                <a:spcPct val="0"/>
              </a:spcBef>
              <a:spcAft>
                <a:spcPct val="0"/>
              </a:spcAft>
              <a:defRPr sz="8400" kern="1200">
                <a:solidFill>
                  <a:schemeClr val="lt1"/>
                </a:solidFill>
                <a:latin typeface="+mn-lt"/>
                <a:ea typeface="+mn-ea"/>
                <a:cs typeface="+mn-cs"/>
              </a:defRPr>
            </a:lvl1pPr>
            <a:lvl2pPr marL="455613" indent="1588" algn="l" rtl="0" eaLnBrk="0" fontAlgn="base" hangingPunct="0">
              <a:spcBef>
                <a:spcPct val="0"/>
              </a:spcBef>
              <a:spcAft>
                <a:spcPct val="0"/>
              </a:spcAft>
              <a:defRPr sz="8400" kern="1200">
                <a:solidFill>
                  <a:schemeClr val="lt1"/>
                </a:solidFill>
                <a:latin typeface="+mn-lt"/>
                <a:ea typeface="+mn-ea"/>
                <a:cs typeface="+mn-cs"/>
              </a:defRPr>
            </a:lvl2pPr>
            <a:lvl3pPr marL="912813" indent="1588" algn="l" rtl="0" eaLnBrk="0" fontAlgn="base" hangingPunct="0">
              <a:spcBef>
                <a:spcPct val="0"/>
              </a:spcBef>
              <a:spcAft>
                <a:spcPct val="0"/>
              </a:spcAft>
              <a:defRPr sz="8400" kern="1200">
                <a:solidFill>
                  <a:schemeClr val="lt1"/>
                </a:solidFill>
                <a:latin typeface="+mn-lt"/>
                <a:ea typeface="+mn-ea"/>
                <a:cs typeface="+mn-cs"/>
              </a:defRPr>
            </a:lvl3pPr>
            <a:lvl4pPr marL="1370013" indent="1588" algn="l" rtl="0" eaLnBrk="0" fontAlgn="base" hangingPunct="0">
              <a:spcBef>
                <a:spcPct val="0"/>
              </a:spcBef>
              <a:spcAft>
                <a:spcPct val="0"/>
              </a:spcAft>
              <a:defRPr sz="8400" kern="1200">
                <a:solidFill>
                  <a:schemeClr val="lt1"/>
                </a:solidFill>
                <a:latin typeface="+mn-lt"/>
                <a:ea typeface="+mn-ea"/>
                <a:cs typeface="+mn-cs"/>
              </a:defRPr>
            </a:lvl4pPr>
            <a:lvl5pPr marL="1827213" indent="1588" algn="l" rtl="0" eaLnBrk="0" fontAlgn="base" hangingPunct="0">
              <a:spcBef>
                <a:spcPct val="0"/>
              </a:spcBef>
              <a:spcAft>
                <a:spcPct val="0"/>
              </a:spcAft>
              <a:defRPr sz="8400" kern="1200">
                <a:solidFill>
                  <a:schemeClr val="lt1"/>
                </a:solidFill>
                <a:latin typeface="+mn-lt"/>
                <a:ea typeface="+mn-ea"/>
                <a:cs typeface="+mn-cs"/>
              </a:defRPr>
            </a:lvl5pPr>
            <a:lvl6pPr marL="2286000" algn="l" defTabSz="914400" rtl="0" eaLnBrk="1" latinLnBrk="0" hangingPunct="1">
              <a:defRPr sz="8400" kern="1200">
                <a:solidFill>
                  <a:schemeClr val="lt1"/>
                </a:solidFill>
                <a:latin typeface="+mn-lt"/>
                <a:ea typeface="+mn-ea"/>
                <a:cs typeface="+mn-cs"/>
              </a:defRPr>
            </a:lvl6pPr>
            <a:lvl7pPr marL="2743200" algn="l" defTabSz="914400" rtl="0" eaLnBrk="1" latinLnBrk="0" hangingPunct="1">
              <a:defRPr sz="8400" kern="1200">
                <a:solidFill>
                  <a:schemeClr val="lt1"/>
                </a:solidFill>
                <a:latin typeface="+mn-lt"/>
                <a:ea typeface="+mn-ea"/>
                <a:cs typeface="+mn-cs"/>
              </a:defRPr>
            </a:lvl7pPr>
            <a:lvl8pPr marL="3200400" algn="l" defTabSz="914400" rtl="0" eaLnBrk="1" latinLnBrk="0" hangingPunct="1">
              <a:defRPr sz="8400" kern="1200">
                <a:solidFill>
                  <a:schemeClr val="lt1"/>
                </a:solidFill>
                <a:latin typeface="+mn-lt"/>
                <a:ea typeface="+mn-ea"/>
                <a:cs typeface="+mn-cs"/>
              </a:defRPr>
            </a:lvl8pPr>
            <a:lvl9pPr marL="3657600" algn="l" defTabSz="914400" rtl="0" eaLnBrk="1" latinLnBrk="0" hangingPunct="1">
              <a:defRPr sz="8400" kern="1200">
                <a:solidFill>
                  <a:schemeClr val="lt1"/>
                </a:solidFill>
                <a:latin typeface="+mn-lt"/>
                <a:ea typeface="+mn-ea"/>
                <a:cs typeface="+mn-cs"/>
              </a:defRPr>
            </a:lvl9pPr>
          </a:lstStyle>
          <a:p>
            <a:pPr defTabSz="653156">
              <a:lnSpc>
                <a:spcPct val="90000"/>
              </a:lnSpc>
            </a:pPr>
            <a:r>
              <a:rPr lang="ru-RU" sz="1400" b="1" dirty="0">
                <a:solidFill>
                  <a:schemeClr val="tx1">
                    <a:lumMod val="65000"/>
                    <a:lumOff val="35000"/>
                  </a:schemeClr>
                </a:solidFill>
                <a:latin typeface="Arial" panose="020B0604020202020204" pitchFamily="34" charset="0"/>
                <a:ea typeface="+mj-ea"/>
                <a:cs typeface="Arial" panose="020B0604020202020204" pitchFamily="34" charset="0"/>
              </a:rPr>
              <a:t>Торг</a:t>
            </a:r>
          </a:p>
        </p:txBody>
      </p:sp>
      <p:sp>
        <p:nvSpPr>
          <p:cNvPr id="3" name="Заголовок 1">
            <a:extLst>
              <a:ext uri="{FF2B5EF4-FFF2-40B4-BE49-F238E27FC236}">
                <a16:creationId xmlns="" xmlns:a16="http://schemas.microsoft.com/office/drawing/2014/main" id="{7F2ED58A-26A3-A0FE-E99C-5076C94B76AD}"/>
              </a:ext>
            </a:extLst>
          </p:cNvPr>
          <p:cNvSpPr>
            <a:spLocks noGrp="1"/>
          </p:cNvSpPr>
          <p:nvPr>
            <p:ph type="title"/>
          </p:nvPr>
        </p:nvSpPr>
        <p:spPr>
          <a:xfrm>
            <a:off x="1845808" y="3"/>
            <a:ext cx="7017369" cy="684149"/>
          </a:xfrm>
        </p:spPr>
        <p:txBody>
          <a:bodyPr vert="horz" lIns="216000" tIns="45720" rIns="91440" bIns="45720" rtlCol="0" anchor="ctr">
            <a:normAutofit/>
          </a:bodyPr>
          <a:lstStyle/>
          <a:p>
            <a:pPr defTabSz="653156"/>
            <a:r>
              <a:rPr lang="ru-RU" sz="1400" dirty="0">
                <a:solidFill>
                  <a:schemeClr val="tx1">
                    <a:lumMod val="65000"/>
                    <a:lumOff val="35000"/>
                  </a:schemeClr>
                </a:solidFill>
              </a:rPr>
              <a:t>Как мы видим PI System?</a:t>
            </a:r>
          </a:p>
        </p:txBody>
      </p:sp>
      <p:cxnSp>
        <p:nvCxnSpPr>
          <p:cNvPr id="4" name="Прямая соединительная линия 3">
            <a:extLst>
              <a:ext uri="{FF2B5EF4-FFF2-40B4-BE49-F238E27FC236}">
                <a16:creationId xmlns="" xmlns:a16="http://schemas.microsoft.com/office/drawing/2014/main" id="{E214621F-D90A-D7B3-3718-0F3733B29951}"/>
              </a:ext>
            </a:extLst>
          </p:cNvPr>
          <p:cNvCxnSpPr>
            <a:cxnSpLocks/>
          </p:cNvCxnSpPr>
          <p:nvPr/>
        </p:nvCxnSpPr>
        <p:spPr>
          <a:xfrm>
            <a:off x="9284827" y="1592279"/>
            <a:ext cx="0" cy="41608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Прямая соединительная линия 5">
            <a:extLst>
              <a:ext uri="{FF2B5EF4-FFF2-40B4-BE49-F238E27FC236}">
                <a16:creationId xmlns="" xmlns:a16="http://schemas.microsoft.com/office/drawing/2014/main" id="{0C724A40-A25F-4776-38BE-448369FB827C}"/>
              </a:ext>
            </a:extLst>
          </p:cNvPr>
          <p:cNvCxnSpPr>
            <a:cxnSpLocks/>
          </p:cNvCxnSpPr>
          <p:nvPr/>
        </p:nvCxnSpPr>
        <p:spPr>
          <a:xfrm>
            <a:off x="479425" y="2458302"/>
            <a:ext cx="98918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 xmlns:a16="http://schemas.microsoft.com/office/drawing/2014/main" id="{95DA744F-F263-52E3-4552-392B0F7EAD78}"/>
              </a:ext>
            </a:extLst>
          </p:cNvPr>
          <p:cNvCxnSpPr>
            <a:cxnSpLocks/>
          </p:cNvCxnSpPr>
          <p:nvPr/>
        </p:nvCxnSpPr>
        <p:spPr>
          <a:xfrm>
            <a:off x="479425" y="3635569"/>
            <a:ext cx="98918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a:extLst>
              <a:ext uri="{FF2B5EF4-FFF2-40B4-BE49-F238E27FC236}">
                <a16:creationId xmlns="" xmlns:a16="http://schemas.microsoft.com/office/drawing/2014/main" id="{FF9BFFFD-FB3E-CEA7-E2BB-AA784C0F290F}"/>
              </a:ext>
            </a:extLst>
          </p:cNvPr>
          <p:cNvCxnSpPr>
            <a:cxnSpLocks/>
          </p:cNvCxnSpPr>
          <p:nvPr/>
        </p:nvCxnSpPr>
        <p:spPr>
          <a:xfrm>
            <a:off x="479425" y="4812836"/>
            <a:ext cx="98918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Номер слайда 5">
            <a:extLst>
              <a:ext uri="{FF2B5EF4-FFF2-40B4-BE49-F238E27FC236}">
                <a16:creationId xmlns="" xmlns:a16="http://schemas.microsoft.com/office/drawing/2014/main" id="{10FD9473-7603-0AFC-B5CA-8524A53BF744}"/>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14</a:t>
            </a:fld>
            <a:endParaRPr lang="ru-RU" dirty="0"/>
          </a:p>
        </p:txBody>
      </p:sp>
    </p:spTree>
    <p:extLst>
      <p:ext uri="{BB962C8B-B14F-4D97-AF65-F5344CB8AC3E}">
        <p14:creationId xmlns:p14="http://schemas.microsoft.com/office/powerpoint/2010/main" val="23334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71DB160-94BF-7F3D-BAC0-240D9095CAF2}"/>
            </a:ext>
          </a:extLst>
        </p:cNvPr>
        <p:cNvGrpSpPr/>
        <p:nvPr/>
      </p:nvGrpSpPr>
      <p:grpSpPr>
        <a:xfrm>
          <a:off x="0" y="0"/>
          <a:ext cx="0" cy="0"/>
          <a:chOff x="0" y="0"/>
          <a:chExt cx="0" cy="0"/>
        </a:xfrm>
      </p:grpSpPr>
      <p:sp>
        <p:nvSpPr>
          <p:cNvPr id="22" name="Заголовок 1">
            <a:extLst>
              <a:ext uri="{FF2B5EF4-FFF2-40B4-BE49-F238E27FC236}">
                <a16:creationId xmlns="" xmlns:a16="http://schemas.microsoft.com/office/drawing/2014/main" id="{263CD2CD-D0BD-4066-D160-EA8A470E2ED1}"/>
              </a:ext>
            </a:extLst>
          </p:cNvPr>
          <p:cNvSpPr txBox="1">
            <a:spLocks/>
          </p:cNvSpPr>
          <p:nvPr/>
        </p:nvSpPr>
        <p:spPr>
          <a:xfrm>
            <a:off x="1212295" y="830026"/>
            <a:ext cx="1525895" cy="3290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en-US" sz="1600" b="1" dirty="0">
                <a:solidFill>
                  <a:schemeClr val="tx1"/>
                </a:solidFill>
                <a:latin typeface="Arial" panose="020B0604020202020204" pitchFamily="34" charset="0"/>
              </a:rPr>
              <a:t>Module DB</a:t>
            </a:r>
            <a:endParaRPr lang="ru-RU" sz="1600" b="1" dirty="0">
              <a:solidFill>
                <a:schemeClr val="tx1"/>
              </a:solidFill>
              <a:latin typeface="Arial" panose="020B0604020202020204" pitchFamily="34" charset="0"/>
            </a:endParaRPr>
          </a:p>
        </p:txBody>
      </p:sp>
      <p:sp>
        <p:nvSpPr>
          <p:cNvPr id="27" name="Прямоугольник с одним вырезанным углом 26">
            <a:extLst>
              <a:ext uri="{FF2B5EF4-FFF2-40B4-BE49-F238E27FC236}">
                <a16:creationId xmlns="" xmlns:a16="http://schemas.microsoft.com/office/drawing/2014/main" id="{DFAC1159-77D3-B8D2-AC7F-9D6B496C2FAD}"/>
              </a:ext>
            </a:extLst>
          </p:cNvPr>
          <p:cNvSpPr/>
          <p:nvPr/>
        </p:nvSpPr>
        <p:spPr>
          <a:xfrm rot="10800000" flipV="1">
            <a:off x="484620" y="1274284"/>
            <a:ext cx="2407078" cy="5215416"/>
          </a:xfrm>
          <a:prstGeom prst="snip1Rect">
            <a:avLst>
              <a:gd name="adj" fmla="val 0"/>
            </a:avLst>
          </a:prstGeom>
          <a:solidFill>
            <a:schemeClr val="accent2"/>
          </a:solidFill>
          <a:ln w="9525">
            <a:noFill/>
            <a:miter lim="800000"/>
            <a:headEnd/>
            <a:tailEnd/>
          </a:ln>
        </p:spPr>
        <p:txBody>
          <a:bodyPr wrap="none" lIns="97707" tIns="144000" rIns="97707" bIns="48854" anchor="t"/>
          <a:lstStyle/>
          <a:p>
            <a:pPr algn="ctr">
              <a:defRPr/>
            </a:pPr>
            <a:r>
              <a:rPr lang="ru-RU" sz="1400" b="1" dirty="0">
                <a:latin typeface="Arial" panose="020B0604020202020204" pitchFamily="34" charset="0"/>
                <a:cs typeface="Arial" panose="020B0604020202020204" pitchFamily="34" charset="0"/>
              </a:rPr>
              <a:t>Резервуар №52</a:t>
            </a:r>
            <a:endParaRPr lang="en-US" sz="1400" b="1" dirty="0">
              <a:latin typeface="Arial" panose="020B0604020202020204" pitchFamily="34" charset="0"/>
              <a:cs typeface="Arial" panose="020B0604020202020204" pitchFamily="34" charset="0"/>
            </a:endParaRPr>
          </a:p>
          <a:p>
            <a:pPr algn="ctr">
              <a:defRPr/>
            </a:pPr>
            <a:endParaRPr lang="en-US" sz="1400" b="1"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Уровень</a:t>
            </a: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Tag| </a:t>
            </a:r>
            <a:r>
              <a:rPr lang="ru-RU" sz="1400" dirty="0">
                <a:latin typeface="Arial" panose="020B0604020202020204" pitchFamily="34" charset="0"/>
                <a:cs typeface="Arial" panose="020B0604020202020204" pitchFamily="34" charset="0"/>
              </a:rPr>
              <a:t>Температура</a:t>
            </a: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Tag| </a:t>
            </a:r>
            <a:r>
              <a:rPr lang="ru-RU" sz="1400" dirty="0">
                <a:latin typeface="Arial" panose="020B0604020202020204" pitchFamily="34" charset="0"/>
                <a:cs typeface="Arial" panose="020B0604020202020204" pitchFamily="34" charset="0"/>
              </a:rPr>
              <a:t>Плотность</a:t>
            </a: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Масса общая</a:t>
            </a:r>
            <a:r>
              <a:rPr lang="en-US" sz="1400" dirty="0">
                <a:latin typeface="Arial" panose="020B0604020202020204" pitchFamily="34" charset="0"/>
                <a:cs typeface="Arial" panose="020B0604020202020204" pitchFamily="34" charset="0"/>
              </a:rPr>
              <a:t> </a:t>
            </a:r>
          </a:p>
          <a:p>
            <a:pPr>
              <a:defRPr/>
            </a:pPr>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Объём общий</a:t>
            </a:r>
            <a:endParaRPr lang="en-US" sz="1400" dirty="0">
              <a:latin typeface="Arial" panose="020B0604020202020204" pitchFamily="34" charset="0"/>
              <a:cs typeface="Arial" panose="020B0604020202020204" pitchFamily="34" charset="0"/>
            </a:endParaRPr>
          </a:p>
          <a:p>
            <a:pPr>
              <a:defRPr/>
            </a:pP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Property| </a:t>
            </a:r>
            <a:r>
              <a:rPr lang="ru-RU" sz="1400" dirty="0">
                <a:latin typeface="Arial" panose="020B0604020202020204" pitchFamily="34" charset="0"/>
                <a:cs typeface="Arial" panose="020B0604020202020204" pitchFamily="34" charset="0"/>
              </a:rPr>
              <a:t>Град</a:t>
            </a: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Property| </a:t>
            </a:r>
            <a:r>
              <a:rPr lang="ru-RU" sz="1400" dirty="0">
                <a:latin typeface="Arial" panose="020B0604020202020204" pitchFamily="34" charset="0"/>
                <a:cs typeface="Arial" panose="020B0604020202020204" pitchFamily="34" charset="0"/>
              </a:rPr>
              <a:t>Понтон</a:t>
            </a: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Property| </a:t>
            </a:r>
            <a:r>
              <a:rPr lang="ru-RU" sz="1400" dirty="0">
                <a:latin typeface="Arial" panose="020B0604020202020204" pitchFamily="34" charset="0"/>
                <a:cs typeface="Arial" panose="020B0604020202020204" pitchFamily="34" charset="0"/>
              </a:rPr>
              <a:t>Уровень м.п.</a:t>
            </a:r>
            <a:endParaRPr lang="en-US" sz="1400" dirty="0">
              <a:latin typeface="Arial" panose="020B0604020202020204" pitchFamily="34" charset="0"/>
              <a:cs typeface="Arial" panose="020B0604020202020204" pitchFamily="34" charset="0"/>
            </a:endParaRPr>
          </a:p>
          <a:p>
            <a:pPr>
              <a:defRPr/>
            </a:pP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Const| 1</a:t>
            </a:r>
          </a:p>
          <a:p>
            <a:pPr>
              <a:defRPr/>
            </a:pPr>
            <a:r>
              <a:rPr lang="en-US" sz="1400" dirty="0">
                <a:latin typeface="Arial" panose="020B0604020202020204" pitchFamily="34" charset="0"/>
                <a:cs typeface="Arial" panose="020B0604020202020204" pitchFamily="34" charset="0"/>
              </a:rPr>
              <a:t>Const| 2</a:t>
            </a:r>
          </a:p>
          <a:p>
            <a:pPr>
              <a:defRPr/>
            </a:pPr>
            <a:r>
              <a:rPr lang="en-US" sz="1400" dirty="0">
                <a:latin typeface="Arial" panose="020B0604020202020204" pitchFamily="34" charset="0"/>
                <a:cs typeface="Arial" panose="020B0604020202020204" pitchFamily="34" charset="0"/>
              </a:rPr>
              <a:t>Const| 3</a:t>
            </a:r>
          </a:p>
          <a:p>
            <a:pPr>
              <a:defRPr/>
            </a:pPr>
            <a:r>
              <a:rPr lang="en-US" sz="1400" dirty="0">
                <a:latin typeface="Arial" panose="020B0604020202020204" pitchFamily="34" charset="0"/>
                <a:cs typeface="Arial" panose="020B0604020202020204" pitchFamily="34" charset="0"/>
              </a:rPr>
              <a:t>Const| 4</a:t>
            </a:r>
            <a:endParaRPr lang="ru-RU" sz="1400" dirty="0">
              <a:latin typeface="Arial" panose="020B0604020202020204" pitchFamily="34" charset="0"/>
              <a:cs typeface="Arial" panose="020B0604020202020204" pitchFamily="34" charset="0"/>
            </a:endParaRPr>
          </a:p>
          <a:p>
            <a:pPr>
              <a:defRPr/>
            </a:pPr>
            <a:endParaRPr lang="en-US" sz="1400" dirty="0">
              <a:latin typeface="Arial" panose="020B0604020202020204" pitchFamily="34" charset="0"/>
              <a:cs typeface="Arial" panose="020B0604020202020204" pitchFamily="34" charset="0"/>
            </a:endParaRPr>
          </a:p>
          <a:p>
            <a:pPr>
              <a:defRPr/>
            </a:pPr>
            <a:endParaRPr lang="ru-RU" sz="1400" dirty="0">
              <a:latin typeface="Arial" panose="020B0604020202020204" pitchFamily="34" charset="0"/>
              <a:cs typeface="Arial" panose="020B0604020202020204" pitchFamily="34" charset="0"/>
            </a:endParaRPr>
          </a:p>
          <a:p>
            <a:pPr>
              <a:defRPr/>
            </a:pPr>
            <a:endParaRPr lang="ru-RU" sz="1400" dirty="0">
              <a:latin typeface="Arial" panose="020B0604020202020204" pitchFamily="34" charset="0"/>
              <a:cs typeface="Arial" panose="020B0604020202020204" pitchFamily="34" charset="0"/>
            </a:endParaRPr>
          </a:p>
        </p:txBody>
      </p:sp>
      <p:sp>
        <p:nvSpPr>
          <p:cNvPr id="29" name="Заголовок 1">
            <a:extLst>
              <a:ext uri="{FF2B5EF4-FFF2-40B4-BE49-F238E27FC236}">
                <a16:creationId xmlns="" xmlns:a16="http://schemas.microsoft.com/office/drawing/2014/main" id="{50A52115-11DB-D4B7-F2BF-39FD118B2587}"/>
              </a:ext>
            </a:extLst>
          </p:cNvPr>
          <p:cNvSpPr txBox="1">
            <a:spLocks/>
          </p:cNvSpPr>
          <p:nvPr/>
        </p:nvSpPr>
        <p:spPr>
          <a:xfrm>
            <a:off x="5296732" y="774794"/>
            <a:ext cx="2633616" cy="4399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600" b="1" dirty="0">
                <a:solidFill>
                  <a:schemeClr val="tx1"/>
                </a:solidFill>
                <a:latin typeface="Arial" panose="020B0604020202020204" pitchFamily="34" charset="0"/>
              </a:rPr>
              <a:t>Входные параметры</a:t>
            </a:r>
          </a:p>
        </p:txBody>
      </p:sp>
      <p:sp>
        <p:nvSpPr>
          <p:cNvPr id="30" name="Прямоугольник с одним вырезанным углом 29">
            <a:extLst>
              <a:ext uri="{FF2B5EF4-FFF2-40B4-BE49-F238E27FC236}">
                <a16:creationId xmlns="" xmlns:a16="http://schemas.microsoft.com/office/drawing/2014/main" id="{1CDE4B42-9065-A6F2-F690-F2CDB97B7A2F}"/>
              </a:ext>
            </a:extLst>
          </p:cNvPr>
          <p:cNvSpPr/>
          <p:nvPr/>
        </p:nvSpPr>
        <p:spPr>
          <a:xfrm rot="10800000" flipV="1">
            <a:off x="5380808" y="1274285"/>
            <a:ext cx="2333962"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pPr>
              <a:defRPr/>
            </a:pPr>
            <a:r>
              <a:rPr lang="en-US" sz="1400" dirty="0">
                <a:latin typeface="Arial" panose="020B0604020202020204" pitchFamily="34" charset="0"/>
                <a:cs typeface="Arial" panose="020B0604020202020204" pitchFamily="34" charset="0"/>
              </a:rPr>
              <a:t>Tag| </a:t>
            </a:r>
            <a:r>
              <a:rPr lang="ru-RU" sz="1400" dirty="0">
                <a:latin typeface="Arial" panose="020B0604020202020204" pitchFamily="34" charset="0"/>
                <a:cs typeface="Arial" panose="020B0604020202020204" pitchFamily="34" charset="0"/>
              </a:rPr>
              <a:t>Уровень</a:t>
            </a:r>
          </a:p>
        </p:txBody>
      </p:sp>
      <p:sp>
        <p:nvSpPr>
          <p:cNvPr id="31" name="Прямоугольник с одним вырезанным углом 30">
            <a:extLst>
              <a:ext uri="{FF2B5EF4-FFF2-40B4-BE49-F238E27FC236}">
                <a16:creationId xmlns="" xmlns:a16="http://schemas.microsoft.com/office/drawing/2014/main" id="{4D874B17-1D98-47B9-79AA-135A7A5B26FA}"/>
              </a:ext>
            </a:extLst>
          </p:cNvPr>
          <p:cNvSpPr/>
          <p:nvPr/>
        </p:nvSpPr>
        <p:spPr>
          <a:xfrm rot="10800000" flipV="1">
            <a:off x="5382694" y="2202120"/>
            <a:ext cx="2333962"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pPr>
              <a:defRPr/>
            </a:pPr>
            <a:r>
              <a:rPr lang="en-US" sz="1400" dirty="0">
                <a:latin typeface="Arial" panose="020B0604020202020204" pitchFamily="34" charset="0"/>
                <a:cs typeface="Arial" panose="020B0604020202020204" pitchFamily="34" charset="0"/>
              </a:rPr>
              <a:t>Property| </a:t>
            </a:r>
            <a:r>
              <a:rPr lang="ru-RU" sz="1400" dirty="0">
                <a:latin typeface="Arial" panose="020B0604020202020204" pitchFamily="34" charset="0"/>
                <a:cs typeface="Arial" panose="020B0604020202020204" pitchFamily="34" charset="0"/>
              </a:rPr>
              <a:t>Град. Табл.</a:t>
            </a:r>
          </a:p>
        </p:txBody>
      </p:sp>
      <p:sp>
        <p:nvSpPr>
          <p:cNvPr id="42" name="Заголовок 1">
            <a:extLst>
              <a:ext uri="{FF2B5EF4-FFF2-40B4-BE49-F238E27FC236}">
                <a16:creationId xmlns="" xmlns:a16="http://schemas.microsoft.com/office/drawing/2014/main" id="{1A7F47C9-5D87-2E8E-3E72-30BAE55ACE0D}"/>
              </a:ext>
            </a:extLst>
          </p:cNvPr>
          <p:cNvSpPr txBox="1">
            <a:spLocks/>
          </p:cNvSpPr>
          <p:nvPr/>
        </p:nvSpPr>
        <p:spPr>
          <a:xfrm>
            <a:off x="9159384" y="774794"/>
            <a:ext cx="2633616" cy="4399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600" b="1" dirty="0">
                <a:solidFill>
                  <a:schemeClr val="tx1"/>
                </a:solidFill>
                <a:latin typeface="Arial" panose="020B0604020202020204" pitchFamily="34" charset="0"/>
              </a:rPr>
              <a:t>Выходные параметры</a:t>
            </a:r>
          </a:p>
        </p:txBody>
      </p:sp>
      <p:sp>
        <p:nvSpPr>
          <p:cNvPr id="43" name="Прямоугольник с одним вырезанным углом 42">
            <a:extLst>
              <a:ext uri="{FF2B5EF4-FFF2-40B4-BE49-F238E27FC236}">
                <a16:creationId xmlns="" xmlns:a16="http://schemas.microsoft.com/office/drawing/2014/main" id="{A6204BDA-6862-E4E0-EA69-CB25748B09D0}"/>
              </a:ext>
            </a:extLst>
          </p:cNvPr>
          <p:cNvSpPr/>
          <p:nvPr/>
        </p:nvSpPr>
        <p:spPr>
          <a:xfrm rot="10800000" flipV="1">
            <a:off x="9307681" y="3429553"/>
            <a:ext cx="2399698"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 </a:t>
            </a:r>
            <a:r>
              <a:rPr lang="ru-RU" sz="1400" dirty="0">
                <a:latin typeface="Arial" panose="020B0604020202020204" pitchFamily="34" charset="0"/>
                <a:cs typeface="Arial" panose="020B0604020202020204" pitchFamily="34" charset="0"/>
              </a:rPr>
              <a:t>Масса общая</a:t>
            </a:r>
          </a:p>
        </p:txBody>
      </p:sp>
      <p:sp>
        <p:nvSpPr>
          <p:cNvPr id="44" name="Прямоугольник с одним вырезанным углом 43">
            <a:extLst>
              <a:ext uri="{FF2B5EF4-FFF2-40B4-BE49-F238E27FC236}">
                <a16:creationId xmlns="" xmlns:a16="http://schemas.microsoft.com/office/drawing/2014/main" id="{33547AFC-0677-DAC3-2E1E-722B062F69BE}"/>
              </a:ext>
            </a:extLst>
          </p:cNvPr>
          <p:cNvSpPr/>
          <p:nvPr/>
        </p:nvSpPr>
        <p:spPr>
          <a:xfrm rot="10800000" flipV="1">
            <a:off x="9307680" y="3894936"/>
            <a:ext cx="2399699"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Масса полезная</a:t>
            </a:r>
          </a:p>
        </p:txBody>
      </p:sp>
      <p:sp>
        <p:nvSpPr>
          <p:cNvPr id="50" name="Прямоугольник с одним вырезанным углом 49">
            <a:extLst>
              <a:ext uri="{FF2B5EF4-FFF2-40B4-BE49-F238E27FC236}">
                <a16:creationId xmlns="" xmlns:a16="http://schemas.microsoft.com/office/drawing/2014/main" id="{3755ADC3-ADEA-BB3F-8334-E8AD3D25EA1B}"/>
              </a:ext>
            </a:extLst>
          </p:cNvPr>
          <p:cNvSpPr/>
          <p:nvPr/>
        </p:nvSpPr>
        <p:spPr>
          <a:xfrm rot="10800000" flipV="1">
            <a:off x="9310820" y="4360319"/>
            <a:ext cx="2396560"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Масса свободная</a:t>
            </a:r>
          </a:p>
        </p:txBody>
      </p:sp>
      <p:sp>
        <p:nvSpPr>
          <p:cNvPr id="53" name="Прямоугольник с одним вырезанным углом 52">
            <a:extLst>
              <a:ext uri="{FF2B5EF4-FFF2-40B4-BE49-F238E27FC236}">
                <a16:creationId xmlns="" xmlns:a16="http://schemas.microsoft.com/office/drawing/2014/main" id="{9DDB47A6-3198-DF5B-2A40-742C00F45F25}"/>
              </a:ext>
            </a:extLst>
          </p:cNvPr>
          <p:cNvSpPr/>
          <p:nvPr/>
        </p:nvSpPr>
        <p:spPr>
          <a:xfrm rot="10800000" flipV="1">
            <a:off x="9330941" y="5756467"/>
            <a:ext cx="2376439"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Объём свободный</a:t>
            </a:r>
          </a:p>
        </p:txBody>
      </p:sp>
      <p:sp>
        <p:nvSpPr>
          <p:cNvPr id="55" name="Прямоугольник с одним вырезанным углом 54">
            <a:extLst>
              <a:ext uri="{FF2B5EF4-FFF2-40B4-BE49-F238E27FC236}">
                <a16:creationId xmlns="" xmlns:a16="http://schemas.microsoft.com/office/drawing/2014/main" id="{C38359E8-FA34-9235-2E5F-9EEFC786939F}"/>
              </a:ext>
            </a:extLst>
          </p:cNvPr>
          <p:cNvSpPr/>
          <p:nvPr/>
        </p:nvSpPr>
        <p:spPr>
          <a:xfrm rot="10800000" flipV="1">
            <a:off x="9330940" y="5291085"/>
            <a:ext cx="2376441"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Объём полезный	</a:t>
            </a:r>
          </a:p>
        </p:txBody>
      </p:sp>
      <p:sp>
        <p:nvSpPr>
          <p:cNvPr id="57" name="Прямоугольник с одним вырезанным углом 56">
            <a:extLst>
              <a:ext uri="{FF2B5EF4-FFF2-40B4-BE49-F238E27FC236}">
                <a16:creationId xmlns="" xmlns:a16="http://schemas.microsoft.com/office/drawing/2014/main" id="{FCFCB89E-8E71-9BF4-83DE-6F34366B9335}"/>
              </a:ext>
            </a:extLst>
          </p:cNvPr>
          <p:cNvSpPr/>
          <p:nvPr/>
        </p:nvSpPr>
        <p:spPr>
          <a:xfrm rot="10800000" flipV="1">
            <a:off x="9318757" y="4825702"/>
            <a:ext cx="2388623"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Объём общий</a:t>
            </a:r>
          </a:p>
        </p:txBody>
      </p:sp>
      <p:sp>
        <p:nvSpPr>
          <p:cNvPr id="67" name="Прямоугольник с одним вырезанным углом 66">
            <a:extLst>
              <a:ext uri="{FF2B5EF4-FFF2-40B4-BE49-F238E27FC236}">
                <a16:creationId xmlns="" xmlns:a16="http://schemas.microsoft.com/office/drawing/2014/main" id="{63D6059D-D577-277F-85BD-4D9E4C8E9065}"/>
              </a:ext>
            </a:extLst>
          </p:cNvPr>
          <p:cNvSpPr/>
          <p:nvPr/>
        </p:nvSpPr>
        <p:spPr>
          <a:xfrm rot="10800000" flipV="1">
            <a:off x="5380808" y="1732474"/>
            <a:ext cx="2333962"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pPr>
              <a:defRPr/>
            </a:pPr>
            <a:r>
              <a:rPr lang="en-US" sz="1400" dirty="0">
                <a:latin typeface="Arial" panose="020B0604020202020204" pitchFamily="34" charset="0"/>
                <a:cs typeface="Arial" panose="020B0604020202020204" pitchFamily="34" charset="0"/>
              </a:rPr>
              <a:t>Tag| </a:t>
            </a:r>
            <a:r>
              <a:rPr lang="ru-RU" sz="1400" dirty="0">
                <a:latin typeface="Arial" panose="020B0604020202020204" pitchFamily="34" charset="0"/>
                <a:cs typeface="Arial" panose="020B0604020202020204" pitchFamily="34" charset="0"/>
              </a:rPr>
              <a:t>Температра</a:t>
            </a:r>
          </a:p>
        </p:txBody>
      </p:sp>
      <p:sp>
        <p:nvSpPr>
          <p:cNvPr id="2" name="Заголовок 1">
            <a:extLst>
              <a:ext uri="{FF2B5EF4-FFF2-40B4-BE49-F238E27FC236}">
                <a16:creationId xmlns="" xmlns:a16="http://schemas.microsoft.com/office/drawing/2014/main" id="{DE1829D7-5DE1-62D0-AEA3-2D3A598A6F56}"/>
              </a:ext>
            </a:extLst>
          </p:cNvPr>
          <p:cNvSpPr>
            <a:spLocks noGrp="1"/>
          </p:cNvSpPr>
          <p:nvPr>
            <p:ph type="title"/>
          </p:nvPr>
        </p:nvSpPr>
        <p:spPr/>
        <p:txBody>
          <a:bodyPr vert="horz" lIns="216000" tIns="45720" rIns="91440" bIns="45720" rtlCol="0" anchor="ctr">
            <a:normAutofit/>
          </a:bodyPr>
          <a:lstStyle/>
          <a:p>
            <a:pPr defTabSz="653156"/>
            <a:r>
              <a:rPr lang="ru-RU" sz="1400" dirty="0">
                <a:solidFill>
                  <a:schemeClr val="tx1">
                    <a:lumMod val="65000"/>
                    <a:lumOff val="35000"/>
                  </a:schemeClr>
                </a:solidFill>
              </a:rPr>
              <a:t>Схема расчёта после перехода с оптимизацией</a:t>
            </a:r>
          </a:p>
        </p:txBody>
      </p:sp>
      <p:sp>
        <p:nvSpPr>
          <p:cNvPr id="3" name="Line 713">
            <a:extLst>
              <a:ext uri="{FF2B5EF4-FFF2-40B4-BE49-F238E27FC236}">
                <a16:creationId xmlns="" xmlns:a16="http://schemas.microsoft.com/office/drawing/2014/main" id="{AD3ACD41-FFEF-4990-F285-6E09F9B79F75}"/>
              </a:ext>
            </a:extLst>
          </p:cNvPr>
          <p:cNvSpPr>
            <a:spLocks noChangeShapeType="1"/>
          </p:cNvSpPr>
          <p:nvPr/>
        </p:nvSpPr>
        <p:spPr bwMode="auto">
          <a:xfrm flipH="1" flipV="1">
            <a:off x="4721563" y="1464420"/>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4" name="Line 713">
            <a:extLst>
              <a:ext uri="{FF2B5EF4-FFF2-40B4-BE49-F238E27FC236}">
                <a16:creationId xmlns="" xmlns:a16="http://schemas.microsoft.com/office/drawing/2014/main" id="{46B1A796-EC0F-E69F-F7E8-1823E8A04628}"/>
              </a:ext>
            </a:extLst>
          </p:cNvPr>
          <p:cNvSpPr>
            <a:spLocks noChangeShapeType="1"/>
          </p:cNvSpPr>
          <p:nvPr/>
        </p:nvSpPr>
        <p:spPr bwMode="auto">
          <a:xfrm flipH="1" flipV="1">
            <a:off x="4721563" y="1922609"/>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5" name="Line 713">
            <a:extLst>
              <a:ext uri="{FF2B5EF4-FFF2-40B4-BE49-F238E27FC236}">
                <a16:creationId xmlns="" xmlns:a16="http://schemas.microsoft.com/office/drawing/2014/main" id="{6FE73697-8EAE-98BC-3D17-40D9C85D9A79}"/>
              </a:ext>
            </a:extLst>
          </p:cNvPr>
          <p:cNvSpPr>
            <a:spLocks noChangeShapeType="1"/>
          </p:cNvSpPr>
          <p:nvPr/>
        </p:nvSpPr>
        <p:spPr bwMode="auto">
          <a:xfrm flipH="1" flipV="1">
            <a:off x="4721563" y="2392256"/>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6" name="Line 713">
            <a:extLst>
              <a:ext uri="{FF2B5EF4-FFF2-40B4-BE49-F238E27FC236}">
                <a16:creationId xmlns="" xmlns:a16="http://schemas.microsoft.com/office/drawing/2014/main" id="{595E3828-F6D1-8979-A688-E6BE13B4961D}"/>
              </a:ext>
            </a:extLst>
          </p:cNvPr>
          <p:cNvSpPr>
            <a:spLocks noChangeShapeType="1"/>
          </p:cNvSpPr>
          <p:nvPr/>
        </p:nvSpPr>
        <p:spPr bwMode="auto">
          <a:xfrm flipH="1" flipV="1">
            <a:off x="4721563" y="2850445"/>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cxnSp>
        <p:nvCxnSpPr>
          <p:cNvPr id="7" name="Прямая соединительная линия 6">
            <a:extLst>
              <a:ext uri="{FF2B5EF4-FFF2-40B4-BE49-F238E27FC236}">
                <a16:creationId xmlns="" xmlns:a16="http://schemas.microsoft.com/office/drawing/2014/main" id="{F262786F-9DF9-58AA-0AF6-274BD7F8D7D2}"/>
              </a:ext>
            </a:extLst>
          </p:cNvPr>
          <p:cNvCxnSpPr>
            <a:cxnSpLocks/>
          </p:cNvCxnSpPr>
          <p:nvPr/>
        </p:nvCxnSpPr>
        <p:spPr>
          <a:xfrm>
            <a:off x="8316059" y="1274284"/>
            <a:ext cx="0" cy="521541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Line 713">
            <a:extLst>
              <a:ext uri="{FF2B5EF4-FFF2-40B4-BE49-F238E27FC236}">
                <a16:creationId xmlns="" xmlns:a16="http://schemas.microsoft.com/office/drawing/2014/main" id="{0E687CDB-2334-9184-E93F-AB6207B423C3}"/>
              </a:ext>
            </a:extLst>
          </p:cNvPr>
          <p:cNvSpPr>
            <a:spLocks noChangeShapeType="1"/>
          </p:cNvSpPr>
          <p:nvPr/>
        </p:nvSpPr>
        <p:spPr bwMode="auto">
          <a:xfrm flipH="1" flipV="1">
            <a:off x="8593177" y="3619688"/>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0" name="Line 713">
            <a:extLst>
              <a:ext uri="{FF2B5EF4-FFF2-40B4-BE49-F238E27FC236}">
                <a16:creationId xmlns="" xmlns:a16="http://schemas.microsoft.com/office/drawing/2014/main" id="{BCC05F2F-C481-C21D-2D27-312E5F568097}"/>
              </a:ext>
            </a:extLst>
          </p:cNvPr>
          <p:cNvSpPr>
            <a:spLocks noChangeShapeType="1"/>
          </p:cNvSpPr>
          <p:nvPr/>
        </p:nvSpPr>
        <p:spPr bwMode="auto">
          <a:xfrm flipH="1" flipV="1">
            <a:off x="8593177" y="4085071"/>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1" name="Line 713">
            <a:extLst>
              <a:ext uri="{FF2B5EF4-FFF2-40B4-BE49-F238E27FC236}">
                <a16:creationId xmlns="" xmlns:a16="http://schemas.microsoft.com/office/drawing/2014/main" id="{A70009B9-9B53-5926-2F5F-D6F04DC484D3}"/>
              </a:ext>
            </a:extLst>
          </p:cNvPr>
          <p:cNvSpPr>
            <a:spLocks noChangeShapeType="1"/>
          </p:cNvSpPr>
          <p:nvPr/>
        </p:nvSpPr>
        <p:spPr bwMode="auto">
          <a:xfrm flipH="1" flipV="1">
            <a:off x="8593177" y="4550455"/>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2" name="Line 713">
            <a:extLst>
              <a:ext uri="{FF2B5EF4-FFF2-40B4-BE49-F238E27FC236}">
                <a16:creationId xmlns="" xmlns:a16="http://schemas.microsoft.com/office/drawing/2014/main" id="{4225B47B-7B93-9720-4687-501559F9733E}"/>
              </a:ext>
            </a:extLst>
          </p:cNvPr>
          <p:cNvSpPr>
            <a:spLocks noChangeShapeType="1"/>
          </p:cNvSpPr>
          <p:nvPr/>
        </p:nvSpPr>
        <p:spPr bwMode="auto">
          <a:xfrm flipH="1" flipV="1">
            <a:off x="8593177" y="5015838"/>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3" name="Line 713">
            <a:extLst>
              <a:ext uri="{FF2B5EF4-FFF2-40B4-BE49-F238E27FC236}">
                <a16:creationId xmlns="" xmlns:a16="http://schemas.microsoft.com/office/drawing/2014/main" id="{9CBCC2D7-C758-1A88-9AF9-368C4AA80830}"/>
              </a:ext>
            </a:extLst>
          </p:cNvPr>
          <p:cNvSpPr>
            <a:spLocks noChangeShapeType="1"/>
          </p:cNvSpPr>
          <p:nvPr/>
        </p:nvSpPr>
        <p:spPr bwMode="auto">
          <a:xfrm flipH="1" flipV="1">
            <a:off x="8593177" y="5481221"/>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4" name="Line 713">
            <a:extLst>
              <a:ext uri="{FF2B5EF4-FFF2-40B4-BE49-F238E27FC236}">
                <a16:creationId xmlns="" xmlns:a16="http://schemas.microsoft.com/office/drawing/2014/main" id="{F037621B-B1CB-473E-A062-55706D4BB26E}"/>
              </a:ext>
            </a:extLst>
          </p:cNvPr>
          <p:cNvSpPr>
            <a:spLocks noChangeShapeType="1"/>
          </p:cNvSpPr>
          <p:nvPr/>
        </p:nvSpPr>
        <p:spPr bwMode="auto">
          <a:xfrm flipH="1" flipV="1">
            <a:off x="8593177" y="5946603"/>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5" name="Заголовок 1">
            <a:extLst>
              <a:ext uri="{FF2B5EF4-FFF2-40B4-BE49-F238E27FC236}">
                <a16:creationId xmlns="" xmlns:a16="http://schemas.microsoft.com/office/drawing/2014/main" id="{22DA0A08-F573-9FC5-0769-7E37410C34A4}"/>
              </a:ext>
            </a:extLst>
          </p:cNvPr>
          <p:cNvSpPr txBox="1">
            <a:spLocks/>
          </p:cNvSpPr>
          <p:nvPr/>
        </p:nvSpPr>
        <p:spPr>
          <a:xfrm>
            <a:off x="7528484" y="784310"/>
            <a:ext cx="1604693" cy="4399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pPr algn="ctr"/>
            <a:r>
              <a:rPr lang="ru-RU" sz="1600" b="1" dirty="0">
                <a:solidFill>
                  <a:schemeClr val="tx1"/>
                </a:solidFill>
                <a:latin typeface="Arial" panose="020B0604020202020204" pitchFamily="34" charset="0"/>
              </a:rPr>
              <a:t>Расчет</a:t>
            </a:r>
          </a:p>
        </p:txBody>
      </p:sp>
      <p:sp>
        <p:nvSpPr>
          <p:cNvPr id="17" name="Прямоугольник с одним вырезанным углом 30">
            <a:extLst>
              <a:ext uri="{FF2B5EF4-FFF2-40B4-BE49-F238E27FC236}">
                <a16:creationId xmlns="" xmlns:a16="http://schemas.microsoft.com/office/drawing/2014/main" id="{92C0146D-C8A1-2AA0-3796-D3C0E272F822}"/>
              </a:ext>
            </a:extLst>
          </p:cNvPr>
          <p:cNvSpPr/>
          <p:nvPr/>
        </p:nvSpPr>
        <p:spPr>
          <a:xfrm rot="10800000" flipV="1">
            <a:off x="5382694" y="2671765"/>
            <a:ext cx="2333962"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pPr>
              <a:defRPr/>
            </a:pPr>
            <a:r>
              <a:rPr lang="en-US" sz="1400" dirty="0">
                <a:latin typeface="Arial" panose="020B0604020202020204" pitchFamily="34" charset="0"/>
                <a:cs typeface="Arial" panose="020B0604020202020204" pitchFamily="34" charset="0"/>
              </a:rPr>
              <a:t>Const| x</a:t>
            </a:r>
            <a:endParaRPr lang="ru-RU" sz="1400" dirty="0">
              <a:latin typeface="Arial" panose="020B0604020202020204" pitchFamily="34" charset="0"/>
              <a:cs typeface="Arial" panose="020B0604020202020204" pitchFamily="34" charset="0"/>
            </a:endParaRPr>
          </a:p>
        </p:txBody>
      </p:sp>
      <p:sp>
        <p:nvSpPr>
          <p:cNvPr id="24" name="Номер слайда 5">
            <a:extLst>
              <a:ext uri="{FF2B5EF4-FFF2-40B4-BE49-F238E27FC236}">
                <a16:creationId xmlns="" xmlns:a16="http://schemas.microsoft.com/office/drawing/2014/main" id="{702B1102-EB40-291D-5CEC-1E9D46AF5065}"/>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15</a:t>
            </a:fld>
            <a:endParaRPr lang="ru-RU" dirty="0"/>
          </a:p>
        </p:txBody>
      </p:sp>
    </p:spTree>
    <p:extLst>
      <p:ext uri="{BB962C8B-B14F-4D97-AF65-F5344CB8AC3E}">
        <p14:creationId xmlns:p14="http://schemas.microsoft.com/office/powerpoint/2010/main" val="3149582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C89E638-A8FB-3807-F49B-3C5CF4A471EF}"/>
            </a:ext>
          </a:extLst>
        </p:cNvPr>
        <p:cNvGrpSpPr/>
        <p:nvPr/>
      </p:nvGrpSpPr>
      <p:grpSpPr>
        <a:xfrm>
          <a:off x="0" y="0"/>
          <a:ext cx="0" cy="0"/>
          <a:chOff x="0" y="0"/>
          <a:chExt cx="0" cy="0"/>
        </a:xfrm>
      </p:grpSpPr>
      <p:sp>
        <p:nvSpPr>
          <p:cNvPr id="22" name="Заголовок 1">
            <a:extLst>
              <a:ext uri="{FF2B5EF4-FFF2-40B4-BE49-F238E27FC236}">
                <a16:creationId xmlns="" xmlns:a16="http://schemas.microsoft.com/office/drawing/2014/main" id="{055D3651-3EE4-7344-9C85-39CBF02D5CCD}"/>
              </a:ext>
            </a:extLst>
          </p:cNvPr>
          <p:cNvSpPr txBox="1">
            <a:spLocks/>
          </p:cNvSpPr>
          <p:nvPr/>
        </p:nvSpPr>
        <p:spPr>
          <a:xfrm>
            <a:off x="1212295" y="830026"/>
            <a:ext cx="1525895" cy="3290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en-US" sz="1600" b="1" dirty="0">
                <a:solidFill>
                  <a:schemeClr val="tx1"/>
                </a:solidFill>
                <a:latin typeface="Arial" panose="020B0604020202020204" pitchFamily="34" charset="0"/>
              </a:rPr>
              <a:t>Module DB</a:t>
            </a:r>
            <a:endParaRPr lang="ru-RU" sz="1600" b="1" dirty="0">
              <a:solidFill>
                <a:schemeClr val="tx1"/>
              </a:solidFill>
              <a:latin typeface="Arial" panose="020B0604020202020204" pitchFamily="34" charset="0"/>
            </a:endParaRPr>
          </a:p>
        </p:txBody>
      </p:sp>
      <p:sp>
        <p:nvSpPr>
          <p:cNvPr id="27" name="Прямоугольник с одним вырезанным углом 26">
            <a:extLst>
              <a:ext uri="{FF2B5EF4-FFF2-40B4-BE49-F238E27FC236}">
                <a16:creationId xmlns="" xmlns:a16="http://schemas.microsoft.com/office/drawing/2014/main" id="{C4F24D79-B035-317A-1B3E-8266D2E086C3}"/>
              </a:ext>
            </a:extLst>
          </p:cNvPr>
          <p:cNvSpPr/>
          <p:nvPr/>
        </p:nvSpPr>
        <p:spPr>
          <a:xfrm rot="10800000" flipV="1">
            <a:off x="484620" y="1274284"/>
            <a:ext cx="2407078" cy="5215416"/>
          </a:xfrm>
          <a:prstGeom prst="snip1Rect">
            <a:avLst>
              <a:gd name="adj" fmla="val 0"/>
            </a:avLst>
          </a:prstGeom>
          <a:solidFill>
            <a:schemeClr val="accent2"/>
          </a:solidFill>
          <a:ln w="9525">
            <a:noFill/>
            <a:miter lim="800000"/>
            <a:headEnd/>
            <a:tailEnd/>
          </a:ln>
        </p:spPr>
        <p:txBody>
          <a:bodyPr wrap="none" lIns="97707" tIns="144000" rIns="97707" bIns="48854" anchor="t"/>
          <a:lstStyle/>
          <a:p>
            <a:pPr algn="ctr">
              <a:defRPr/>
            </a:pPr>
            <a:r>
              <a:rPr lang="ru-RU" sz="1400" b="1" dirty="0">
                <a:latin typeface="Arial" panose="020B0604020202020204" pitchFamily="34" charset="0"/>
                <a:cs typeface="Arial" panose="020B0604020202020204" pitchFamily="34" charset="0"/>
              </a:rPr>
              <a:t>Резервуар №52</a:t>
            </a:r>
            <a:endParaRPr lang="en-US" sz="1400" b="1" dirty="0">
              <a:latin typeface="Arial" panose="020B0604020202020204" pitchFamily="34" charset="0"/>
              <a:cs typeface="Arial" panose="020B0604020202020204" pitchFamily="34" charset="0"/>
            </a:endParaRPr>
          </a:p>
          <a:p>
            <a:pPr algn="ctr">
              <a:defRPr/>
            </a:pPr>
            <a:endParaRPr lang="en-US" sz="1400" b="1"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Уровень</a:t>
            </a: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Tag| </a:t>
            </a:r>
            <a:r>
              <a:rPr lang="ru-RU" sz="1400" dirty="0">
                <a:latin typeface="Arial" panose="020B0604020202020204" pitchFamily="34" charset="0"/>
                <a:cs typeface="Arial" panose="020B0604020202020204" pitchFamily="34" charset="0"/>
              </a:rPr>
              <a:t>Температура</a:t>
            </a: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Tag| </a:t>
            </a:r>
            <a:r>
              <a:rPr lang="ru-RU" sz="1400" dirty="0">
                <a:latin typeface="Arial" panose="020B0604020202020204" pitchFamily="34" charset="0"/>
                <a:cs typeface="Arial" panose="020B0604020202020204" pitchFamily="34" charset="0"/>
              </a:rPr>
              <a:t>Плотность</a:t>
            </a: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Масса общая</a:t>
            </a:r>
            <a:r>
              <a:rPr lang="en-US" sz="1400" dirty="0">
                <a:latin typeface="Arial" panose="020B0604020202020204" pitchFamily="34" charset="0"/>
                <a:cs typeface="Arial" panose="020B0604020202020204" pitchFamily="34" charset="0"/>
              </a:rPr>
              <a:t> </a:t>
            </a:r>
          </a:p>
          <a:p>
            <a:pPr>
              <a:defRPr/>
            </a:pPr>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Объём общий</a:t>
            </a:r>
            <a:endParaRPr lang="en-US" sz="1400" dirty="0">
              <a:latin typeface="Arial" panose="020B0604020202020204" pitchFamily="34" charset="0"/>
              <a:cs typeface="Arial" panose="020B0604020202020204" pitchFamily="34" charset="0"/>
            </a:endParaRPr>
          </a:p>
          <a:p>
            <a:pPr>
              <a:defRPr/>
            </a:pP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Property| </a:t>
            </a:r>
            <a:r>
              <a:rPr lang="ru-RU" sz="1400" dirty="0">
                <a:latin typeface="Arial" panose="020B0604020202020204" pitchFamily="34" charset="0"/>
                <a:cs typeface="Arial" panose="020B0604020202020204" pitchFamily="34" charset="0"/>
              </a:rPr>
              <a:t>Град</a:t>
            </a: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Property| </a:t>
            </a:r>
            <a:r>
              <a:rPr lang="ru-RU" sz="1400" dirty="0">
                <a:latin typeface="Arial" panose="020B0604020202020204" pitchFamily="34" charset="0"/>
                <a:cs typeface="Arial" panose="020B0604020202020204" pitchFamily="34" charset="0"/>
              </a:rPr>
              <a:t>Понтон</a:t>
            </a: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Property| </a:t>
            </a:r>
            <a:r>
              <a:rPr lang="ru-RU" sz="1400" dirty="0">
                <a:latin typeface="Arial" panose="020B0604020202020204" pitchFamily="34" charset="0"/>
                <a:cs typeface="Arial" panose="020B0604020202020204" pitchFamily="34" charset="0"/>
              </a:rPr>
              <a:t>Уровень м.п.</a:t>
            </a:r>
            <a:endParaRPr lang="en-US" sz="1400" dirty="0">
              <a:latin typeface="Arial" panose="020B0604020202020204" pitchFamily="34" charset="0"/>
              <a:cs typeface="Arial" panose="020B0604020202020204" pitchFamily="34" charset="0"/>
            </a:endParaRPr>
          </a:p>
          <a:p>
            <a:pPr>
              <a:defRPr/>
            </a:pPr>
            <a:endParaRPr lang="en-US" sz="1400" dirty="0">
              <a:latin typeface="Arial" panose="020B0604020202020204" pitchFamily="34" charset="0"/>
              <a:cs typeface="Arial" panose="020B0604020202020204" pitchFamily="34" charset="0"/>
            </a:endParaRPr>
          </a:p>
          <a:p>
            <a:pPr>
              <a:defRPr/>
            </a:pPr>
            <a:r>
              <a:rPr lang="en-US" sz="1400" dirty="0">
                <a:latin typeface="Arial" panose="020B0604020202020204" pitchFamily="34" charset="0"/>
                <a:cs typeface="Arial" panose="020B0604020202020204" pitchFamily="34" charset="0"/>
              </a:rPr>
              <a:t>Const| 1</a:t>
            </a:r>
          </a:p>
          <a:p>
            <a:pPr>
              <a:defRPr/>
            </a:pPr>
            <a:r>
              <a:rPr lang="en-US" sz="1400" dirty="0">
                <a:latin typeface="Arial" panose="020B0604020202020204" pitchFamily="34" charset="0"/>
                <a:cs typeface="Arial" panose="020B0604020202020204" pitchFamily="34" charset="0"/>
              </a:rPr>
              <a:t>Const| 2</a:t>
            </a:r>
          </a:p>
          <a:p>
            <a:pPr>
              <a:defRPr/>
            </a:pPr>
            <a:r>
              <a:rPr lang="en-US" sz="1400" dirty="0">
                <a:latin typeface="Arial" panose="020B0604020202020204" pitchFamily="34" charset="0"/>
                <a:cs typeface="Arial" panose="020B0604020202020204" pitchFamily="34" charset="0"/>
              </a:rPr>
              <a:t>Const| 3</a:t>
            </a:r>
          </a:p>
          <a:p>
            <a:pPr>
              <a:defRPr/>
            </a:pPr>
            <a:r>
              <a:rPr lang="en-US" sz="1400" dirty="0">
                <a:latin typeface="Arial" panose="020B0604020202020204" pitchFamily="34" charset="0"/>
                <a:cs typeface="Arial" panose="020B0604020202020204" pitchFamily="34" charset="0"/>
              </a:rPr>
              <a:t>Const| 4</a:t>
            </a:r>
            <a:endParaRPr lang="ru-RU" sz="1400" dirty="0">
              <a:latin typeface="Arial" panose="020B0604020202020204" pitchFamily="34" charset="0"/>
              <a:cs typeface="Arial" panose="020B0604020202020204" pitchFamily="34" charset="0"/>
            </a:endParaRPr>
          </a:p>
          <a:p>
            <a:pPr>
              <a:defRPr/>
            </a:pPr>
            <a:endParaRPr lang="en-US" sz="1400" dirty="0">
              <a:latin typeface="Arial" panose="020B0604020202020204" pitchFamily="34" charset="0"/>
              <a:cs typeface="Arial" panose="020B0604020202020204" pitchFamily="34" charset="0"/>
            </a:endParaRPr>
          </a:p>
          <a:p>
            <a:pPr>
              <a:defRPr/>
            </a:pPr>
            <a:endParaRPr lang="ru-RU" sz="1400" dirty="0">
              <a:latin typeface="Arial" panose="020B0604020202020204" pitchFamily="34" charset="0"/>
              <a:cs typeface="Arial" panose="020B0604020202020204" pitchFamily="34" charset="0"/>
            </a:endParaRPr>
          </a:p>
          <a:p>
            <a:pPr>
              <a:defRPr/>
            </a:pPr>
            <a:endParaRPr lang="ru-RU" sz="1400" dirty="0">
              <a:latin typeface="Arial" panose="020B0604020202020204" pitchFamily="34" charset="0"/>
              <a:cs typeface="Arial" panose="020B0604020202020204" pitchFamily="34" charset="0"/>
            </a:endParaRPr>
          </a:p>
        </p:txBody>
      </p:sp>
      <p:sp>
        <p:nvSpPr>
          <p:cNvPr id="29" name="Заголовок 1">
            <a:extLst>
              <a:ext uri="{FF2B5EF4-FFF2-40B4-BE49-F238E27FC236}">
                <a16:creationId xmlns="" xmlns:a16="http://schemas.microsoft.com/office/drawing/2014/main" id="{B64E4C25-D8ED-3244-187F-85B544149299}"/>
              </a:ext>
            </a:extLst>
          </p:cNvPr>
          <p:cNvSpPr txBox="1">
            <a:spLocks/>
          </p:cNvSpPr>
          <p:nvPr/>
        </p:nvSpPr>
        <p:spPr>
          <a:xfrm>
            <a:off x="5296732" y="774794"/>
            <a:ext cx="2633616" cy="4399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600" b="1" dirty="0">
                <a:solidFill>
                  <a:schemeClr val="tx1"/>
                </a:solidFill>
                <a:latin typeface="Arial" panose="020B0604020202020204" pitchFamily="34" charset="0"/>
              </a:rPr>
              <a:t>Входные параметры</a:t>
            </a:r>
          </a:p>
        </p:txBody>
      </p:sp>
      <p:sp>
        <p:nvSpPr>
          <p:cNvPr id="30" name="Прямоугольник с одним вырезанным углом 29">
            <a:extLst>
              <a:ext uri="{FF2B5EF4-FFF2-40B4-BE49-F238E27FC236}">
                <a16:creationId xmlns="" xmlns:a16="http://schemas.microsoft.com/office/drawing/2014/main" id="{EF0028E7-9519-3428-9514-FD8F498B9EAF}"/>
              </a:ext>
            </a:extLst>
          </p:cNvPr>
          <p:cNvSpPr/>
          <p:nvPr/>
        </p:nvSpPr>
        <p:spPr>
          <a:xfrm rot="10800000" flipV="1">
            <a:off x="5380808" y="1274285"/>
            <a:ext cx="2333962"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pPr>
              <a:defRPr/>
            </a:pPr>
            <a:r>
              <a:rPr lang="en-US" sz="1400" dirty="0">
                <a:latin typeface="Arial" panose="020B0604020202020204" pitchFamily="34" charset="0"/>
                <a:cs typeface="Arial" panose="020B0604020202020204" pitchFamily="34" charset="0"/>
              </a:rPr>
              <a:t>Tag| </a:t>
            </a:r>
            <a:r>
              <a:rPr lang="ru-RU" sz="1400" dirty="0">
                <a:latin typeface="Arial" panose="020B0604020202020204" pitchFamily="34" charset="0"/>
                <a:cs typeface="Arial" panose="020B0604020202020204" pitchFamily="34" charset="0"/>
              </a:rPr>
              <a:t>Уровень</a:t>
            </a:r>
          </a:p>
        </p:txBody>
      </p:sp>
      <p:sp>
        <p:nvSpPr>
          <p:cNvPr id="31" name="Прямоугольник с одним вырезанным углом 30">
            <a:extLst>
              <a:ext uri="{FF2B5EF4-FFF2-40B4-BE49-F238E27FC236}">
                <a16:creationId xmlns="" xmlns:a16="http://schemas.microsoft.com/office/drawing/2014/main" id="{F9CC8DDF-15E3-F784-3226-14B90E7B914B}"/>
              </a:ext>
            </a:extLst>
          </p:cNvPr>
          <p:cNvSpPr/>
          <p:nvPr/>
        </p:nvSpPr>
        <p:spPr>
          <a:xfrm rot="10800000" flipV="1">
            <a:off x="5382694" y="2202120"/>
            <a:ext cx="2333962"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pPr>
              <a:defRPr/>
            </a:pPr>
            <a:r>
              <a:rPr lang="en-US" sz="1400" dirty="0">
                <a:latin typeface="Arial" panose="020B0604020202020204" pitchFamily="34" charset="0"/>
                <a:cs typeface="Arial" panose="020B0604020202020204" pitchFamily="34" charset="0"/>
              </a:rPr>
              <a:t>Property| </a:t>
            </a:r>
            <a:r>
              <a:rPr lang="ru-RU" sz="1400" dirty="0">
                <a:latin typeface="Arial" panose="020B0604020202020204" pitchFamily="34" charset="0"/>
                <a:cs typeface="Arial" panose="020B0604020202020204" pitchFamily="34" charset="0"/>
              </a:rPr>
              <a:t>Град. Табл.</a:t>
            </a:r>
          </a:p>
        </p:txBody>
      </p:sp>
      <p:sp>
        <p:nvSpPr>
          <p:cNvPr id="42" name="Заголовок 1">
            <a:extLst>
              <a:ext uri="{FF2B5EF4-FFF2-40B4-BE49-F238E27FC236}">
                <a16:creationId xmlns="" xmlns:a16="http://schemas.microsoft.com/office/drawing/2014/main" id="{ACA29129-4BFD-6FE7-F606-62E749C385FF}"/>
              </a:ext>
            </a:extLst>
          </p:cNvPr>
          <p:cNvSpPr txBox="1">
            <a:spLocks/>
          </p:cNvSpPr>
          <p:nvPr/>
        </p:nvSpPr>
        <p:spPr>
          <a:xfrm>
            <a:off x="9159384" y="774794"/>
            <a:ext cx="2633616" cy="4399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r>
              <a:rPr lang="ru-RU" sz="1600" b="1" dirty="0">
                <a:solidFill>
                  <a:schemeClr val="tx1"/>
                </a:solidFill>
                <a:latin typeface="Arial" panose="020B0604020202020204" pitchFamily="34" charset="0"/>
              </a:rPr>
              <a:t>Выходные параметры</a:t>
            </a:r>
          </a:p>
        </p:txBody>
      </p:sp>
      <p:sp>
        <p:nvSpPr>
          <p:cNvPr id="43" name="Прямоугольник с одним вырезанным углом 42">
            <a:extLst>
              <a:ext uri="{FF2B5EF4-FFF2-40B4-BE49-F238E27FC236}">
                <a16:creationId xmlns="" xmlns:a16="http://schemas.microsoft.com/office/drawing/2014/main" id="{C76CF010-C3E9-C904-F146-124719BD3DDF}"/>
              </a:ext>
            </a:extLst>
          </p:cNvPr>
          <p:cNvSpPr/>
          <p:nvPr/>
        </p:nvSpPr>
        <p:spPr>
          <a:xfrm rot="10800000" flipV="1">
            <a:off x="9307681" y="3429553"/>
            <a:ext cx="2399698"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 </a:t>
            </a:r>
            <a:r>
              <a:rPr lang="ru-RU" sz="1400" dirty="0">
                <a:latin typeface="Arial" panose="020B0604020202020204" pitchFamily="34" charset="0"/>
                <a:cs typeface="Arial" panose="020B0604020202020204" pitchFamily="34" charset="0"/>
              </a:rPr>
              <a:t>Масса общая</a:t>
            </a:r>
          </a:p>
        </p:txBody>
      </p:sp>
      <p:sp>
        <p:nvSpPr>
          <p:cNvPr id="44" name="Прямоугольник с одним вырезанным углом 43">
            <a:extLst>
              <a:ext uri="{FF2B5EF4-FFF2-40B4-BE49-F238E27FC236}">
                <a16:creationId xmlns="" xmlns:a16="http://schemas.microsoft.com/office/drawing/2014/main" id="{5C473070-A24E-9DA6-E017-71C7D35544F5}"/>
              </a:ext>
            </a:extLst>
          </p:cNvPr>
          <p:cNvSpPr/>
          <p:nvPr/>
        </p:nvSpPr>
        <p:spPr>
          <a:xfrm rot="10800000" flipV="1">
            <a:off x="9307680" y="3894936"/>
            <a:ext cx="2399699"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Масса полезная</a:t>
            </a:r>
          </a:p>
        </p:txBody>
      </p:sp>
      <p:sp>
        <p:nvSpPr>
          <p:cNvPr id="50" name="Прямоугольник с одним вырезанным углом 49">
            <a:extLst>
              <a:ext uri="{FF2B5EF4-FFF2-40B4-BE49-F238E27FC236}">
                <a16:creationId xmlns="" xmlns:a16="http://schemas.microsoft.com/office/drawing/2014/main" id="{85AFAA19-8CBF-4784-7E3E-BCEC7710C237}"/>
              </a:ext>
            </a:extLst>
          </p:cNvPr>
          <p:cNvSpPr/>
          <p:nvPr/>
        </p:nvSpPr>
        <p:spPr>
          <a:xfrm rot="10800000" flipV="1">
            <a:off x="9310820" y="4360319"/>
            <a:ext cx="2396560"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Масса свободная</a:t>
            </a:r>
          </a:p>
        </p:txBody>
      </p:sp>
      <p:sp>
        <p:nvSpPr>
          <p:cNvPr id="53" name="Прямоугольник с одним вырезанным углом 52">
            <a:extLst>
              <a:ext uri="{FF2B5EF4-FFF2-40B4-BE49-F238E27FC236}">
                <a16:creationId xmlns="" xmlns:a16="http://schemas.microsoft.com/office/drawing/2014/main" id="{7EC47A53-4B58-5A65-1771-10FFB42031B8}"/>
              </a:ext>
            </a:extLst>
          </p:cNvPr>
          <p:cNvSpPr/>
          <p:nvPr/>
        </p:nvSpPr>
        <p:spPr>
          <a:xfrm rot="10800000" flipV="1">
            <a:off x="9330941" y="5756467"/>
            <a:ext cx="2376439"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Объём свободный</a:t>
            </a:r>
          </a:p>
        </p:txBody>
      </p:sp>
      <p:sp>
        <p:nvSpPr>
          <p:cNvPr id="55" name="Прямоугольник с одним вырезанным углом 54">
            <a:extLst>
              <a:ext uri="{FF2B5EF4-FFF2-40B4-BE49-F238E27FC236}">
                <a16:creationId xmlns="" xmlns:a16="http://schemas.microsoft.com/office/drawing/2014/main" id="{026F9E9E-54FF-3937-D132-706D8F882E1D}"/>
              </a:ext>
            </a:extLst>
          </p:cNvPr>
          <p:cNvSpPr/>
          <p:nvPr/>
        </p:nvSpPr>
        <p:spPr>
          <a:xfrm rot="10800000" flipV="1">
            <a:off x="9330940" y="5291085"/>
            <a:ext cx="2376441"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Объём полезный	</a:t>
            </a:r>
          </a:p>
        </p:txBody>
      </p:sp>
      <p:sp>
        <p:nvSpPr>
          <p:cNvPr id="57" name="Прямоугольник с одним вырезанным углом 56">
            <a:extLst>
              <a:ext uri="{FF2B5EF4-FFF2-40B4-BE49-F238E27FC236}">
                <a16:creationId xmlns="" xmlns:a16="http://schemas.microsoft.com/office/drawing/2014/main" id="{B24AD1D6-F142-14B9-BCE5-0FD614E25E7A}"/>
              </a:ext>
            </a:extLst>
          </p:cNvPr>
          <p:cNvSpPr/>
          <p:nvPr/>
        </p:nvSpPr>
        <p:spPr>
          <a:xfrm rot="10800000" flipV="1">
            <a:off x="9318757" y="4825702"/>
            <a:ext cx="2388623"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Tag|</a:t>
            </a:r>
            <a:r>
              <a:rPr lang="ru-RU" sz="1400" dirty="0">
                <a:latin typeface="Arial" panose="020B0604020202020204" pitchFamily="34" charset="0"/>
                <a:cs typeface="Arial" panose="020B0604020202020204" pitchFamily="34" charset="0"/>
              </a:rPr>
              <a:t> Объём общий</a:t>
            </a:r>
          </a:p>
        </p:txBody>
      </p:sp>
      <p:sp>
        <p:nvSpPr>
          <p:cNvPr id="67" name="Прямоугольник с одним вырезанным углом 66">
            <a:extLst>
              <a:ext uri="{FF2B5EF4-FFF2-40B4-BE49-F238E27FC236}">
                <a16:creationId xmlns="" xmlns:a16="http://schemas.microsoft.com/office/drawing/2014/main" id="{FB1F40F2-9B0C-C889-2C1A-89DF99B20E25}"/>
              </a:ext>
            </a:extLst>
          </p:cNvPr>
          <p:cNvSpPr/>
          <p:nvPr/>
        </p:nvSpPr>
        <p:spPr>
          <a:xfrm rot="10800000" flipV="1">
            <a:off x="5380808" y="1732474"/>
            <a:ext cx="2333962"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pPr>
              <a:defRPr/>
            </a:pPr>
            <a:r>
              <a:rPr lang="en-US" sz="1400" dirty="0">
                <a:latin typeface="Arial" panose="020B0604020202020204" pitchFamily="34" charset="0"/>
                <a:cs typeface="Arial" panose="020B0604020202020204" pitchFamily="34" charset="0"/>
              </a:rPr>
              <a:t>Tag| </a:t>
            </a:r>
            <a:r>
              <a:rPr lang="ru-RU" sz="1400" dirty="0">
                <a:latin typeface="Arial" panose="020B0604020202020204" pitchFamily="34" charset="0"/>
                <a:cs typeface="Arial" panose="020B0604020202020204" pitchFamily="34" charset="0"/>
              </a:rPr>
              <a:t>Температра</a:t>
            </a:r>
          </a:p>
        </p:txBody>
      </p:sp>
      <p:sp>
        <p:nvSpPr>
          <p:cNvPr id="68" name="Прямоугольник с одним вырезанным углом 67">
            <a:extLst>
              <a:ext uri="{FF2B5EF4-FFF2-40B4-BE49-F238E27FC236}">
                <a16:creationId xmlns="" xmlns:a16="http://schemas.microsoft.com/office/drawing/2014/main" id="{1980C96A-7CFF-8E67-0394-A6B2DD34E726}"/>
              </a:ext>
            </a:extLst>
          </p:cNvPr>
          <p:cNvSpPr/>
          <p:nvPr/>
        </p:nvSpPr>
        <p:spPr>
          <a:xfrm rot="10800000" flipV="1">
            <a:off x="5382694" y="2660309"/>
            <a:ext cx="2333962"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r>
              <a:rPr lang="en-US" sz="1400" dirty="0">
                <a:latin typeface="Arial" panose="020B0604020202020204" pitchFamily="34" charset="0"/>
                <a:cs typeface="Arial" panose="020B0604020202020204" pitchFamily="34" charset="0"/>
              </a:rPr>
              <a:t>Property| </a:t>
            </a:r>
            <a:r>
              <a:rPr lang="ru-RU" sz="1400" dirty="0">
                <a:latin typeface="Arial" panose="020B0604020202020204" pitchFamily="34" charset="0"/>
                <a:cs typeface="Arial" panose="020B0604020202020204" pitchFamily="34" charset="0"/>
              </a:rPr>
              <a:t>Уровень </a:t>
            </a:r>
            <a:r>
              <a:rPr lang="ru-RU" sz="1400" dirty="0" err="1">
                <a:latin typeface="Arial" panose="020B0604020202020204" pitchFamily="34" charset="0"/>
                <a:cs typeface="Arial" panose="020B0604020202020204" pitchFamily="34" charset="0"/>
              </a:rPr>
              <a:t>м.п</a:t>
            </a:r>
            <a:r>
              <a:rPr lang="ru-RU" sz="1400" dirty="0">
                <a:latin typeface="Arial" panose="020B0604020202020204" pitchFamily="34" charset="0"/>
                <a:cs typeface="Arial" panose="020B0604020202020204" pitchFamily="34" charset="0"/>
              </a:rPr>
              <a:t>.</a:t>
            </a:r>
          </a:p>
        </p:txBody>
      </p:sp>
      <p:sp>
        <p:nvSpPr>
          <p:cNvPr id="2" name="Заголовок 1">
            <a:extLst>
              <a:ext uri="{FF2B5EF4-FFF2-40B4-BE49-F238E27FC236}">
                <a16:creationId xmlns="" xmlns:a16="http://schemas.microsoft.com/office/drawing/2014/main" id="{5E5CF314-08DF-A1EA-9158-9CA9FC75DAB2}"/>
              </a:ext>
            </a:extLst>
          </p:cNvPr>
          <p:cNvSpPr>
            <a:spLocks noGrp="1"/>
          </p:cNvSpPr>
          <p:nvPr>
            <p:ph type="title"/>
          </p:nvPr>
        </p:nvSpPr>
        <p:spPr/>
        <p:txBody>
          <a:bodyPr vert="horz" lIns="216000" tIns="45720" rIns="91440" bIns="45720" rtlCol="0" anchor="ctr">
            <a:normAutofit/>
          </a:bodyPr>
          <a:lstStyle/>
          <a:p>
            <a:pPr defTabSz="653156"/>
            <a:r>
              <a:rPr lang="ru-RU" sz="1400" dirty="0">
                <a:solidFill>
                  <a:schemeClr val="tx1">
                    <a:lumMod val="65000"/>
                    <a:lumOff val="35000"/>
                  </a:schemeClr>
                </a:solidFill>
              </a:rPr>
              <a:t>Схема расчёта после перехода с оптимизацией</a:t>
            </a:r>
          </a:p>
        </p:txBody>
      </p:sp>
      <p:sp>
        <p:nvSpPr>
          <p:cNvPr id="3" name="Line 713">
            <a:extLst>
              <a:ext uri="{FF2B5EF4-FFF2-40B4-BE49-F238E27FC236}">
                <a16:creationId xmlns="" xmlns:a16="http://schemas.microsoft.com/office/drawing/2014/main" id="{A7283873-3491-8FAB-398F-AE97C59E227E}"/>
              </a:ext>
            </a:extLst>
          </p:cNvPr>
          <p:cNvSpPr>
            <a:spLocks noChangeShapeType="1"/>
          </p:cNvSpPr>
          <p:nvPr/>
        </p:nvSpPr>
        <p:spPr bwMode="auto">
          <a:xfrm flipH="1" flipV="1">
            <a:off x="4721563" y="1464420"/>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4" name="Line 713">
            <a:extLst>
              <a:ext uri="{FF2B5EF4-FFF2-40B4-BE49-F238E27FC236}">
                <a16:creationId xmlns="" xmlns:a16="http://schemas.microsoft.com/office/drawing/2014/main" id="{D51C2BBD-FE49-D705-AF27-7FF87C7A4C82}"/>
              </a:ext>
            </a:extLst>
          </p:cNvPr>
          <p:cNvSpPr>
            <a:spLocks noChangeShapeType="1"/>
          </p:cNvSpPr>
          <p:nvPr/>
        </p:nvSpPr>
        <p:spPr bwMode="auto">
          <a:xfrm flipH="1" flipV="1">
            <a:off x="4721563" y="1922609"/>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5" name="Line 713">
            <a:extLst>
              <a:ext uri="{FF2B5EF4-FFF2-40B4-BE49-F238E27FC236}">
                <a16:creationId xmlns="" xmlns:a16="http://schemas.microsoft.com/office/drawing/2014/main" id="{C4272FF6-DCC3-9B38-8338-64914AD03ACC}"/>
              </a:ext>
            </a:extLst>
          </p:cNvPr>
          <p:cNvSpPr>
            <a:spLocks noChangeShapeType="1"/>
          </p:cNvSpPr>
          <p:nvPr/>
        </p:nvSpPr>
        <p:spPr bwMode="auto">
          <a:xfrm flipH="1" flipV="1">
            <a:off x="4721563" y="2392256"/>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6" name="Line 713">
            <a:extLst>
              <a:ext uri="{FF2B5EF4-FFF2-40B4-BE49-F238E27FC236}">
                <a16:creationId xmlns="" xmlns:a16="http://schemas.microsoft.com/office/drawing/2014/main" id="{1C8DDD84-E4D9-154A-3FC1-058FCA0D8C00}"/>
              </a:ext>
            </a:extLst>
          </p:cNvPr>
          <p:cNvSpPr>
            <a:spLocks noChangeShapeType="1"/>
          </p:cNvSpPr>
          <p:nvPr/>
        </p:nvSpPr>
        <p:spPr bwMode="auto">
          <a:xfrm flipH="1" flipV="1">
            <a:off x="4721563" y="2850445"/>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cxnSp>
        <p:nvCxnSpPr>
          <p:cNvPr id="7" name="Прямая соединительная линия 6">
            <a:extLst>
              <a:ext uri="{FF2B5EF4-FFF2-40B4-BE49-F238E27FC236}">
                <a16:creationId xmlns="" xmlns:a16="http://schemas.microsoft.com/office/drawing/2014/main" id="{6320A209-4430-ADAF-2FE1-853859A5C10D}"/>
              </a:ext>
            </a:extLst>
          </p:cNvPr>
          <p:cNvCxnSpPr>
            <a:cxnSpLocks/>
          </p:cNvCxnSpPr>
          <p:nvPr/>
        </p:nvCxnSpPr>
        <p:spPr>
          <a:xfrm>
            <a:off x="8316059" y="1274284"/>
            <a:ext cx="0" cy="521541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Line 713">
            <a:extLst>
              <a:ext uri="{FF2B5EF4-FFF2-40B4-BE49-F238E27FC236}">
                <a16:creationId xmlns="" xmlns:a16="http://schemas.microsoft.com/office/drawing/2014/main" id="{4F3B36A7-70B8-FB43-5503-44842B3E32F7}"/>
              </a:ext>
            </a:extLst>
          </p:cNvPr>
          <p:cNvSpPr>
            <a:spLocks noChangeShapeType="1"/>
          </p:cNvSpPr>
          <p:nvPr/>
        </p:nvSpPr>
        <p:spPr bwMode="auto">
          <a:xfrm flipH="1" flipV="1">
            <a:off x="8593177" y="3619688"/>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0" name="Line 713">
            <a:extLst>
              <a:ext uri="{FF2B5EF4-FFF2-40B4-BE49-F238E27FC236}">
                <a16:creationId xmlns="" xmlns:a16="http://schemas.microsoft.com/office/drawing/2014/main" id="{6D2EBC32-2A69-4166-44DC-8A6E8235AE58}"/>
              </a:ext>
            </a:extLst>
          </p:cNvPr>
          <p:cNvSpPr>
            <a:spLocks noChangeShapeType="1"/>
          </p:cNvSpPr>
          <p:nvPr/>
        </p:nvSpPr>
        <p:spPr bwMode="auto">
          <a:xfrm flipH="1" flipV="1">
            <a:off x="8593177" y="4085071"/>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1" name="Line 713">
            <a:extLst>
              <a:ext uri="{FF2B5EF4-FFF2-40B4-BE49-F238E27FC236}">
                <a16:creationId xmlns="" xmlns:a16="http://schemas.microsoft.com/office/drawing/2014/main" id="{3190426D-C5CF-9313-252A-B7F0FD8B9414}"/>
              </a:ext>
            </a:extLst>
          </p:cNvPr>
          <p:cNvSpPr>
            <a:spLocks noChangeShapeType="1"/>
          </p:cNvSpPr>
          <p:nvPr/>
        </p:nvSpPr>
        <p:spPr bwMode="auto">
          <a:xfrm flipH="1" flipV="1">
            <a:off x="8593177" y="4550455"/>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2" name="Line 713">
            <a:extLst>
              <a:ext uri="{FF2B5EF4-FFF2-40B4-BE49-F238E27FC236}">
                <a16:creationId xmlns="" xmlns:a16="http://schemas.microsoft.com/office/drawing/2014/main" id="{978DE61D-6BE1-6733-7009-887BBBC69141}"/>
              </a:ext>
            </a:extLst>
          </p:cNvPr>
          <p:cNvSpPr>
            <a:spLocks noChangeShapeType="1"/>
          </p:cNvSpPr>
          <p:nvPr/>
        </p:nvSpPr>
        <p:spPr bwMode="auto">
          <a:xfrm flipH="1" flipV="1">
            <a:off x="8593177" y="5015838"/>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3" name="Line 713">
            <a:extLst>
              <a:ext uri="{FF2B5EF4-FFF2-40B4-BE49-F238E27FC236}">
                <a16:creationId xmlns="" xmlns:a16="http://schemas.microsoft.com/office/drawing/2014/main" id="{A54D8D62-13ED-2119-A470-6AC246FB678B}"/>
              </a:ext>
            </a:extLst>
          </p:cNvPr>
          <p:cNvSpPr>
            <a:spLocks noChangeShapeType="1"/>
          </p:cNvSpPr>
          <p:nvPr/>
        </p:nvSpPr>
        <p:spPr bwMode="auto">
          <a:xfrm flipH="1" flipV="1">
            <a:off x="8593177" y="5481221"/>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4" name="Line 713">
            <a:extLst>
              <a:ext uri="{FF2B5EF4-FFF2-40B4-BE49-F238E27FC236}">
                <a16:creationId xmlns="" xmlns:a16="http://schemas.microsoft.com/office/drawing/2014/main" id="{F5AF70B9-FFA7-4704-AA89-4A7509590248}"/>
              </a:ext>
            </a:extLst>
          </p:cNvPr>
          <p:cNvSpPr>
            <a:spLocks noChangeShapeType="1"/>
          </p:cNvSpPr>
          <p:nvPr/>
        </p:nvSpPr>
        <p:spPr bwMode="auto">
          <a:xfrm flipH="1" flipV="1">
            <a:off x="8593177" y="5946603"/>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5" name="Заголовок 1">
            <a:extLst>
              <a:ext uri="{FF2B5EF4-FFF2-40B4-BE49-F238E27FC236}">
                <a16:creationId xmlns="" xmlns:a16="http://schemas.microsoft.com/office/drawing/2014/main" id="{E232930B-3044-4132-5A2C-2E422E5D37AC}"/>
              </a:ext>
            </a:extLst>
          </p:cNvPr>
          <p:cNvSpPr txBox="1">
            <a:spLocks/>
          </p:cNvSpPr>
          <p:nvPr/>
        </p:nvSpPr>
        <p:spPr>
          <a:xfrm>
            <a:off x="7528484" y="784310"/>
            <a:ext cx="1604693" cy="4399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000" kern="1200">
                <a:solidFill>
                  <a:schemeClr val="bg1"/>
                </a:solidFill>
                <a:latin typeface="Arial Black" panose="020B0A04020102020204" pitchFamily="34" charset="0"/>
                <a:ea typeface="+mj-ea"/>
                <a:cs typeface="Arial" panose="020B0604020202020204" pitchFamily="34" charset="0"/>
              </a:defRPr>
            </a:lvl1pPr>
          </a:lstStyle>
          <a:p>
            <a:pPr algn="ctr"/>
            <a:r>
              <a:rPr lang="ru-RU" sz="1600" b="1" dirty="0">
                <a:solidFill>
                  <a:schemeClr val="tx1"/>
                </a:solidFill>
                <a:latin typeface="Arial" panose="020B0604020202020204" pitchFamily="34" charset="0"/>
              </a:rPr>
              <a:t>Расчет</a:t>
            </a:r>
          </a:p>
        </p:txBody>
      </p:sp>
      <p:sp>
        <p:nvSpPr>
          <p:cNvPr id="16" name="Прямоугольник 15">
            <a:extLst>
              <a:ext uri="{FF2B5EF4-FFF2-40B4-BE49-F238E27FC236}">
                <a16:creationId xmlns="" xmlns:a16="http://schemas.microsoft.com/office/drawing/2014/main" id="{29D7956F-365F-4CDD-FE47-EC7E7CFF7AED}"/>
              </a:ext>
            </a:extLst>
          </p:cNvPr>
          <p:cNvSpPr/>
          <p:nvPr/>
        </p:nvSpPr>
        <p:spPr>
          <a:xfrm>
            <a:off x="3708564" y="1274283"/>
            <a:ext cx="914400" cy="269241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List</a:t>
            </a:r>
            <a:endParaRPr lang="ru-RU" dirty="0">
              <a:latin typeface="Arial" panose="020B0604020202020204" pitchFamily="34" charset="0"/>
              <a:cs typeface="Arial" panose="020B0604020202020204" pitchFamily="34" charset="0"/>
            </a:endParaRPr>
          </a:p>
        </p:txBody>
      </p:sp>
      <p:sp>
        <p:nvSpPr>
          <p:cNvPr id="17" name="Прямоугольник с одним вырезанным углом 30">
            <a:extLst>
              <a:ext uri="{FF2B5EF4-FFF2-40B4-BE49-F238E27FC236}">
                <a16:creationId xmlns="" xmlns:a16="http://schemas.microsoft.com/office/drawing/2014/main" id="{751CAC43-818D-55A8-72C8-39D66EABBD1D}"/>
              </a:ext>
            </a:extLst>
          </p:cNvPr>
          <p:cNvSpPr/>
          <p:nvPr/>
        </p:nvSpPr>
        <p:spPr>
          <a:xfrm rot="10800000" flipV="1">
            <a:off x="5382694" y="3128243"/>
            <a:ext cx="2333962"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pPr>
              <a:defRPr/>
            </a:pPr>
            <a:r>
              <a:rPr lang="en-US" sz="1400" dirty="0">
                <a:latin typeface="Arial" panose="020B0604020202020204" pitchFamily="34" charset="0"/>
                <a:cs typeface="Arial" panose="020B0604020202020204" pitchFamily="34" charset="0"/>
              </a:rPr>
              <a:t>Const| x</a:t>
            </a:r>
            <a:endParaRPr lang="ru-RU" sz="1400" dirty="0">
              <a:latin typeface="Arial" panose="020B0604020202020204" pitchFamily="34" charset="0"/>
              <a:cs typeface="Arial" panose="020B0604020202020204" pitchFamily="34" charset="0"/>
            </a:endParaRPr>
          </a:p>
        </p:txBody>
      </p:sp>
      <p:sp>
        <p:nvSpPr>
          <p:cNvPr id="18" name="Прямоугольник с одним вырезанным углом 67">
            <a:extLst>
              <a:ext uri="{FF2B5EF4-FFF2-40B4-BE49-F238E27FC236}">
                <a16:creationId xmlns="" xmlns:a16="http://schemas.microsoft.com/office/drawing/2014/main" id="{3A6E94E8-E946-AA20-9D5E-F53D6DAC1A94}"/>
              </a:ext>
            </a:extLst>
          </p:cNvPr>
          <p:cNvSpPr/>
          <p:nvPr/>
        </p:nvSpPr>
        <p:spPr>
          <a:xfrm rot="10800000" flipV="1">
            <a:off x="5382694" y="3586432"/>
            <a:ext cx="2333962" cy="380271"/>
          </a:xfrm>
          <a:prstGeom prst="snip1Rect">
            <a:avLst>
              <a:gd name="adj" fmla="val 0"/>
            </a:avLst>
          </a:prstGeom>
          <a:solidFill>
            <a:schemeClr val="bg1">
              <a:lumMod val="95000"/>
            </a:schemeClr>
          </a:solidFill>
          <a:ln w="6350">
            <a:solidFill>
              <a:schemeClr val="bg1">
                <a:lumMod val="75000"/>
              </a:schemeClr>
            </a:solidFill>
          </a:ln>
        </p:spPr>
        <p:txBody>
          <a:bodyPr wrap="none" lIns="97707" tIns="48854" rIns="97707" bIns="48854" anchor="ctr"/>
          <a:lstStyle/>
          <a:p>
            <a:pPr>
              <a:defRPr/>
            </a:pPr>
            <a:r>
              <a:rPr lang="en-US" sz="1400" dirty="0">
                <a:latin typeface="Arial" panose="020B0604020202020204" pitchFamily="34" charset="0"/>
                <a:cs typeface="Arial" panose="020B0604020202020204" pitchFamily="34" charset="0"/>
              </a:rPr>
              <a:t>Const| y</a:t>
            </a:r>
            <a:endParaRPr lang="ru-RU" sz="1400" dirty="0">
              <a:latin typeface="Arial" panose="020B0604020202020204" pitchFamily="34" charset="0"/>
              <a:cs typeface="Arial" panose="020B0604020202020204" pitchFamily="34" charset="0"/>
            </a:endParaRPr>
          </a:p>
        </p:txBody>
      </p:sp>
      <p:sp>
        <p:nvSpPr>
          <p:cNvPr id="19" name="Line 713">
            <a:extLst>
              <a:ext uri="{FF2B5EF4-FFF2-40B4-BE49-F238E27FC236}">
                <a16:creationId xmlns="" xmlns:a16="http://schemas.microsoft.com/office/drawing/2014/main" id="{C0F93D48-8312-4343-C48B-916F4CB7F084}"/>
              </a:ext>
            </a:extLst>
          </p:cNvPr>
          <p:cNvSpPr>
            <a:spLocks noChangeShapeType="1"/>
          </p:cNvSpPr>
          <p:nvPr/>
        </p:nvSpPr>
        <p:spPr bwMode="auto">
          <a:xfrm flipH="1" flipV="1">
            <a:off x="4721563" y="3318379"/>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20" name="Line 713">
            <a:extLst>
              <a:ext uri="{FF2B5EF4-FFF2-40B4-BE49-F238E27FC236}">
                <a16:creationId xmlns="" xmlns:a16="http://schemas.microsoft.com/office/drawing/2014/main" id="{BC1C9DF9-4688-A04C-37E1-1C22FED6838C}"/>
              </a:ext>
            </a:extLst>
          </p:cNvPr>
          <p:cNvSpPr>
            <a:spLocks noChangeShapeType="1"/>
          </p:cNvSpPr>
          <p:nvPr/>
        </p:nvSpPr>
        <p:spPr bwMode="auto">
          <a:xfrm flipH="1" flipV="1">
            <a:off x="4721563" y="3776567"/>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21" name="Line 713">
            <a:extLst>
              <a:ext uri="{FF2B5EF4-FFF2-40B4-BE49-F238E27FC236}">
                <a16:creationId xmlns="" xmlns:a16="http://schemas.microsoft.com/office/drawing/2014/main" id="{E3E427D5-8829-EBC9-1AF1-066CD18A65BA}"/>
              </a:ext>
            </a:extLst>
          </p:cNvPr>
          <p:cNvSpPr>
            <a:spLocks noChangeShapeType="1"/>
          </p:cNvSpPr>
          <p:nvPr/>
        </p:nvSpPr>
        <p:spPr bwMode="auto">
          <a:xfrm flipV="1">
            <a:off x="2983958" y="2392256"/>
            <a:ext cx="540000"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23" name="Номер слайда 5">
            <a:extLst>
              <a:ext uri="{FF2B5EF4-FFF2-40B4-BE49-F238E27FC236}">
                <a16:creationId xmlns="" xmlns:a16="http://schemas.microsoft.com/office/drawing/2014/main" id="{91B4D0DF-C8E1-A85D-7554-8E90CCE34064}"/>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16</a:t>
            </a:fld>
            <a:endParaRPr lang="ru-RU" dirty="0"/>
          </a:p>
        </p:txBody>
      </p:sp>
    </p:spTree>
    <p:extLst>
      <p:ext uri="{BB962C8B-B14F-4D97-AF65-F5344CB8AC3E}">
        <p14:creationId xmlns:p14="http://schemas.microsoft.com/office/powerpoint/2010/main" val="178087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8A2AD6C-F4AA-8667-A3C8-D4E6C2072B0D}"/>
            </a:ext>
          </a:extLst>
        </p:cNvPr>
        <p:cNvGrpSpPr/>
        <p:nvPr/>
      </p:nvGrpSpPr>
      <p:grpSpPr>
        <a:xfrm>
          <a:off x="0" y="0"/>
          <a:ext cx="0" cy="0"/>
          <a:chOff x="0" y="0"/>
          <a:chExt cx="0" cy="0"/>
        </a:xfrm>
      </p:grpSpPr>
      <p:pic>
        <p:nvPicPr>
          <p:cNvPr id="6" name="Рисунок 5">
            <a:extLst>
              <a:ext uri="{FF2B5EF4-FFF2-40B4-BE49-F238E27FC236}">
                <a16:creationId xmlns="" xmlns:a16="http://schemas.microsoft.com/office/drawing/2014/main" id="{5C879BD7-7C09-0B35-4B39-C6D369995B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6012236" cy="6858002"/>
          </a:xfrm>
          <a:prstGeom prst="rect">
            <a:avLst/>
          </a:prstGeom>
          <a:effectLst>
            <a:softEdge rad="0"/>
          </a:effectLst>
        </p:spPr>
      </p:pic>
      <p:pic>
        <p:nvPicPr>
          <p:cNvPr id="3" name="Рисунок 2">
            <a:extLst>
              <a:ext uri="{FF2B5EF4-FFF2-40B4-BE49-F238E27FC236}">
                <a16:creationId xmlns="" xmlns:a16="http://schemas.microsoft.com/office/drawing/2014/main" id="{9EC3C096-2AE2-3493-D237-3289FC8E8C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7854" y="6417847"/>
            <a:ext cx="1063763" cy="242130"/>
          </a:xfrm>
          <a:prstGeom prst="rect">
            <a:avLst/>
          </a:prstGeom>
        </p:spPr>
      </p:pic>
      <p:sp>
        <p:nvSpPr>
          <p:cNvPr id="2" name="Номер слайда 5">
            <a:extLst>
              <a:ext uri="{FF2B5EF4-FFF2-40B4-BE49-F238E27FC236}">
                <a16:creationId xmlns="" xmlns:a16="http://schemas.microsoft.com/office/drawing/2014/main" id="{668A6C72-0698-080C-CCD6-568885932D62}"/>
              </a:ext>
            </a:extLst>
          </p:cNvPr>
          <p:cNvSpPr txBox="1">
            <a:spLocks/>
          </p:cNvSpPr>
          <p:nvPr/>
        </p:nvSpPr>
        <p:spPr>
          <a:xfrm>
            <a:off x="9278258" y="6356350"/>
            <a:ext cx="2743200" cy="365125"/>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21531A-85F2-47FE-8D0F-81ADD42F1539}" type="slidenum">
              <a:rPr lang="ru-RU" smtClean="0"/>
              <a:pPr/>
              <a:t>17</a:t>
            </a:fld>
            <a:endParaRPr lang="ru-RU" dirty="0"/>
          </a:p>
        </p:txBody>
      </p:sp>
      <p:sp>
        <p:nvSpPr>
          <p:cNvPr id="17" name="Полилиния 16">
            <a:extLst>
              <a:ext uri="{FF2B5EF4-FFF2-40B4-BE49-F238E27FC236}">
                <a16:creationId xmlns="" xmlns:a16="http://schemas.microsoft.com/office/drawing/2014/main" id="{0ACF37F0-31B9-A482-8AD8-D781DC21F890}"/>
              </a:ext>
            </a:extLst>
          </p:cNvPr>
          <p:cNvSpPr/>
          <p:nvPr/>
        </p:nvSpPr>
        <p:spPr>
          <a:xfrm>
            <a:off x="5671152" y="0"/>
            <a:ext cx="6520848" cy="6858000"/>
          </a:xfrm>
          <a:custGeom>
            <a:avLst/>
            <a:gdLst>
              <a:gd name="connsiteX0" fmla="*/ 0 w 6179764"/>
              <a:gd name="connsiteY0" fmla="*/ 0 h 6858000"/>
              <a:gd name="connsiteX1" fmla="*/ 6179764 w 6179764"/>
              <a:gd name="connsiteY1" fmla="*/ 0 h 6858000"/>
              <a:gd name="connsiteX2" fmla="*/ 6179764 w 6179764"/>
              <a:gd name="connsiteY2" fmla="*/ 6858000 h 6858000"/>
              <a:gd name="connsiteX3" fmla="*/ 0 w 6179764"/>
              <a:gd name="connsiteY3" fmla="*/ 6858000 h 6858000"/>
              <a:gd name="connsiteX4" fmla="*/ 0 w 6179764"/>
              <a:gd name="connsiteY4" fmla="*/ 3526167 h 6858000"/>
              <a:gd name="connsiteX5" fmla="*/ 167530 w 6179764"/>
              <a:gd name="connsiteY5" fmla="*/ 3429000 h 6858000"/>
              <a:gd name="connsiteX6" fmla="*/ 0 w 6179764"/>
              <a:gd name="connsiteY6" fmla="*/ 33318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9764" h="6858000">
                <a:moveTo>
                  <a:pt x="0" y="0"/>
                </a:moveTo>
                <a:lnTo>
                  <a:pt x="6179764" y="0"/>
                </a:lnTo>
                <a:lnTo>
                  <a:pt x="6179764" y="6858000"/>
                </a:lnTo>
                <a:lnTo>
                  <a:pt x="0" y="6858000"/>
                </a:lnTo>
                <a:lnTo>
                  <a:pt x="0" y="3526167"/>
                </a:lnTo>
                <a:lnTo>
                  <a:pt x="167530" y="3429000"/>
                </a:lnTo>
                <a:lnTo>
                  <a:pt x="0" y="3331833"/>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5" name="Подзаголовок 4">
            <a:extLst>
              <a:ext uri="{FF2B5EF4-FFF2-40B4-BE49-F238E27FC236}">
                <a16:creationId xmlns="" xmlns:a16="http://schemas.microsoft.com/office/drawing/2014/main" id="{F219CCB2-C584-EFF7-5B74-114C6B092950}"/>
              </a:ext>
            </a:extLst>
          </p:cNvPr>
          <p:cNvSpPr>
            <a:spLocks noGrp="1"/>
          </p:cNvSpPr>
          <p:nvPr>
            <p:ph type="subTitle" idx="4294967295"/>
          </p:nvPr>
        </p:nvSpPr>
        <p:spPr>
          <a:xfrm>
            <a:off x="6318478" y="2312987"/>
            <a:ext cx="8535987" cy="1655763"/>
          </a:xfrm>
        </p:spPr>
        <p:txBody>
          <a:bodyPr>
            <a:normAutofit/>
          </a:bodyPr>
          <a:lstStyle/>
          <a:p>
            <a:pPr marL="0" indent="0" algn="l">
              <a:buNone/>
            </a:pPr>
            <a:r>
              <a:rPr lang="ru-RU" sz="2400" b="1" dirty="0">
                <a:latin typeface="Arial Black" panose="020B0604020202020204" pitchFamily="34" charset="0"/>
                <a:ea typeface="Calibri" panose="020F0502020204030204" pitchFamily="34" charset="0"/>
                <a:cs typeface="Arial Black" panose="020B0604020202020204" pitchFamily="34" charset="0"/>
              </a:rPr>
              <a:t>ПРИСОЕДИНЯЙСЯ К КОМАНДЕ </a:t>
            </a:r>
            <a:br>
              <a:rPr lang="ru-RU" sz="2400" b="1" dirty="0">
                <a:latin typeface="Arial Black" panose="020B0604020202020204" pitchFamily="34" charset="0"/>
                <a:ea typeface="Calibri" panose="020F0502020204030204" pitchFamily="34" charset="0"/>
                <a:cs typeface="Arial Black" panose="020B0604020202020204" pitchFamily="34" charset="0"/>
              </a:rPr>
            </a:br>
            <a:r>
              <a:rPr lang="ru-RU" sz="2400" b="1" dirty="0">
                <a:latin typeface="Arial Black" panose="020B0604020202020204" pitchFamily="34" charset="0"/>
                <a:ea typeface="Times New Roman" panose="02020603050405020304" pitchFamily="18" charset="0"/>
                <a:cs typeface="Arial Black" panose="020B0604020202020204" pitchFamily="34" charset="0"/>
              </a:rPr>
              <a:t>ООО «СИБИНТЕК-СОФТ»</a:t>
            </a:r>
            <a:endParaRPr lang="ru-RU" sz="2400" b="1" dirty="0">
              <a:latin typeface="Arial Black" panose="020B0604020202020204" pitchFamily="34" charset="0"/>
              <a:ea typeface="Calibri" panose="020F0502020204030204" pitchFamily="34" charset="0"/>
              <a:cs typeface="Arial Black" panose="020B0604020202020204" pitchFamily="34" charset="0"/>
            </a:endParaRPr>
          </a:p>
        </p:txBody>
      </p:sp>
      <p:sp>
        <p:nvSpPr>
          <p:cNvPr id="9" name="Прямоугольник 8">
            <a:extLst>
              <a:ext uri="{FF2B5EF4-FFF2-40B4-BE49-F238E27FC236}">
                <a16:creationId xmlns="" xmlns:a16="http://schemas.microsoft.com/office/drawing/2014/main" id="{AFE97D96-A1CC-0518-5A06-B18D9A06A285}"/>
              </a:ext>
            </a:extLst>
          </p:cNvPr>
          <p:cNvSpPr/>
          <p:nvPr/>
        </p:nvSpPr>
        <p:spPr>
          <a:xfrm>
            <a:off x="6392037" y="3429000"/>
            <a:ext cx="3811257" cy="1836850"/>
          </a:xfrm>
          <a:prstGeom prst="rect">
            <a:avLst/>
          </a:prstGeom>
        </p:spPr>
        <p:txBody>
          <a:bodyPr wrap="square" lIns="0" tIns="0" rIns="0" bIns="0">
            <a:spAutoFit/>
          </a:bodyPr>
          <a:lstStyle/>
          <a:p>
            <a:pPr marL="213750" indent="-213750">
              <a:lnSpc>
                <a:spcPct val="107000"/>
              </a:lnSpc>
              <a:spcAft>
                <a:spcPts val="1200"/>
              </a:spcAft>
              <a:buClr>
                <a:schemeClr val="tx1"/>
              </a:buClr>
              <a:buFont typeface="Wingdings" panose="05000000000000000000" pitchFamily="2" charset="2"/>
              <a:buChar char="§"/>
            </a:pPr>
            <a:r>
              <a:rPr lang="ru-RU" sz="1600" b="1" dirty="0">
                <a:latin typeface="Arial" panose="020B0604020202020204" pitchFamily="34" charset="0"/>
                <a:ea typeface="Calibri" panose="020F0502020204030204" pitchFamily="34" charset="0"/>
                <a:cs typeface="Arial" panose="020B0604020202020204" pitchFamily="34" charset="0"/>
              </a:rPr>
              <a:t>Стать профи в ИТ</a:t>
            </a:r>
          </a:p>
          <a:p>
            <a:pPr marL="213750" indent="-213750">
              <a:lnSpc>
                <a:spcPct val="107000"/>
              </a:lnSpc>
              <a:spcAft>
                <a:spcPts val="1200"/>
              </a:spcAft>
              <a:buClr>
                <a:schemeClr val="tx1"/>
              </a:buClr>
              <a:buFont typeface="Wingdings" panose="05000000000000000000" pitchFamily="2" charset="2"/>
              <a:buChar char="§"/>
            </a:pPr>
            <a:r>
              <a:rPr lang="ru-RU" sz="1600" b="1" dirty="0">
                <a:latin typeface="Arial" panose="020B0604020202020204" pitchFamily="34" charset="0"/>
                <a:ea typeface="Calibri" panose="020F0502020204030204" pitchFamily="34" charset="0"/>
                <a:cs typeface="Arial" panose="020B0604020202020204" pitchFamily="34" charset="0"/>
              </a:rPr>
              <a:t>Быть участником </a:t>
            </a:r>
            <a:br>
              <a:rPr lang="ru-RU" sz="1600" b="1" dirty="0">
                <a:latin typeface="Arial" panose="020B0604020202020204" pitchFamily="34" charset="0"/>
                <a:ea typeface="Calibri" panose="020F0502020204030204" pitchFamily="34" charset="0"/>
                <a:cs typeface="Arial" panose="020B0604020202020204" pitchFamily="34" charset="0"/>
              </a:rPr>
            </a:br>
            <a:r>
              <a:rPr lang="ru-RU" sz="1600" b="1" dirty="0">
                <a:latin typeface="Arial" panose="020B0604020202020204" pitchFamily="34" charset="0"/>
                <a:ea typeface="Calibri" panose="020F0502020204030204" pitchFamily="34" charset="0"/>
                <a:cs typeface="Arial" panose="020B0604020202020204" pitchFamily="34" charset="0"/>
              </a:rPr>
              <a:t>масштабных проектов</a:t>
            </a:r>
          </a:p>
          <a:p>
            <a:pPr marL="213750" indent="-213750">
              <a:spcAft>
                <a:spcPts val="1200"/>
              </a:spcAft>
              <a:buClr>
                <a:schemeClr val="tx1"/>
              </a:buClr>
              <a:buFont typeface="Wingdings" panose="05000000000000000000" pitchFamily="2" charset="2"/>
              <a:buChar char="§"/>
            </a:pPr>
            <a:r>
              <a:rPr lang="ru-RU" sz="1600" b="1" dirty="0">
                <a:latin typeface="Arial" panose="020B0604020202020204" pitchFamily="34" charset="0"/>
                <a:ea typeface="Calibri" panose="020F0502020204030204" pitchFamily="34" charset="0"/>
                <a:cs typeface="Arial" panose="020B0604020202020204" pitchFamily="34" charset="0"/>
              </a:rPr>
              <a:t>Решать интересные </a:t>
            </a:r>
            <a:br>
              <a:rPr lang="ru-RU" sz="1600" b="1" dirty="0">
                <a:latin typeface="Arial" panose="020B0604020202020204" pitchFamily="34" charset="0"/>
                <a:ea typeface="Calibri" panose="020F0502020204030204" pitchFamily="34" charset="0"/>
                <a:cs typeface="Arial" panose="020B0604020202020204" pitchFamily="34" charset="0"/>
              </a:rPr>
            </a:br>
            <a:r>
              <a:rPr lang="ru-RU" sz="1600" b="1" dirty="0">
                <a:latin typeface="Arial" panose="020B0604020202020204" pitchFamily="34" charset="0"/>
                <a:ea typeface="Calibri" panose="020F0502020204030204" pitchFamily="34" charset="0"/>
                <a:cs typeface="Arial" panose="020B0604020202020204" pitchFamily="34" charset="0"/>
              </a:rPr>
              <a:t>задачи и ставить</a:t>
            </a:r>
            <a:br>
              <a:rPr lang="ru-RU" sz="1600" b="1" dirty="0">
                <a:latin typeface="Arial" panose="020B0604020202020204" pitchFamily="34" charset="0"/>
                <a:ea typeface="Calibri" panose="020F0502020204030204" pitchFamily="34" charset="0"/>
                <a:cs typeface="Arial" panose="020B0604020202020204" pitchFamily="34" charset="0"/>
              </a:rPr>
            </a:br>
            <a:r>
              <a:rPr lang="ru-RU" sz="1600" b="1" dirty="0">
                <a:latin typeface="Arial" panose="020B0604020202020204" pitchFamily="34" charset="0"/>
                <a:ea typeface="Calibri" panose="020F0502020204030204" pitchFamily="34" charset="0"/>
                <a:cs typeface="Arial" panose="020B0604020202020204" pitchFamily="34" charset="0"/>
              </a:rPr>
              <a:t>амбициозные цели</a:t>
            </a:r>
            <a:endParaRPr lang="ru-RU" sz="1600" b="1" dirty="0">
              <a:latin typeface="Arial" panose="020B0604020202020204" pitchFamily="34" charset="0"/>
              <a:cs typeface="Arial" panose="020B0604020202020204" pitchFamily="34" charset="0"/>
            </a:endParaRPr>
          </a:p>
        </p:txBody>
      </p:sp>
      <p:sp>
        <p:nvSpPr>
          <p:cNvPr id="18" name="Номер слайда 5">
            <a:extLst>
              <a:ext uri="{FF2B5EF4-FFF2-40B4-BE49-F238E27FC236}">
                <a16:creationId xmlns="" xmlns:a16="http://schemas.microsoft.com/office/drawing/2014/main" id="{616EA9D2-6900-7960-AB9A-E1D63D35DBD5}"/>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17</a:t>
            </a:fld>
            <a:endParaRPr lang="ru-RU" dirty="0"/>
          </a:p>
        </p:txBody>
      </p:sp>
    </p:spTree>
    <p:extLst>
      <p:ext uri="{BB962C8B-B14F-4D97-AF65-F5344CB8AC3E}">
        <p14:creationId xmlns:p14="http://schemas.microsoft.com/office/powerpoint/2010/main" val="1221264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02DBCFB6-79E0-56DB-4A21-C4ADB2701FCE}"/>
              </a:ext>
            </a:extLst>
          </p:cNvPr>
          <p:cNvSpPr>
            <a:spLocks noGrp="1"/>
          </p:cNvSpPr>
          <p:nvPr>
            <p:ph type="title"/>
          </p:nvPr>
        </p:nvSpPr>
        <p:spPr/>
        <p:txBody>
          <a:bodyPr vert="horz" lIns="216000" tIns="45720" rIns="91440" bIns="45720" rtlCol="0" anchor="ctr">
            <a:normAutofit/>
          </a:bodyPr>
          <a:lstStyle/>
          <a:p>
            <a:pPr defTabSz="653156"/>
            <a:r>
              <a:rPr lang="ru-RU" sz="1400" dirty="0">
                <a:solidFill>
                  <a:schemeClr val="tx1">
                    <a:lumMod val="65000"/>
                    <a:lumOff val="35000"/>
                  </a:schemeClr>
                </a:solidFill>
              </a:rPr>
              <a:t>Сибинтек сегодня</a:t>
            </a:r>
          </a:p>
        </p:txBody>
      </p:sp>
      <p:sp>
        <p:nvSpPr>
          <p:cNvPr id="3" name="Номер слайда 5">
            <a:extLst>
              <a:ext uri="{FF2B5EF4-FFF2-40B4-BE49-F238E27FC236}">
                <a16:creationId xmlns="" xmlns:a16="http://schemas.microsoft.com/office/drawing/2014/main" id="{84DC1647-4E43-3130-CEFD-68A47A1CDCD0}"/>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2</a:t>
            </a:fld>
            <a:endParaRPr lang="ru-RU" dirty="0"/>
          </a:p>
        </p:txBody>
      </p:sp>
      <p:grpSp>
        <p:nvGrpSpPr>
          <p:cNvPr id="6" name="Группа 5">
            <a:extLst>
              <a:ext uri="{FF2B5EF4-FFF2-40B4-BE49-F238E27FC236}">
                <a16:creationId xmlns="" xmlns:a16="http://schemas.microsoft.com/office/drawing/2014/main" id="{5C8188EA-C3F8-824C-7C4E-7EE91BBA4B88}"/>
              </a:ext>
            </a:extLst>
          </p:cNvPr>
          <p:cNvGrpSpPr/>
          <p:nvPr/>
        </p:nvGrpSpPr>
        <p:grpSpPr>
          <a:xfrm>
            <a:off x="382263" y="1899976"/>
            <a:ext cx="1714048" cy="581804"/>
            <a:chOff x="382263" y="2340641"/>
            <a:chExt cx="1714048" cy="581804"/>
          </a:xfrm>
        </p:grpSpPr>
        <p:sp>
          <p:nvSpPr>
            <p:cNvPr id="8" name="TextBox 666">
              <a:extLst>
                <a:ext uri="{FF2B5EF4-FFF2-40B4-BE49-F238E27FC236}">
                  <a16:creationId xmlns="" xmlns:a16="http://schemas.microsoft.com/office/drawing/2014/main" id="{80FE8FCB-BE88-00C0-6187-03D4E0126E14}"/>
                </a:ext>
              </a:extLst>
            </p:cNvPr>
            <p:cNvSpPr txBox="1">
              <a:spLocks noChangeArrowheads="1"/>
            </p:cNvSpPr>
            <p:nvPr/>
          </p:nvSpPr>
          <p:spPr bwMode="auto">
            <a:xfrm>
              <a:off x="389276" y="2340641"/>
              <a:ext cx="1707035" cy="36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a:defRPr sz="3600">
                  <a:solidFill>
                    <a:schemeClr val="bg1"/>
                  </a:solidFill>
                  <a:latin typeface="EurofontC" pitchFamily="50" charset="0"/>
                </a:defRPr>
              </a:lvl1pPr>
            </a:lstStyle>
            <a:p>
              <a:pPr defTabSz="316493" fontAlgn="auto">
                <a:spcBef>
                  <a:spcPts val="0"/>
                </a:spcBef>
                <a:spcAft>
                  <a:spcPts val="0"/>
                </a:spcAft>
                <a:defRPr/>
              </a:pPr>
              <a:r>
                <a:rPr lang="en-US" altLang="ru-RU" sz="1800" b="1" spc="52" dirty="0">
                  <a:solidFill>
                    <a:schemeClr val="accent2"/>
                  </a:solidFill>
                  <a:latin typeface="Arial" panose="020B0604020202020204" pitchFamily="34" charset="0"/>
                  <a:cs typeface="Arial" panose="020B0604020202020204" pitchFamily="34" charset="0"/>
                </a:rPr>
                <a:t>&gt;</a:t>
              </a:r>
              <a:r>
                <a:rPr lang="ru-RU" altLang="ru-RU" sz="1800" b="1" spc="52" dirty="0">
                  <a:solidFill>
                    <a:schemeClr val="accent2"/>
                  </a:solidFill>
                  <a:latin typeface="Arial" panose="020B0604020202020204" pitchFamily="34" charset="0"/>
                  <a:cs typeface="Arial" panose="020B0604020202020204" pitchFamily="34" charset="0"/>
                </a:rPr>
                <a:t> 500</a:t>
              </a:r>
            </a:p>
          </p:txBody>
        </p:sp>
        <p:sp>
          <p:nvSpPr>
            <p:cNvPr id="9" name="Прямоугольник 12">
              <a:extLst>
                <a:ext uri="{FF2B5EF4-FFF2-40B4-BE49-F238E27FC236}">
                  <a16:creationId xmlns="" xmlns:a16="http://schemas.microsoft.com/office/drawing/2014/main" id="{3FBA4778-8F9E-355F-0DAD-8429BEA97E8C}"/>
                </a:ext>
              </a:extLst>
            </p:cNvPr>
            <p:cNvSpPr>
              <a:spLocks noChangeArrowheads="1"/>
            </p:cNvSpPr>
            <p:nvPr/>
          </p:nvSpPr>
          <p:spPr bwMode="auto">
            <a:xfrm>
              <a:off x="382263" y="2614669"/>
              <a:ext cx="1543635"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316493" fontAlgn="auto">
                <a:spcBef>
                  <a:spcPts val="0"/>
                </a:spcBef>
                <a:spcAft>
                  <a:spcPts val="0"/>
                </a:spcAft>
                <a:defRPr/>
              </a:pPr>
              <a:r>
                <a:rPr lang="ru-RU" altLang="ru-RU" sz="700" b="1" cap="all" dirty="0">
                  <a:latin typeface="Arial" panose="020B0604020202020204" pitchFamily="34" charset="0"/>
                  <a:cs typeface="Arial" panose="020B0604020202020204" pitchFamily="34" charset="0"/>
                </a:rPr>
                <a:t>Реализуемых</a:t>
              </a:r>
              <a:r>
                <a:rPr lang="en-US" altLang="ru-RU" sz="700" b="1" cap="all" dirty="0">
                  <a:latin typeface="Arial" panose="020B0604020202020204" pitchFamily="34" charset="0"/>
                  <a:cs typeface="Arial" panose="020B0604020202020204" pitchFamily="34" charset="0"/>
                </a:rPr>
                <a:t/>
              </a:r>
              <a:br>
                <a:rPr lang="en-US" altLang="ru-RU" sz="700" b="1" cap="all" dirty="0">
                  <a:latin typeface="Arial" panose="020B0604020202020204" pitchFamily="34" charset="0"/>
                  <a:cs typeface="Arial" panose="020B0604020202020204" pitchFamily="34" charset="0"/>
                </a:rPr>
              </a:br>
              <a:r>
                <a:rPr lang="ru-RU" altLang="ru-RU" sz="700" b="1" cap="all" dirty="0">
                  <a:latin typeface="Arial" panose="020B0604020202020204" pitchFamily="34" charset="0"/>
                  <a:cs typeface="Arial" panose="020B0604020202020204" pitchFamily="34" charset="0"/>
                </a:rPr>
                <a:t>проектов в год</a:t>
              </a:r>
            </a:p>
          </p:txBody>
        </p:sp>
      </p:grpSp>
      <p:grpSp>
        <p:nvGrpSpPr>
          <p:cNvPr id="10" name="Группа 9">
            <a:extLst>
              <a:ext uri="{FF2B5EF4-FFF2-40B4-BE49-F238E27FC236}">
                <a16:creationId xmlns="" xmlns:a16="http://schemas.microsoft.com/office/drawing/2014/main" id="{405C4425-3B35-E774-39C1-BEECA8406E99}"/>
              </a:ext>
            </a:extLst>
          </p:cNvPr>
          <p:cNvGrpSpPr/>
          <p:nvPr/>
        </p:nvGrpSpPr>
        <p:grpSpPr>
          <a:xfrm>
            <a:off x="382263" y="2497312"/>
            <a:ext cx="1467187" cy="571595"/>
            <a:chOff x="382263" y="2941895"/>
            <a:chExt cx="1467187" cy="571595"/>
          </a:xfrm>
        </p:grpSpPr>
        <p:sp>
          <p:nvSpPr>
            <p:cNvPr id="12" name="Прямоугольник 13">
              <a:extLst>
                <a:ext uri="{FF2B5EF4-FFF2-40B4-BE49-F238E27FC236}">
                  <a16:creationId xmlns="" xmlns:a16="http://schemas.microsoft.com/office/drawing/2014/main" id="{D5718B95-D7EC-D424-F5AE-A9658376DED7}"/>
                </a:ext>
              </a:extLst>
            </p:cNvPr>
            <p:cNvSpPr>
              <a:spLocks noChangeArrowheads="1"/>
            </p:cNvSpPr>
            <p:nvPr/>
          </p:nvSpPr>
          <p:spPr bwMode="auto">
            <a:xfrm>
              <a:off x="389276" y="2941895"/>
              <a:ext cx="938593"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316493" fontAlgn="auto">
                <a:spcBef>
                  <a:spcPts val="0"/>
                </a:spcBef>
                <a:spcAft>
                  <a:spcPts val="0"/>
                </a:spcAft>
                <a:defRPr/>
              </a:pPr>
              <a:r>
                <a:rPr lang="en-US" altLang="ru-RU" sz="1800" b="1" spc="52" dirty="0">
                  <a:solidFill>
                    <a:schemeClr val="accent2"/>
                  </a:solidFill>
                  <a:latin typeface="Arial" panose="020B0604020202020204" pitchFamily="34" charset="0"/>
                  <a:cs typeface="Arial" panose="020B0604020202020204" pitchFamily="34" charset="0"/>
                </a:rPr>
                <a:t>&gt; </a:t>
              </a:r>
              <a:r>
                <a:rPr lang="ru-RU" altLang="ru-RU" sz="1800" b="1" spc="52" dirty="0">
                  <a:solidFill>
                    <a:schemeClr val="accent2"/>
                  </a:solidFill>
                  <a:latin typeface="Arial" panose="020B0604020202020204" pitchFamily="34" charset="0"/>
                  <a:cs typeface="Arial" panose="020B0604020202020204" pitchFamily="34" charset="0"/>
                </a:rPr>
                <a:t>500</a:t>
              </a:r>
            </a:p>
          </p:txBody>
        </p:sp>
        <p:sp>
          <p:nvSpPr>
            <p:cNvPr id="13" name="Прямоугольник 14">
              <a:extLst>
                <a:ext uri="{FF2B5EF4-FFF2-40B4-BE49-F238E27FC236}">
                  <a16:creationId xmlns="" xmlns:a16="http://schemas.microsoft.com/office/drawing/2014/main" id="{9BE42C47-331F-A400-7247-B4ADF3A010FB}"/>
                </a:ext>
              </a:extLst>
            </p:cNvPr>
            <p:cNvSpPr>
              <a:spLocks noChangeArrowheads="1"/>
            </p:cNvSpPr>
            <p:nvPr/>
          </p:nvSpPr>
          <p:spPr bwMode="auto">
            <a:xfrm>
              <a:off x="382263" y="3205712"/>
              <a:ext cx="1467187" cy="3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316493" fontAlgn="auto">
                <a:spcBef>
                  <a:spcPts val="0"/>
                </a:spcBef>
                <a:spcAft>
                  <a:spcPts val="0"/>
                </a:spcAft>
                <a:defRPr/>
              </a:pPr>
              <a:r>
                <a:rPr lang="ru-RU" altLang="ru-RU" sz="700" b="1" cap="all" dirty="0">
                  <a:latin typeface="Arial" panose="020B0604020202020204" pitchFamily="34" charset="0"/>
                  <a:cs typeface="Arial" panose="020B0604020202020204" pitchFamily="34" charset="0"/>
                </a:rPr>
                <a:t>Информационных</a:t>
              </a:r>
              <a:r>
                <a:rPr lang="en-US" altLang="ru-RU" sz="700" b="1" cap="all" dirty="0">
                  <a:latin typeface="Arial" panose="020B0604020202020204" pitchFamily="34" charset="0"/>
                  <a:cs typeface="Arial" panose="020B0604020202020204" pitchFamily="34" charset="0"/>
                </a:rPr>
                <a:t/>
              </a:r>
              <a:br>
                <a:rPr lang="en-US" altLang="ru-RU" sz="700" b="1" cap="all" dirty="0">
                  <a:latin typeface="Arial" panose="020B0604020202020204" pitchFamily="34" charset="0"/>
                  <a:cs typeface="Arial" panose="020B0604020202020204" pitchFamily="34" charset="0"/>
                </a:rPr>
              </a:br>
              <a:r>
                <a:rPr lang="ru-RU" altLang="ru-RU" sz="700" b="1" cap="all" dirty="0">
                  <a:latin typeface="Arial" panose="020B0604020202020204" pitchFamily="34" charset="0"/>
                  <a:cs typeface="Arial" panose="020B0604020202020204" pitchFamily="34" charset="0"/>
                </a:rPr>
                <a:t>систем</a:t>
              </a:r>
            </a:p>
          </p:txBody>
        </p:sp>
      </p:grpSp>
      <p:grpSp>
        <p:nvGrpSpPr>
          <p:cNvPr id="14" name="Группа 13">
            <a:extLst>
              <a:ext uri="{FF2B5EF4-FFF2-40B4-BE49-F238E27FC236}">
                <a16:creationId xmlns="" xmlns:a16="http://schemas.microsoft.com/office/drawing/2014/main" id="{6A5E3E84-1B47-1E29-175D-DABF10EC9571}"/>
              </a:ext>
            </a:extLst>
          </p:cNvPr>
          <p:cNvGrpSpPr/>
          <p:nvPr/>
        </p:nvGrpSpPr>
        <p:grpSpPr>
          <a:xfrm>
            <a:off x="382263" y="819237"/>
            <a:ext cx="1598537" cy="579527"/>
            <a:chOff x="382263" y="1302430"/>
            <a:chExt cx="1598537" cy="579527"/>
          </a:xfrm>
        </p:grpSpPr>
        <p:sp>
          <p:nvSpPr>
            <p:cNvPr id="22" name="TextBox 666">
              <a:extLst>
                <a:ext uri="{FF2B5EF4-FFF2-40B4-BE49-F238E27FC236}">
                  <a16:creationId xmlns="" xmlns:a16="http://schemas.microsoft.com/office/drawing/2014/main" id="{D92C94B2-8DAF-AB78-8ED9-233E6B3594BB}"/>
                </a:ext>
              </a:extLst>
            </p:cNvPr>
            <p:cNvSpPr txBox="1">
              <a:spLocks noChangeArrowheads="1"/>
            </p:cNvSpPr>
            <p:nvPr/>
          </p:nvSpPr>
          <p:spPr bwMode="auto">
            <a:xfrm>
              <a:off x="389276" y="1302430"/>
              <a:ext cx="1498270" cy="36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316493" fontAlgn="auto">
                <a:spcBef>
                  <a:spcPts val="0"/>
                </a:spcBef>
                <a:spcAft>
                  <a:spcPts val="0"/>
                </a:spcAft>
                <a:defRPr/>
              </a:pPr>
              <a:r>
                <a:rPr lang="en-US" altLang="ru-RU" sz="1800" b="1" spc="52" dirty="0">
                  <a:solidFill>
                    <a:schemeClr val="accent2"/>
                  </a:solidFill>
                  <a:latin typeface="Arial" panose="020B0604020202020204" pitchFamily="34" charset="0"/>
                  <a:cs typeface="Arial" panose="020B0604020202020204" pitchFamily="34" charset="0"/>
                </a:rPr>
                <a:t>&gt;</a:t>
              </a:r>
              <a:r>
                <a:rPr lang="en-US" altLang="ru-RU" sz="1400" b="1" spc="52" dirty="0">
                  <a:solidFill>
                    <a:schemeClr val="accent2"/>
                  </a:solidFill>
                  <a:latin typeface="Arial" panose="020B0604020202020204" pitchFamily="34" charset="0"/>
                  <a:cs typeface="Arial" panose="020B0604020202020204" pitchFamily="34" charset="0"/>
                </a:rPr>
                <a:t> </a:t>
              </a:r>
              <a:r>
                <a:rPr lang="ru-RU" altLang="ru-RU" sz="1800" b="1" spc="52" dirty="0">
                  <a:solidFill>
                    <a:schemeClr val="accent2"/>
                  </a:solidFill>
                  <a:latin typeface="Arial" panose="020B0604020202020204" pitchFamily="34" charset="0"/>
                  <a:cs typeface="Arial" panose="020B0604020202020204" pitchFamily="34" charset="0"/>
                </a:rPr>
                <a:t>100 000</a:t>
              </a:r>
            </a:p>
          </p:txBody>
        </p:sp>
        <p:sp>
          <p:nvSpPr>
            <p:cNvPr id="23" name="Прямоугольник 10">
              <a:extLst>
                <a:ext uri="{FF2B5EF4-FFF2-40B4-BE49-F238E27FC236}">
                  <a16:creationId xmlns="" xmlns:a16="http://schemas.microsoft.com/office/drawing/2014/main" id="{34349AEF-66D0-F5B7-B70F-8F2AC4ECA297}"/>
                </a:ext>
              </a:extLst>
            </p:cNvPr>
            <p:cNvSpPr>
              <a:spLocks noChangeArrowheads="1"/>
            </p:cNvSpPr>
            <p:nvPr/>
          </p:nvSpPr>
          <p:spPr bwMode="auto">
            <a:xfrm>
              <a:off x="382263" y="1574180"/>
              <a:ext cx="15985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316493" fontAlgn="auto">
                <a:spcBef>
                  <a:spcPts val="0"/>
                </a:spcBef>
                <a:spcAft>
                  <a:spcPts val="0"/>
                </a:spcAft>
                <a:defRPr/>
              </a:pPr>
              <a:r>
                <a:rPr lang="ru-RU" altLang="ru-RU" sz="700" b="1" cap="all" dirty="0">
                  <a:latin typeface="Arial" panose="020B0604020202020204" pitchFamily="34" charset="0"/>
                  <a:cs typeface="Arial" panose="020B0604020202020204" pitchFamily="34" charset="0"/>
                </a:rPr>
                <a:t>Обслуживаемых пользователей</a:t>
              </a:r>
            </a:p>
          </p:txBody>
        </p:sp>
      </p:grpSp>
      <p:grpSp>
        <p:nvGrpSpPr>
          <p:cNvPr id="24" name="Группа 23">
            <a:extLst>
              <a:ext uri="{FF2B5EF4-FFF2-40B4-BE49-F238E27FC236}">
                <a16:creationId xmlns="" xmlns:a16="http://schemas.microsoft.com/office/drawing/2014/main" id="{4887C432-B89F-3F82-74F5-919D8BDE5E7F}"/>
              </a:ext>
            </a:extLst>
          </p:cNvPr>
          <p:cNvGrpSpPr/>
          <p:nvPr/>
        </p:nvGrpSpPr>
        <p:grpSpPr>
          <a:xfrm>
            <a:off x="382263" y="1414296"/>
            <a:ext cx="1616289" cy="470148"/>
            <a:chOff x="382263" y="1866122"/>
            <a:chExt cx="1616289" cy="470148"/>
          </a:xfrm>
        </p:grpSpPr>
        <p:sp>
          <p:nvSpPr>
            <p:cNvPr id="25" name="Прямоугольник 11">
              <a:extLst>
                <a:ext uri="{FF2B5EF4-FFF2-40B4-BE49-F238E27FC236}">
                  <a16:creationId xmlns="" xmlns:a16="http://schemas.microsoft.com/office/drawing/2014/main" id="{D6649B7E-706B-DFA4-E5C9-3AAA0E3964DF}"/>
                </a:ext>
              </a:extLst>
            </p:cNvPr>
            <p:cNvSpPr>
              <a:spLocks noChangeArrowheads="1"/>
            </p:cNvSpPr>
            <p:nvPr/>
          </p:nvSpPr>
          <p:spPr bwMode="auto">
            <a:xfrm>
              <a:off x="382263" y="2136215"/>
              <a:ext cx="161628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316493" fontAlgn="auto">
                <a:spcBef>
                  <a:spcPts val="0"/>
                </a:spcBef>
                <a:spcAft>
                  <a:spcPts val="0"/>
                </a:spcAft>
                <a:defRPr/>
              </a:pPr>
              <a:r>
                <a:rPr lang="ru-RU" altLang="ru-RU" sz="700" b="1" cap="all" dirty="0">
                  <a:latin typeface="Arial" panose="020B0604020202020204" pitchFamily="34" charset="0"/>
                  <a:cs typeface="Arial" panose="020B0604020202020204" pitchFamily="34" charset="0"/>
                </a:rPr>
                <a:t>заказчиков</a:t>
              </a:r>
            </a:p>
          </p:txBody>
        </p:sp>
        <p:sp>
          <p:nvSpPr>
            <p:cNvPr id="26" name="Прямоугольник 25">
              <a:extLst>
                <a:ext uri="{FF2B5EF4-FFF2-40B4-BE49-F238E27FC236}">
                  <a16:creationId xmlns="" xmlns:a16="http://schemas.microsoft.com/office/drawing/2014/main" id="{1C2DAD97-6CAA-5F1B-4475-6B420B8352B9}"/>
                </a:ext>
              </a:extLst>
            </p:cNvPr>
            <p:cNvSpPr/>
            <p:nvPr/>
          </p:nvSpPr>
          <p:spPr>
            <a:xfrm>
              <a:off x="389276" y="1866122"/>
              <a:ext cx="1384326" cy="369333"/>
            </a:xfrm>
            <a:prstGeom prst="rect">
              <a:avLst/>
            </a:prstGeom>
          </p:spPr>
          <p:txBody>
            <a:bodyPr wrap="square">
              <a:spAutoFit/>
            </a:bodyPr>
            <a:lstStyle/>
            <a:p>
              <a:pPr defTabSz="316493" fontAlgn="auto">
                <a:spcBef>
                  <a:spcPts val="0"/>
                </a:spcBef>
                <a:spcAft>
                  <a:spcPts val="0"/>
                </a:spcAft>
                <a:defRPr/>
              </a:pPr>
              <a:r>
                <a:rPr lang="en-US" altLang="ru-RU" sz="1800" b="1" spc="52" dirty="0">
                  <a:solidFill>
                    <a:schemeClr val="accent2"/>
                  </a:solidFill>
                  <a:latin typeface="Arial" panose="020B0604020202020204" pitchFamily="34" charset="0"/>
                  <a:cs typeface="Arial" panose="020B0604020202020204" pitchFamily="34" charset="0"/>
                </a:rPr>
                <a:t>&gt; </a:t>
              </a:r>
              <a:r>
                <a:rPr lang="ru-RU" altLang="ru-RU" sz="1800" b="1" spc="52" dirty="0">
                  <a:solidFill>
                    <a:schemeClr val="accent2"/>
                  </a:solidFill>
                  <a:latin typeface="Arial" panose="020B0604020202020204" pitchFamily="34" charset="0"/>
                  <a:cs typeface="Arial" panose="020B0604020202020204" pitchFamily="34" charset="0"/>
                </a:rPr>
                <a:t>1 0</a:t>
              </a:r>
              <a:r>
                <a:rPr lang="en-US" altLang="ru-RU" sz="1800" b="1" spc="52" dirty="0">
                  <a:solidFill>
                    <a:schemeClr val="accent2"/>
                  </a:solidFill>
                  <a:latin typeface="Arial" panose="020B0604020202020204" pitchFamily="34" charset="0"/>
                  <a:cs typeface="Arial" panose="020B0604020202020204" pitchFamily="34" charset="0"/>
                </a:rPr>
                <a:t>00</a:t>
              </a:r>
              <a:endParaRPr lang="ru-RU" sz="900" b="1" kern="0" dirty="0">
                <a:solidFill>
                  <a:schemeClr val="accent2"/>
                </a:solidFill>
                <a:latin typeface="Arial" panose="020B0604020202020204" pitchFamily="34" charset="0"/>
                <a:cs typeface="Arial" panose="020B0604020202020204" pitchFamily="34" charset="0"/>
              </a:endParaRPr>
            </a:p>
          </p:txBody>
        </p:sp>
      </p:grpSp>
      <p:grpSp>
        <p:nvGrpSpPr>
          <p:cNvPr id="27" name="Группа 26">
            <a:extLst>
              <a:ext uri="{FF2B5EF4-FFF2-40B4-BE49-F238E27FC236}">
                <a16:creationId xmlns="" xmlns:a16="http://schemas.microsoft.com/office/drawing/2014/main" id="{8BB3AC07-C0B6-7860-4BC5-34CA1DBEB619}"/>
              </a:ext>
            </a:extLst>
          </p:cNvPr>
          <p:cNvGrpSpPr/>
          <p:nvPr/>
        </p:nvGrpSpPr>
        <p:grpSpPr>
          <a:xfrm>
            <a:off x="382263" y="3084439"/>
            <a:ext cx="1895030" cy="558478"/>
            <a:chOff x="382263" y="3497510"/>
            <a:chExt cx="1895030" cy="558478"/>
          </a:xfrm>
        </p:grpSpPr>
        <p:sp>
          <p:nvSpPr>
            <p:cNvPr id="38" name="Прямоугольник 13">
              <a:extLst>
                <a:ext uri="{FF2B5EF4-FFF2-40B4-BE49-F238E27FC236}">
                  <a16:creationId xmlns="" xmlns:a16="http://schemas.microsoft.com/office/drawing/2014/main" id="{EB4AACEB-5021-727A-2C69-C2A2E298D3AF}"/>
                </a:ext>
              </a:extLst>
            </p:cNvPr>
            <p:cNvSpPr>
              <a:spLocks noChangeArrowheads="1"/>
            </p:cNvSpPr>
            <p:nvPr/>
          </p:nvSpPr>
          <p:spPr bwMode="auto">
            <a:xfrm>
              <a:off x="389276" y="3497510"/>
              <a:ext cx="1888017"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316493" fontAlgn="auto">
                <a:spcBef>
                  <a:spcPts val="0"/>
                </a:spcBef>
                <a:spcAft>
                  <a:spcPts val="0"/>
                </a:spcAft>
                <a:defRPr/>
              </a:pPr>
              <a:r>
                <a:rPr lang="en-US" altLang="ru-RU" sz="1662" b="1" spc="52" dirty="0">
                  <a:solidFill>
                    <a:schemeClr val="accent2"/>
                  </a:solidFill>
                  <a:latin typeface="Arial" panose="020B0604020202020204" pitchFamily="34" charset="0"/>
                  <a:cs typeface="Arial" panose="020B0604020202020204" pitchFamily="34" charset="0"/>
                </a:rPr>
                <a:t>&gt; </a:t>
              </a:r>
              <a:r>
                <a:rPr lang="ru-RU" altLang="ru-RU" sz="1662" b="1" spc="52" dirty="0">
                  <a:solidFill>
                    <a:schemeClr val="accent2"/>
                  </a:solidFill>
                  <a:latin typeface="Arial" panose="020B0604020202020204" pitchFamily="34" charset="0"/>
                  <a:cs typeface="Arial" panose="020B0604020202020204" pitchFamily="34" charset="0"/>
                </a:rPr>
                <a:t>2 000</a:t>
              </a:r>
            </a:p>
          </p:txBody>
        </p:sp>
        <p:sp>
          <p:nvSpPr>
            <p:cNvPr id="39" name="Прямоугольник 12">
              <a:extLst>
                <a:ext uri="{FF2B5EF4-FFF2-40B4-BE49-F238E27FC236}">
                  <a16:creationId xmlns="" xmlns:a16="http://schemas.microsoft.com/office/drawing/2014/main" id="{26C85E79-3C1B-B2BD-D76E-3DE70CA334EC}"/>
                </a:ext>
              </a:extLst>
            </p:cNvPr>
            <p:cNvSpPr>
              <a:spLocks noChangeArrowheads="1"/>
            </p:cNvSpPr>
            <p:nvPr/>
          </p:nvSpPr>
          <p:spPr bwMode="auto">
            <a:xfrm>
              <a:off x="382263" y="3748211"/>
              <a:ext cx="11576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316493" fontAlgn="auto">
                <a:spcBef>
                  <a:spcPts val="0"/>
                </a:spcBef>
                <a:spcAft>
                  <a:spcPts val="0"/>
                </a:spcAft>
                <a:defRPr/>
              </a:pPr>
              <a:r>
                <a:rPr lang="ru-RU" altLang="ru-RU" sz="700" b="1" cap="all" dirty="0">
                  <a:latin typeface="Arial" panose="020B0604020202020204" pitchFamily="34" charset="0"/>
                  <a:cs typeface="Arial" panose="020B0604020202020204" pitchFamily="34" charset="0"/>
                </a:rPr>
                <a:t>Предоставляемых</a:t>
              </a:r>
            </a:p>
            <a:p>
              <a:pPr defTabSz="316493" fontAlgn="auto">
                <a:spcBef>
                  <a:spcPts val="0"/>
                </a:spcBef>
                <a:spcAft>
                  <a:spcPts val="0"/>
                </a:spcAft>
                <a:defRPr/>
              </a:pPr>
              <a:r>
                <a:rPr lang="ru-RU" altLang="ru-RU" sz="700" b="1" cap="all" dirty="0">
                  <a:latin typeface="Arial" panose="020B0604020202020204" pitchFamily="34" charset="0"/>
                  <a:cs typeface="Arial" panose="020B0604020202020204" pitchFamily="34" charset="0"/>
                </a:rPr>
                <a:t>сервисов</a:t>
              </a:r>
            </a:p>
          </p:txBody>
        </p:sp>
      </p:grpSp>
      <p:grpSp>
        <p:nvGrpSpPr>
          <p:cNvPr id="40" name="Группа 39">
            <a:extLst>
              <a:ext uri="{FF2B5EF4-FFF2-40B4-BE49-F238E27FC236}">
                <a16:creationId xmlns="" xmlns:a16="http://schemas.microsoft.com/office/drawing/2014/main" id="{686D7422-ABE0-A6CE-8629-5C438A027BFF}"/>
              </a:ext>
            </a:extLst>
          </p:cNvPr>
          <p:cNvGrpSpPr/>
          <p:nvPr/>
        </p:nvGrpSpPr>
        <p:grpSpPr>
          <a:xfrm>
            <a:off x="382263" y="3658449"/>
            <a:ext cx="1895030" cy="558137"/>
            <a:chOff x="382263" y="4141642"/>
            <a:chExt cx="1895030" cy="558137"/>
          </a:xfrm>
        </p:grpSpPr>
        <p:sp>
          <p:nvSpPr>
            <p:cNvPr id="41" name="Прямоугольник 13">
              <a:extLst>
                <a:ext uri="{FF2B5EF4-FFF2-40B4-BE49-F238E27FC236}">
                  <a16:creationId xmlns="" xmlns:a16="http://schemas.microsoft.com/office/drawing/2014/main" id="{7C3C1CB5-1A40-864C-D352-7F006A607CE6}"/>
                </a:ext>
              </a:extLst>
            </p:cNvPr>
            <p:cNvSpPr>
              <a:spLocks noChangeArrowheads="1"/>
            </p:cNvSpPr>
            <p:nvPr/>
          </p:nvSpPr>
          <p:spPr bwMode="auto">
            <a:xfrm>
              <a:off x="389276" y="4141642"/>
              <a:ext cx="1888017"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316493" fontAlgn="auto">
                <a:spcBef>
                  <a:spcPts val="0"/>
                </a:spcBef>
                <a:spcAft>
                  <a:spcPts val="0"/>
                </a:spcAft>
                <a:defRPr/>
              </a:pPr>
              <a:r>
                <a:rPr lang="ru-RU" altLang="ru-RU" sz="1662" b="1" spc="52" dirty="0">
                  <a:solidFill>
                    <a:schemeClr val="accent2"/>
                  </a:solidFill>
                  <a:latin typeface="Arial" panose="020B0604020202020204" pitchFamily="34" charset="0"/>
                  <a:cs typeface="Arial" panose="020B0604020202020204" pitchFamily="34" charset="0"/>
                </a:rPr>
                <a:t>52</a:t>
              </a:r>
            </a:p>
          </p:txBody>
        </p:sp>
        <p:sp>
          <p:nvSpPr>
            <p:cNvPr id="42" name="Прямоугольник 12">
              <a:extLst>
                <a:ext uri="{FF2B5EF4-FFF2-40B4-BE49-F238E27FC236}">
                  <a16:creationId xmlns="" xmlns:a16="http://schemas.microsoft.com/office/drawing/2014/main" id="{0BA8E9AD-4D86-15BC-23A4-9B1F4EA4AFC3}"/>
                </a:ext>
              </a:extLst>
            </p:cNvPr>
            <p:cNvSpPr>
              <a:spLocks noChangeArrowheads="1"/>
            </p:cNvSpPr>
            <p:nvPr/>
          </p:nvSpPr>
          <p:spPr bwMode="auto">
            <a:xfrm>
              <a:off x="382263" y="4392002"/>
              <a:ext cx="8803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316493" fontAlgn="auto">
                <a:spcBef>
                  <a:spcPts val="0"/>
                </a:spcBef>
                <a:spcAft>
                  <a:spcPts val="0"/>
                </a:spcAft>
                <a:defRPr/>
              </a:pPr>
              <a:r>
                <a:rPr lang="ru-RU" altLang="ru-RU" sz="700" b="1" cap="all" dirty="0">
                  <a:latin typeface="Arial" panose="020B0604020202020204" pitchFamily="34" charset="0"/>
                  <a:cs typeface="Arial" panose="020B0604020202020204" pitchFamily="34" charset="0"/>
                </a:rPr>
                <a:t>Центра</a:t>
              </a:r>
            </a:p>
            <a:p>
              <a:pPr defTabSz="316493" fontAlgn="auto">
                <a:spcBef>
                  <a:spcPts val="0"/>
                </a:spcBef>
                <a:spcAft>
                  <a:spcPts val="0"/>
                </a:spcAft>
                <a:defRPr/>
              </a:pPr>
              <a:r>
                <a:rPr lang="ru-RU" altLang="ru-RU" sz="700" b="1" cap="all" dirty="0">
                  <a:latin typeface="Arial" panose="020B0604020202020204" pitchFamily="34" charset="0"/>
                  <a:cs typeface="Arial" panose="020B0604020202020204" pitchFamily="34" charset="0"/>
                </a:rPr>
                <a:t>компетенций</a:t>
              </a:r>
            </a:p>
          </p:txBody>
        </p:sp>
      </p:grpSp>
      <p:sp>
        <p:nvSpPr>
          <p:cNvPr id="43" name="5-Point Star 250">
            <a:extLst>
              <a:ext uri="{FF2B5EF4-FFF2-40B4-BE49-F238E27FC236}">
                <a16:creationId xmlns="" xmlns:a16="http://schemas.microsoft.com/office/drawing/2014/main" id="{1D0390D0-21BF-F11A-DBEE-5D8BA75D0866}"/>
              </a:ext>
            </a:extLst>
          </p:cNvPr>
          <p:cNvSpPr>
            <a:spLocks noChangeAspect="1"/>
          </p:cNvSpPr>
          <p:nvPr/>
        </p:nvSpPr>
        <p:spPr bwMode="auto">
          <a:xfrm>
            <a:off x="496502" y="4695866"/>
            <a:ext cx="270000" cy="270650"/>
          </a:xfrm>
          <a:prstGeom prst="star5">
            <a:avLst>
              <a:gd name="adj" fmla="val 26387"/>
              <a:gd name="hf" fmla="val 105146"/>
              <a:gd name="vf" fmla="val 110557"/>
            </a:avLst>
          </a:prstGeom>
          <a:solidFill>
            <a:srgbClr val="FFD200"/>
          </a:solidFill>
          <a:ln w="412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800" dirty="0">
              <a:solidFill>
                <a:srgbClr val="53505E"/>
              </a:solidFill>
              <a:latin typeface="Arial" panose="020B0604020202020204" pitchFamily="34" charset="0"/>
              <a:cs typeface="Arial" panose="020B0604020202020204" pitchFamily="34" charset="0"/>
            </a:endParaRPr>
          </a:p>
        </p:txBody>
      </p:sp>
      <p:sp>
        <p:nvSpPr>
          <p:cNvPr id="44" name="TextBox 251">
            <a:extLst>
              <a:ext uri="{FF2B5EF4-FFF2-40B4-BE49-F238E27FC236}">
                <a16:creationId xmlns="" xmlns:a16="http://schemas.microsoft.com/office/drawing/2014/main" id="{8E948F02-B343-1385-7739-04997CE1B014}"/>
              </a:ext>
            </a:extLst>
          </p:cNvPr>
          <p:cNvSpPr txBox="1">
            <a:spLocks noChangeArrowheads="1"/>
          </p:cNvSpPr>
          <p:nvPr/>
        </p:nvSpPr>
        <p:spPr bwMode="auto">
          <a:xfrm>
            <a:off x="894770" y="4750877"/>
            <a:ext cx="255383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dirty="0">
                <a:solidFill>
                  <a:schemeClr val="tx1"/>
                </a:solidFill>
                <a:latin typeface="Arial" panose="020B0604020202020204" pitchFamily="34" charset="0"/>
              </a:rPr>
              <a:t>Центры макрорегионов  </a:t>
            </a:r>
            <a:endParaRPr kumimoji="0" lang="ru-RU" altLang="ru-RU" sz="1050" b="1" dirty="0">
              <a:solidFill>
                <a:schemeClr val="tx1"/>
              </a:solidFill>
              <a:latin typeface="Arial" panose="020B0604020202020204" pitchFamily="34" charset="0"/>
            </a:endParaRPr>
          </a:p>
        </p:txBody>
      </p:sp>
      <p:sp>
        <p:nvSpPr>
          <p:cNvPr id="45" name="Diamond 255">
            <a:extLst>
              <a:ext uri="{FF2B5EF4-FFF2-40B4-BE49-F238E27FC236}">
                <a16:creationId xmlns="" xmlns:a16="http://schemas.microsoft.com/office/drawing/2014/main" id="{00E8DFBA-96C9-10EE-37D2-2499728BE9EE}"/>
              </a:ext>
            </a:extLst>
          </p:cNvPr>
          <p:cNvSpPr>
            <a:spLocks noChangeArrowheads="1"/>
          </p:cNvSpPr>
          <p:nvPr/>
        </p:nvSpPr>
        <p:spPr bwMode="auto">
          <a:xfrm>
            <a:off x="561991" y="5123030"/>
            <a:ext cx="138997" cy="134243"/>
          </a:xfrm>
          <a:prstGeom prst="diamond">
            <a:avLst/>
          </a:prstGeom>
          <a:solidFill>
            <a:srgbClr val="FFD200"/>
          </a:solidFill>
          <a:ln w="3175">
            <a:noFill/>
            <a:miter lim="800000"/>
            <a:headEnd/>
            <a:tailEnd/>
          </a:ln>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4800" dirty="0">
              <a:solidFill>
                <a:srgbClr val="53505E"/>
              </a:solidFill>
              <a:latin typeface="Arial" panose="020B0604020202020204" pitchFamily="34" charset="0"/>
            </a:endParaRPr>
          </a:p>
        </p:txBody>
      </p:sp>
      <p:sp>
        <p:nvSpPr>
          <p:cNvPr id="46" name="TextBox 256">
            <a:extLst>
              <a:ext uri="{FF2B5EF4-FFF2-40B4-BE49-F238E27FC236}">
                <a16:creationId xmlns="" xmlns:a16="http://schemas.microsoft.com/office/drawing/2014/main" id="{EF0CEF86-D6D3-390F-9A9B-63BAA793B8C2}"/>
              </a:ext>
            </a:extLst>
          </p:cNvPr>
          <p:cNvSpPr txBox="1">
            <a:spLocks noChangeArrowheads="1"/>
          </p:cNvSpPr>
          <p:nvPr/>
        </p:nvSpPr>
        <p:spPr bwMode="auto">
          <a:xfrm>
            <a:off x="894770" y="5094967"/>
            <a:ext cx="290166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dirty="0">
                <a:solidFill>
                  <a:schemeClr val="tx1"/>
                </a:solidFill>
                <a:latin typeface="Arial" panose="020B0604020202020204" pitchFamily="34" charset="0"/>
              </a:rPr>
              <a:t>Региональные подразделения</a:t>
            </a:r>
            <a:endParaRPr kumimoji="0" lang="ru-RU" altLang="ru-RU" sz="1050" b="1" dirty="0">
              <a:solidFill>
                <a:schemeClr val="tx1"/>
              </a:solidFill>
              <a:latin typeface="Arial" panose="020B0604020202020204" pitchFamily="34" charset="0"/>
            </a:endParaRPr>
          </a:p>
        </p:txBody>
      </p:sp>
      <p:sp>
        <p:nvSpPr>
          <p:cNvPr id="47" name="Прямоугольник 46">
            <a:extLst>
              <a:ext uri="{FF2B5EF4-FFF2-40B4-BE49-F238E27FC236}">
                <a16:creationId xmlns="" xmlns:a16="http://schemas.microsoft.com/office/drawing/2014/main" id="{D474E5F1-7163-E4FF-D2D1-6DDAA150DB49}"/>
              </a:ext>
            </a:extLst>
          </p:cNvPr>
          <p:cNvSpPr/>
          <p:nvPr/>
        </p:nvSpPr>
        <p:spPr>
          <a:xfrm>
            <a:off x="3307904" y="2824092"/>
            <a:ext cx="2464296" cy="1268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7143" indent="-118682" algn="just" defTabSz="316493" fontAlgn="auto">
              <a:spcBef>
                <a:spcPts val="156"/>
              </a:spcBef>
              <a:spcAft>
                <a:spcPts val="0"/>
              </a:spcAft>
              <a:buFontTx/>
              <a:buAutoNum type="arabicPeriod" startAt="3"/>
              <a:defRPr/>
            </a:pPr>
            <a:endParaRPr lang="en-US" sz="700" dirty="0">
              <a:solidFill>
                <a:srgbClr val="53505E"/>
              </a:solidFill>
              <a:latin typeface="Arial" panose="020B0604020202020204" pitchFamily="34" charset="0"/>
              <a:cs typeface="Arial" panose="020B0604020202020204" pitchFamily="34" charset="0"/>
            </a:endParaRPr>
          </a:p>
        </p:txBody>
      </p:sp>
      <p:grpSp>
        <p:nvGrpSpPr>
          <p:cNvPr id="48" name="Group 14">
            <a:extLst>
              <a:ext uri="{FF2B5EF4-FFF2-40B4-BE49-F238E27FC236}">
                <a16:creationId xmlns="" xmlns:a16="http://schemas.microsoft.com/office/drawing/2014/main" id="{00FD7738-9D39-4306-4A04-159EBD784FE7}"/>
              </a:ext>
            </a:extLst>
          </p:cNvPr>
          <p:cNvGrpSpPr>
            <a:grpSpLocks noChangeAspect="1"/>
          </p:cNvGrpSpPr>
          <p:nvPr/>
        </p:nvGrpSpPr>
        <p:grpSpPr bwMode="auto">
          <a:xfrm>
            <a:off x="2348312" y="934443"/>
            <a:ext cx="9351767" cy="4522804"/>
            <a:chOff x="1005" y="1295"/>
            <a:chExt cx="4104" cy="2230"/>
          </a:xfrm>
        </p:grpSpPr>
        <p:sp>
          <p:nvSpPr>
            <p:cNvPr id="49" name="AutoShape 13">
              <a:extLst>
                <a:ext uri="{FF2B5EF4-FFF2-40B4-BE49-F238E27FC236}">
                  <a16:creationId xmlns="" xmlns:a16="http://schemas.microsoft.com/office/drawing/2014/main" id="{9EE005BE-C715-C23D-FB78-7B29C9F5F2E1}"/>
                </a:ext>
              </a:extLst>
            </p:cNvPr>
            <p:cNvSpPr>
              <a:spLocks noChangeAspect="1" noChangeArrowheads="1" noTextEdit="1"/>
            </p:cNvSpPr>
            <p:nvPr/>
          </p:nvSpPr>
          <p:spPr bwMode="auto">
            <a:xfrm>
              <a:off x="1006" y="1295"/>
              <a:ext cx="4102" cy="2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316493" fontAlgn="auto">
                <a:spcBef>
                  <a:spcPts val="0"/>
                </a:spcBef>
                <a:spcAft>
                  <a:spcPts val="0"/>
                </a:spcAft>
              </a:pPr>
              <a:endParaRPr lang="ru-RU" sz="1600" dirty="0">
                <a:solidFill>
                  <a:srgbClr val="53505E"/>
                </a:solidFill>
                <a:latin typeface="+mn-lt"/>
                <a:cs typeface="Arial" panose="020B0604020202020204" pitchFamily="34" charset="0"/>
              </a:endParaRPr>
            </a:p>
          </p:txBody>
        </p:sp>
        <p:sp>
          <p:nvSpPr>
            <p:cNvPr id="50" name="Freeform 16">
              <a:extLst>
                <a:ext uri="{FF2B5EF4-FFF2-40B4-BE49-F238E27FC236}">
                  <a16:creationId xmlns="" xmlns:a16="http://schemas.microsoft.com/office/drawing/2014/main" id="{3E83ED22-A857-AA58-9934-EFD928E57275}"/>
                </a:ext>
              </a:extLst>
            </p:cNvPr>
            <p:cNvSpPr>
              <a:spLocks/>
            </p:cNvSpPr>
            <p:nvPr/>
          </p:nvSpPr>
          <p:spPr bwMode="auto">
            <a:xfrm>
              <a:off x="1180" y="1640"/>
              <a:ext cx="161" cy="218"/>
            </a:xfrm>
            <a:custGeom>
              <a:avLst/>
              <a:gdLst>
                <a:gd name="T0" fmla="*/ 88 w 161"/>
                <a:gd name="T1" fmla="*/ 0 h 218"/>
                <a:gd name="T2" fmla="*/ 0 w 161"/>
                <a:gd name="T3" fmla="*/ 0 h 218"/>
                <a:gd name="T4" fmla="*/ 0 w 161"/>
                <a:gd name="T5" fmla="*/ 150 h 218"/>
                <a:gd name="T6" fmla="*/ 74 w 161"/>
                <a:gd name="T7" fmla="*/ 150 h 218"/>
                <a:gd name="T8" fmla="*/ 74 w 161"/>
                <a:gd name="T9" fmla="*/ 218 h 218"/>
                <a:gd name="T10" fmla="*/ 161 w 161"/>
                <a:gd name="T11" fmla="*/ 218 h 218"/>
                <a:gd name="T12" fmla="*/ 161 w 161"/>
                <a:gd name="T13" fmla="*/ 68 h 218"/>
                <a:gd name="T14" fmla="*/ 88 w 161"/>
                <a:gd name="T15" fmla="*/ 68 h 218"/>
                <a:gd name="T16" fmla="*/ 88 w 161"/>
                <a:gd name="T17" fmla="*/ 0 h 2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18">
                  <a:moveTo>
                    <a:pt x="88" y="0"/>
                  </a:moveTo>
                  <a:lnTo>
                    <a:pt x="0" y="0"/>
                  </a:lnTo>
                  <a:lnTo>
                    <a:pt x="0" y="150"/>
                  </a:lnTo>
                  <a:lnTo>
                    <a:pt x="74" y="150"/>
                  </a:lnTo>
                  <a:lnTo>
                    <a:pt x="74" y="218"/>
                  </a:lnTo>
                  <a:lnTo>
                    <a:pt x="161" y="218"/>
                  </a:lnTo>
                  <a:lnTo>
                    <a:pt x="161" y="68"/>
                  </a:lnTo>
                  <a:lnTo>
                    <a:pt x="88" y="68"/>
                  </a:lnTo>
                  <a:lnTo>
                    <a:pt x="88" y="0"/>
                  </a:lnTo>
                  <a:close/>
                </a:path>
              </a:pathLst>
            </a:custGeom>
            <a:solidFill>
              <a:schemeClr val="bg1">
                <a:lumMod val="95000"/>
              </a:schemeClr>
            </a:solidFill>
            <a:ln w="19050">
              <a:solidFill>
                <a:srgbClr val="F6CC45"/>
              </a:solidFill>
              <a:round/>
              <a:headEnd/>
              <a:tailEnd/>
            </a:ln>
          </p:spPr>
          <p:txBody>
            <a:bodyPr/>
            <a:lstStyle/>
            <a:p>
              <a:pPr defTabSz="316493" fontAlgn="auto">
                <a:spcBef>
                  <a:spcPts val="0"/>
                </a:spcBef>
                <a:spcAft>
                  <a:spcPts val="0"/>
                </a:spcAft>
              </a:pPr>
              <a:endParaRPr lang="ru-RU" sz="1600" dirty="0">
                <a:solidFill>
                  <a:srgbClr val="53505E"/>
                </a:solidFill>
                <a:latin typeface="+mn-lt"/>
                <a:cs typeface="Arial" panose="020B0604020202020204" pitchFamily="34" charset="0"/>
              </a:endParaRPr>
            </a:p>
          </p:txBody>
        </p:sp>
        <p:sp>
          <p:nvSpPr>
            <p:cNvPr id="51" name="Freeform 17">
              <a:extLst>
                <a:ext uri="{FF2B5EF4-FFF2-40B4-BE49-F238E27FC236}">
                  <a16:creationId xmlns="" xmlns:a16="http://schemas.microsoft.com/office/drawing/2014/main" id="{7D06249D-662E-E873-01EC-F576223A504E}"/>
                </a:ext>
              </a:extLst>
            </p:cNvPr>
            <p:cNvSpPr>
              <a:spLocks/>
            </p:cNvSpPr>
            <p:nvPr/>
          </p:nvSpPr>
          <p:spPr bwMode="auto">
            <a:xfrm>
              <a:off x="1141" y="1727"/>
              <a:ext cx="161" cy="218"/>
            </a:xfrm>
            <a:custGeom>
              <a:avLst/>
              <a:gdLst>
                <a:gd name="T0" fmla="*/ 88 w 161"/>
                <a:gd name="T1" fmla="*/ 0 h 218"/>
                <a:gd name="T2" fmla="*/ 0 w 161"/>
                <a:gd name="T3" fmla="*/ 0 h 218"/>
                <a:gd name="T4" fmla="*/ 0 w 161"/>
                <a:gd name="T5" fmla="*/ 150 h 218"/>
                <a:gd name="T6" fmla="*/ 74 w 161"/>
                <a:gd name="T7" fmla="*/ 150 h 218"/>
                <a:gd name="T8" fmla="*/ 74 w 161"/>
                <a:gd name="T9" fmla="*/ 218 h 218"/>
                <a:gd name="T10" fmla="*/ 161 w 161"/>
                <a:gd name="T11" fmla="*/ 218 h 218"/>
                <a:gd name="T12" fmla="*/ 161 w 161"/>
                <a:gd name="T13" fmla="*/ 68 h 218"/>
                <a:gd name="T14" fmla="*/ 88 w 161"/>
                <a:gd name="T15" fmla="*/ 68 h 218"/>
                <a:gd name="T16" fmla="*/ 88 w 161"/>
                <a:gd name="T17" fmla="*/ 0 h 2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18">
                  <a:moveTo>
                    <a:pt x="88" y="0"/>
                  </a:moveTo>
                  <a:lnTo>
                    <a:pt x="0" y="0"/>
                  </a:lnTo>
                  <a:lnTo>
                    <a:pt x="0" y="150"/>
                  </a:lnTo>
                  <a:lnTo>
                    <a:pt x="74" y="150"/>
                  </a:lnTo>
                  <a:lnTo>
                    <a:pt x="74" y="218"/>
                  </a:lnTo>
                  <a:lnTo>
                    <a:pt x="161" y="218"/>
                  </a:lnTo>
                  <a:lnTo>
                    <a:pt x="161" y="68"/>
                  </a:lnTo>
                  <a:lnTo>
                    <a:pt x="88" y="68"/>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316493" fontAlgn="auto">
                <a:spcBef>
                  <a:spcPts val="0"/>
                </a:spcBef>
                <a:spcAft>
                  <a:spcPts val="0"/>
                </a:spcAft>
              </a:pPr>
              <a:endParaRPr lang="ru-RU" sz="1600" dirty="0">
                <a:solidFill>
                  <a:srgbClr val="53505E"/>
                </a:solidFill>
                <a:latin typeface="+mn-lt"/>
                <a:cs typeface="Arial" panose="020B0604020202020204" pitchFamily="34" charset="0"/>
              </a:endParaRPr>
            </a:p>
          </p:txBody>
        </p:sp>
        <p:sp>
          <p:nvSpPr>
            <p:cNvPr id="52" name="Freeform 18">
              <a:extLst>
                <a:ext uri="{FF2B5EF4-FFF2-40B4-BE49-F238E27FC236}">
                  <a16:creationId xmlns="" xmlns:a16="http://schemas.microsoft.com/office/drawing/2014/main" id="{79EB0C2D-8CEB-245D-A1EC-D60E571F0E51}"/>
                </a:ext>
              </a:extLst>
            </p:cNvPr>
            <p:cNvSpPr>
              <a:spLocks/>
            </p:cNvSpPr>
            <p:nvPr/>
          </p:nvSpPr>
          <p:spPr bwMode="auto">
            <a:xfrm>
              <a:off x="1005" y="1295"/>
              <a:ext cx="4104" cy="2230"/>
            </a:xfrm>
            <a:custGeom>
              <a:avLst/>
              <a:gdLst>
                <a:gd name="T0" fmla="*/ 3803 w 4104"/>
                <a:gd name="T1" fmla="*/ 648 h 2230"/>
                <a:gd name="T2" fmla="*/ 3955 w 4104"/>
                <a:gd name="T3" fmla="*/ 860 h 2230"/>
                <a:gd name="T4" fmla="*/ 4104 w 4104"/>
                <a:gd name="T5" fmla="*/ 1219 h 2230"/>
                <a:gd name="T6" fmla="*/ 3943 w 4104"/>
                <a:gd name="T7" fmla="*/ 1880 h 2230"/>
                <a:gd name="T8" fmla="*/ 3946 w 4104"/>
                <a:gd name="T9" fmla="*/ 1301 h 2230"/>
                <a:gd name="T10" fmla="*/ 3800 w 4104"/>
                <a:gd name="T11" fmla="*/ 1162 h 2230"/>
                <a:gd name="T12" fmla="*/ 3649 w 4104"/>
                <a:gd name="T13" fmla="*/ 801 h 2230"/>
                <a:gd name="T14" fmla="*/ 3508 w 4104"/>
                <a:gd name="T15" fmla="*/ 1162 h 2230"/>
                <a:gd name="T16" fmla="*/ 3348 w 4104"/>
                <a:gd name="T17" fmla="*/ 1301 h 2230"/>
                <a:gd name="T18" fmla="*/ 3579 w 4104"/>
                <a:gd name="T19" fmla="*/ 1355 h 2230"/>
                <a:gd name="T20" fmla="*/ 3731 w 4104"/>
                <a:gd name="T21" fmla="*/ 1497 h 2230"/>
                <a:gd name="T22" fmla="*/ 3806 w 4104"/>
                <a:gd name="T23" fmla="*/ 1786 h 2230"/>
                <a:gd name="T24" fmla="*/ 3797 w 4104"/>
                <a:gd name="T25" fmla="*/ 1796 h 2230"/>
                <a:gd name="T26" fmla="*/ 3657 w 4104"/>
                <a:gd name="T27" fmla="*/ 1716 h 2230"/>
                <a:gd name="T28" fmla="*/ 3582 w 4104"/>
                <a:gd name="T29" fmla="*/ 2230 h 2230"/>
                <a:gd name="T30" fmla="*/ 3421 w 4104"/>
                <a:gd name="T31" fmla="*/ 2070 h 2230"/>
                <a:gd name="T32" fmla="*/ 3423 w 4104"/>
                <a:gd name="T33" fmla="*/ 1935 h 2230"/>
                <a:gd name="T34" fmla="*/ 3123 w 4104"/>
                <a:gd name="T35" fmla="*/ 1794 h 2230"/>
                <a:gd name="T36" fmla="*/ 2975 w 4104"/>
                <a:gd name="T37" fmla="*/ 1935 h 2230"/>
                <a:gd name="T38" fmla="*/ 2694 w 4104"/>
                <a:gd name="T39" fmla="*/ 2081 h 2230"/>
                <a:gd name="T40" fmla="*/ 2297 w 4104"/>
                <a:gd name="T41" fmla="*/ 2081 h 2230"/>
                <a:gd name="T42" fmla="*/ 2163 w 4104"/>
                <a:gd name="T43" fmla="*/ 2155 h 2230"/>
                <a:gd name="T44" fmla="*/ 1992 w 4104"/>
                <a:gd name="T45" fmla="*/ 2007 h 2230"/>
                <a:gd name="T46" fmla="*/ 1865 w 4104"/>
                <a:gd name="T47" fmla="*/ 2155 h 2230"/>
                <a:gd name="T48" fmla="*/ 1632 w 4104"/>
                <a:gd name="T49" fmla="*/ 2007 h 2230"/>
                <a:gd name="T50" fmla="*/ 1487 w 4104"/>
                <a:gd name="T51" fmla="*/ 1794 h 2230"/>
                <a:gd name="T52" fmla="*/ 1335 w 4104"/>
                <a:gd name="T53" fmla="*/ 1651 h 2230"/>
                <a:gd name="T54" fmla="*/ 967 w 4104"/>
                <a:gd name="T55" fmla="*/ 1651 h 2230"/>
                <a:gd name="T56" fmla="*/ 736 w 4104"/>
                <a:gd name="T57" fmla="*/ 1651 h 2230"/>
                <a:gd name="T58" fmla="*/ 516 w 4104"/>
                <a:gd name="T59" fmla="*/ 1432 h 2230"/>
                <a:gd name="T60" fmla="*/ 225 w 4104"/>
                <a:gd name="T61" fmla="*/ 1654 h 2230"/>
                <a:gd name="T62" fmla="*/ 65 w 4104"/>
                <a:gd name="T63" fmla="*/ 1654 h 2230"/>
                <a:gd name="T64" fmla="*/ 0 w 4104"/>
                <a:gd name="T65" fmla="*/ 1227 h 2230"/>
                <a:gd name="T66" fmla="*/ 295 w 4104"/>
                <a:gd name="T67" fmla="*/ 793 h 2230"/>
                <a:gd name="T68" fmla="*/ 519 w 4104"/>
                <a:gd name="T69" fmla="*/ 583 h 2230"/>
                <a:gd name="T70" fmla="*/ 888 w 4104"/>
                <a:gd name="T71" fmla="*/ 437 h 2230"/>
                <a:gd name="T72" fmla="*/ 1116 w 4104"/>
                <a:gd name="T73" fmla="*/ 291 h 2230"/>
                <a:gd name="T74" fmla="*/ 1180 w 4104"/>
                <a:gd name="T75" fmla="*/ 725 h 2230"/>
                <a:gd name="T76" fmla="*/ 1486 w 4104"/>
                <a:gd name="T77" fmla="*/ 434 h 2230"/>
                <a:gd name="T78" fmla="*/ 1568 w 4104"/>
                <a:gd name="T79" fmla="*/ 588 h 2230"/>
                <a:gd name="T80" fmla="*/ 1633 w 4104"/>
                <a:gd name="T81" fmla="*/ 722 h 2230"/>
                <a:gd name="T82" fmla="*/ 1788 w 4104"/>
                <a:gd name="T83" fmla="*/ 722 h 2230"/>
                <a:gd name="T84" fmla="*/ 2080 w 4104"/>
                <a:gd name="T85" fmla="*/ 573 h 2230"/>
                <a:gd name="T86" fmla="*/ 2142 w 4104"/>
                <a:gd name="T87" fmla="*/ 435 h 2230"/>
                <a:gd name="T88" fmla="*/ 2243 w 4104"/>
                <a:gd name="T89" fmla="*/ 431 h 2230"/>
                <a:gd name="T90" fmla="*/ 2389 w 4104"/>
                <a:gd name="T91" fmla="*/ 573 h 2230"/>
                <a:gd name="T92" fmla="*/ 2457 w 4104"/>
                <a:gd name="T93" fmla="*/ 722 h 2230"/>
                <a:gd name="T94" fmla="*/ 2754 w 4104"/>
                <a:gd name="T95" fmla="*/ 722 h 2230"/>
                <a:gd name="T96" fmla="*/ 2898 w 4104"/>
                <a:gd name="T97" fmla="*/ 580 h 2230"/>
                <a:gd name="T98" fmla="*/ 2673 w 4104"/>
                <a:gd name="T99" fmla="*/ 434 h 2230"/>
                <a:gd name="T100" fmla="*/ 2982 w 4104"/>
                <a:gd name="T101" fmla="*/ 505 h 2230"/>
                <a:gd name="T102" fmla="*/ 3271 w 4104"/>
                <a:gd name="T103" fmla="*/ 363 h 2230"/>
                <a:gd name="T104" fmla="*/ 3423 w 4104"/>
                <a:gd name="T105" fmla="*/ 217 h 2230"/>
                <a:gd name="T106" fmla="*/ 3645 w 4104"/>
                <a:gd name="T107" fmla="*/ 75 h 2230"/>
                <a:gd name="T108" fmla="*/ 3875 w 4104"/>
                <a:gd name="T109" fmla="*/ 75 h 22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104" h="2230">
                  <a:moveTo>
                    <a:pt x="3731" y="289"/>
                  </a:moveTo>
                  <a:lnTo>
                    <a:pt x="3879" y="289"/>
                  </a:lnTo>
                  <a:lnTo>
                    <a:pt x="3879" y="648"/>
                  </a:lnTo>
                  <a:lnTo>
                    <a:pt x="3803" y="648"/>
                  </a:lnTo>
                  <a:lnTo>
                    <a:pt x="3803" y="722"/>
                  </a:lnTo>
                  <a:lnTo>
                    <a:pt x="3879" y="722"/>
                  </a:lnTo>
                  <a:lnTo>
                    <a:pt x="3879" y="860"/>
                  </a:lnTo>
                  <a:lnTo>
                    <a:pt x="3955" y="860"/>
                  </a:lnTo>
                  <a:lnTo>
                    <a:pt x="3955" y="934"/>
                  </a:lnTo>
                  <a:lnTo>
                    <a:pt x="4033" y="934"/>
                  </a:lnTo>
                  <a:lnTo>
                    <a:pt x="4033" y="1219"/>
                  </a:lnTo>
                  <a:lnTo>
                    <a:pt x="4104" y="1219"/>
                  </a:lnTo>
                  <a:lnTo>
                    <a:pt x="4104" y="1728"/>
                  </a:lnTo>
                  <a:lnTo>
                    <a:pt x="4029" y="1728"/>
                  </a:lnTo>
                  <a:lnTo>
                    <a:pt x="4029" y="1880"/>
                  </a:lnTo>
                  <a:lnTo>
                    <a:pt x="3943" y="1880"/>
                  </a:lnTo>
                  <a:lnTo>
                    <a:pt x="3943" y="1718"/>
                  </a:lnTo>
                  <a:lnTo>
                    <a:pt x="4017" y="1718"/>
                  </a:lnTo>
                  <a:lnTo>
                    <a:pt x="4017" y="1301"/>
                  </a:lnTo>
                  <a:lnTo>
                    <a:pt x="3946" y="1301"/>
                  </a:lnTo>
                  <a:lnTo>
                    <a:pt x="3946" y="1230"/>
                  </a:lnTo>
                  <a:lnTo>
                    <a:pt x="3875" y="1230"/>
                  </a:lnTo>
                  <a:lnTo>
                    <a:pt x="3875" y="1162"/>
                  </a:lnTo>
                  <a:lnTo>
                    <a:pt x="3800" y="1162"/>
                  </a:lnTo>
                  <a:lnTo>
                    <a:pt x="3800" y="1084"/>
                  </a:lnTo>
                  <a:lnTo>
                    <a:pt x="3722" y="1084"/>
                  </a:lnTo>
                  <a:lnTo>
                    <a:pt x="3722" y="801"/>
                  </a:lnTo>
                  <a:lnTo>
                    <a:pt x="3649" y="801"/>
                  </a:lnTo>
                  <a:lnTo>
                    <a:pt x="3649" y="862"/>
                  </a:lnTo>
                  <a:lnTo>
                    <a:pt x="3649" y="1081"/>
                  </a:lnTo>
                  <a:lnTo>
                    <a:pt x="3508" y="1081"/>
                  </a:lnTo>
                  <a:lnTo>
                    <a:pt x="3508" y="1162"/>
                  </a:lnTo>
                  <a:lnTo>
                    <a:pt x="3426" y="1162"/>
                  </a:lnTo>
                  <a:lnTo>
                    <a:pt x="3426" y="1216"/>
                  </a:lnTo>
                  <a:lnTo>
                    <a:pt x="3426" y="1301"/>
                  </a:lnTo>
                  <a:lnTo>
                    <a:pt x="3348" y="1301"/>
                  </a:lnTo>
                  <a:lnTo>
                    <a:pt x="3348" y="1431"/>
                  </a:lnTo>
                  <a:lnTo>
                    <a:pt x="3492" y="1431"/>
                  </a:lnTo>
                  <a:lnTo>
                    <a:pt x="3492" y="1355"/>
                  </a:lnTo>
                  <a:lnTo>
                    <a:pt x="3579" y="1355"/>
                  </a:lnTo>
                  <a:lnTo>
                    <a:pt x="3579" y="1431"/>
                  </a:lnTo>
                  <a:lnTo>
                    <a:pt x="3649" y="1431"/>
                  </a:lnTo>
                  <a:lnTo>
                    <a:pt x="3649" y="1497"/>
                  </a:lnTo>
                  <a:lnTo>
                    <a:pt x="3731" y="1497"/>
                  </a:lnTo>
                  <a:lnTo>
                    <a:pt x="3731" y="1574"/>
                  </a:lnTo>
                  <a:lnTo>
                    <a:pt x="3806" y="1574"/>
                  </a:lnTo>
                  <a:lnTo>
                    <a:pt x="3806" y="1651"/>
                  </a:lnTo>
                  <a:lnTo>
                    <a:pt x="3806" y="1786"/>
                  </a:lnTo>
                  <a:lnTo>
                    <a:pt x="3883" y="1786"/>
                  </a:lnTo>
                  <a:lnTo>
                    <a:pt x="3883" y="1871"/>
                  </a:lnTo>
                  <a:lnTo>
                    <a:pt x="3797" y="1871"/>
                  </a:lnTo>
                  <a:lnTo>
                    <a:pt x="3797" y="1796"/>
                  </a:lnTo>
                  <a:lnTo>
                    <a:pt x="3719" y="1796"/>
                  </a:lnTo>
                  <a:lnTo>
                    <a:pt x="3719" y="1651"/>
                  </a:lnTo>
                  <a:lnTo>
                    <a:pt x="3657" y="1651"/>
                  </a:lnTo>
                  <a:lnTo>
                    <a:pt x="3657" y="1716"/>
                  </a:lnTo>
                  <a:lnTo>
                    <a:pt x="3657" y="1794"/>
                  </a:lnTo>
                  <a:lnTo>
                    <a:pt x="3657" y="2149"/>
                  </a:lnTo>
                  <a:lnTo>
                    <a:pt x="3582" y="2149"/>
                  </a:lnTo>
                  <a:lnTo>
                    <a:pt x="3582" y="2230"/>
                  </a:lnTo>
                  <a:lnTo>
                    <a:pt x="3495" y="2230"/>
                  </a:lnTo>
                  <a:lnTo>
                    <a:pt x="3495" y="2155"/>
                  </a:lnTo>
                  <a:lnTo>
                    <a:pt x="3421" y="2155"/>
                  </a:lnTo>
                  <a:lnTo>
                    <a:pt x="3421" y="2070"/>
                  </a:lnTo>
                  <a:lnTo>
                    <a:pt x="3499" y="2070"/>
                  </a:lnTo>
                  <a:lnTo>
                    <a:pt x="3499" y="1871"/>
                  </a:lnTo>
                  <a:lnTo>
                    <a:pt x="3423" y="1871"/>
                  </a:lnTo>
                  <a:lnTo>
                    <a:pt x="3423" y="1935"/>
                  </a:lnTo>
                  <a:lnTo>
                    <a:pt x="3194" y="1935"/>
                  </a:lnTo>
                  <a:lnTo>
                    <a:pt x="3194" y="1867"/>
                  </a:lnTo>
                  <a:lnTo>
                    <a:pt x="3123" y="1867"/>
                  </a:lnTo>
                  <a:lnTo>
                    <a:pt x="3123" y="1794"/>
                  </a:lnTo>
                  <a:lnTo>
                    <a:pt x="2907" y="1794"/>
                  </a:lnTo>
                  <a:lnTo>
                    <a:pt x="2907" y="1850"/>
                  </a:lnTo>
                  <a:lnTo>
                    <a:pt x="2975" y="1850"/>
                  </a:lnTo>
                  <a:lnTo>
                    <a:pt x="2975" y="1935"/>
                  </a:lnTo>
                  <a:lnTo>
                    <a:pt x="2975" y="2007"/>
                  </a:lnTo>
                  <a:lnTo>
                    <a:pt x="2843" y="2007"/>
                  </a:lnTo>
                  <a:lnTo>
                    <a:pt x="2843" y="2081"/>
                  </a:lnTo>
                  <a:lnTo>
                    <a:pt x="2694" y="2081"/>
                  </a:lnTo>
                  <a:lnTo>
                    <a:pt x="2694" y="2155"/>
                  </a:lnTo>
                  <a:lnTo>
                    <a:pt x="2514" y="2155"/>
                  </a:lnTo>
                  <a:lnTo>
                    <a:pt x="2514" y="2081"/>
                  </a:lnTo>
                  <a:lnTo>
                    <a:pt x="2297" y="2081"/>
                  </a:lnTo>
                  <a:lnTo>
                    <a:pt x="2297" y="2007"/>
                  </a:lnTo>
                  <a:lnTo>
                    <a:pt x="2163" y="2007"/>
                  </a:lnTo>
                  <a:lnTo>
                    <a:pt x="2163" y="2084"/>
                  </a:lnTo>
                  <a:lnTo>
                    <a:pt x="2163" y="2155"/>
                  </a:lnTo>
                  <a:lnTo>
                    <a:pt x="2076" y="2155"/>
                  </a:lnTo>
                  <a:lnTo>
                    <a:pt x="2076" y="2084"/>
                  </a:lnTo>
                  <a:lnTo>
                    <a:pt x="1992" y="2084"/>
                  </a:lnTo>
                  <a:lnTo>
                    <a:pt x="1992" y="2007"/>
                  </a:lnTo>
                  <a:lnTo>
                    <a:pt x="1930" y="2007"/>
                  </a:lnTo>
                  <a:lnTo>
                    <a:pt x="1930" y="2081"/>
                  </a:lnTo>
                  <a:lnTo>
                    <a:pt x="1865" y="2081"/>
                  </a:lnTo>
                  <a:lnTo>
                    <a:pt x="1865" y="2155"/>
                  </a:lnTo>
                  <a:lnTo>
                    <a:pt x="1700" y="2155"/>
                  </a:lnTo>
                  <a:lnTo>
                    <a:pt x="1700" y="2081"/>
                  </a:lnTo>
                  <a:lnTo>
                    <a:pt x="1632" y="2081"/>
                  </a:lnTo>
                  <a:lnTo>
                    <a:pt x="1632" y="2007"/>
                  </a:lnTo>
                  <a:lnTo>
                    <a:pt x="1555" y="2007"/>
                  </a:lnTo>
                  <a:lnTo>
                    <a:pt x="1555" y="1933"/>
                  </a:lnTo>
                  <a:lnTo>
                    <a:pt x="1487" y="1933"/>
                  </a:lnTo>
                  <a:lnTo>
                    <a:pt x="1487" y="1794"/>
                  </a:lnTo>
                  <a:lnTo>
                    <a:pt x="1410" y="1794"/>
                  </a:lnTo>
                  <a:lnTo>
                    <a:pt x="1410" y="1726"/>
                  </a:lnTo>
                  <a:lnTo>
                    <a:pt x="1335" y="1726"/>
                  </a:lnTo>
                  <a:lnTo>
                    <a:pt x="1335" y="1651"/>
                  </a:lnTo>
                  <a:lnTo>
                    <a:pt x="1257" y="1651"/>
                  </a:lnTo>
                  <a:lnTo>
                    <a:pt x="1257" y="1578"/>
                  </a:lnTo>
                  <a:lnTo>
                    <a:pt x="967" y="1578"/>
                  </a:lnTo>
                  <a:lnTo>
                    <a:pt x="967" y="1651"/>
                  </a:lnTo>
                  <a:lnTo>
                    <a:pt x="967" y="1725"/>
                  </a:lnTo>
                  <a:lnTo>
                    <a:pt x="881" y="1725"/>
                  </a:lnTo>
                  <a:lnTo>
                    <a:pt x="881" y="1651"/>
                  </a:lnTo>
                  <a:lnTo>
                    <a:pt x="736" y="1651"/>
                  </a:lnTo>
                  <a:lnTo>
                    <a:pt x="736" y="1578"/>
                  </a:lnTo>
                  <a:lnTo>
                    <a:pt x="668" y="1578"/>
                  </a:lnTo>
                  <a:lnTo>
                    <a:pt x="668" y="1432"/>
                  </a:lnTo>
                  <a:lnTo>
                    <a:pt x="516" y="1432"/>
                  </a:lnTo>
                  <a:lnTo>
                    <a:pt x="516" y="1509"/>
                  </a:lnTo>
                  <a:lnTo>
                    <a:pt x="445" y="1509"/>
                  </a:lnTo>
                  <a:lnTo>
                    <a:pt x="445" y="1654"/>
                  </a:lnTo>
                  <a:lnTo>
                    <a:pt x="225" y="1654"/>
                  </a:lnTo>
                  <a:lnTo>
                    <a:pt x="225" y="1793"/>
                  </a:lnTo>
                  <a:lnTo>
                    <a:pt x="139" y="1793"/>
                  </a:lnTo>
                  <a:lnTo>
                    <a:pt x="139" y="1654"/>
                  </a:lnTo>
                  <a:lnTo>
                    <a:pt x="65" y="1654"/>
                  </a:lnTo>
                  <a:lnTo>
                    <a:pt x="65" y="1509"/>
                  </a:lnTo>
                  <a:lnTo>
                    <a:pt x="0" y="1509"/>
                  </a:lnTo>
                  <a:lnTo>
                    <a:pt x="0" y="1431"/>
                  </a:lnTo>
                  <a:lnTo>
                    <a:pt x="0" y="1227"/>
                  </a:lnTo>
                  <a:lnTo>
                    <a:pt x="217" y="1227"/>
                  </a:lnTo>
                  <a:lnTo>
                    <a:pt x="217" y="861"/>
                  </a:lnTo>
                  <a:lnTo>
                    <a:pt x="295" y="861"/>
                  </a:lnTo>
                  <a:lnTo>
                    <a:pt x="295" y="793"/>
                  </a:lnTo>
                  <a:lnTo>
                    <a:pt x="363" y="793"/>
                  </a:lnTo>
                  <a:lnTo>
                    <a:pt x="363" y="726"/>
                  </a:lnTo>
                  <a:lnTo>
                    <a:pt x="363" y="583"/>
                  </a:lnTo>
                  <a:lnTo>
                    <a:pt x="519" y="583"/>
                  </a:lnTo>
                  <a:lnTo>
                    <a:pt x="519" y="512"/>
                  </a:lnTo>
                  <a:lnTo>
                    <a:pt x="807" y="512"/>
                  </a:lnTo>
                  <a:lnTo>
                    <a:pt x="807" y="437"/>
                  </a:lnTo>
                  <a:lnTo>
                    <a:pt x="888" y="437"/>
                  </a:lnTo>
                  <a:lnTo>
                    <a:pt x="888" y="363"/>
                  </a:lnTo>
                  <a:lnTo>
                    <a:pt x="959" y="363"/>
                  </a:lnTo>
                  <a:lnTo>
                    <a:pt x="959" y="291"/>
                  </a:lnTo>
                  <a:lnTo>
                    <a:pt x="1116" y="291"/>
                  </a:lnTo>
                  <a:lnTo>
                    <a:pt x="1116" y="370"/>
                  </a:lnTo>
                  <a:lnTo>
                    <a:pt x="1116" y="583"/>
                  </a:lnTo>
                  <a:lnTo>
                    <a:pt x="1180" y="583"/>
                  </a:lnTo>
                  <a:lnTo>
                    <a:pt x="1180" y="725"/>
                  </a:lnTo>
                  <a:lnTo>
                    <a:pt x="1403" y="725"/>
                  </a:lnTo>
                  <a:lnTo>
                    <a:pt x="1403" y="509"/>
                  </a:lnTo>
                  <a:lnTo>
                    <a:pt x="1486" y="509"/>
                  </a:lnTo>
                  <a:lnTo>
                    <a:pt x="1486" y="434"/>
                  </a:lnTo>
                  <a:lnTo>
                    <a:pt x="1708" y="434"/>
                  </a:lnTo>
                  <a:lnTo>
                    <a:pt x="1708" y="512"/>
                  </a:lnTo>
                  <a:lnTo>
                    <a:pt x="1568" y="512"/>
                  </a:lnTo>
                  <a:lnTo>
                    <a:pt x="1568" y="588"/>
                  </a:lnTo>
                  <a:lnTo>
                    <a:pt x="1492" y="588"/>
                  </a:lnTo>
                  <a:lnTo>
                    <a:pt x="1492" y="793"/>
                  </a:lnTo>
                  <a:lnTo>
                    <a:pt x="1633" y="793"/>
                  </a:lnTo>
                  <a:lnTo>
                    <a:pt x="1633" y="722"/>
                  </a:lnTo>
                  <a:lnTo>
                    <a:pt x="1705" y="722"/>
                  </a:lnTo>
                  <a:lnTo>
                    <a:pt x="1705" y="647"/>
                  </a:lnTo>
                  <a:lnTo>
                    <a:pt x="1788" y="647"/>
                  </a:lnTo>
                  <a:lnTo>
                    <a:pt x="1788" y="722"/>
                  </a:lnTo>
                  <a:lnTo>
                    <a:pt x="1999" y="722"/>
                  </a:lnTo>
                  <a:lnTo>
                    <a:pt x="1999" y="648"/>
                  </a:lnTo>
                  <a:lnTo>
                    <a:pt x="2080" y="648"/>
                  </a:lnTo>
                  <a:lnTo>
                    <a:pt x="2080" y="573"/>
                  </a:lnTo>
                  <a:lnTo>
                    <a:pt x="2216" y="573"/>
                  </a:lnTo>
                  <a:lnTo>
                    <a:pt x="2216" y="503"/>
                  </a:lnTo>
                  <a:lnTo>
                    <a:pt x="2142" y="503"/>
                  </a:lnTo>
                  <a:lnTo>
                    <a:pt x="2142" y="435"/>
                  </a:lnTo>
                  <a:lnTo>
                    <a:pt x="2071" y="435"/>
                  </a:lnTo>
                  <a:lnTo>
                    <a:pt x="2071" y="288"/>
                  </a:lnTo>
                  <a:lnTo>
                    <a:pt x="2243" y="288"/>
                  </a:lnTo>
                  <a:lnTo>
                    <a:pt x="2243" y="431"/>
                  </a:lnTo>
                  <a:lnTo>
                    <a:pt x="2314" y="431"/>
                  </a:lnTo>
                  <a:lnTo>
                    <a:pt x="2314" y="502"/>
                  </a:lnTo>
                  <a:lnTo>
                    <a:pt x="2389" y="502"/>
                  </a:lnTo>
                  <a:lnTo>
                    <a:pt x="2389" y="573"/>
                  </a:lnTo>
                  <a:lnTo>
                    <a:pt x="2457" y="573"/>
                  </a:lnTo>
                  <a:lnTo>
                    <a:pt x="2457" y="648"/>
                  </a:lnTo>
                  <a:lnTo>
                    <a:pt x="2457" y="652"/>
                  </a:lnTo>
                  <a:lnTo>
                    <a:pt x="2457" y="722"/>
                  </a:lnTo>
                  <a:lnTo>
                    <a:pt x="2603" y="722"/>
                  </a:lnTo>
                  <a:lnTo>
                    <a:pt x="2603" y="648"/>
                  </a:lnTo>
                  <a:lnTo>
                    <a:pt x="2754" y="648"/>
                  </a:lnTo>
                  <a:lnTo>
                    <a:pt x="2754" y="722"/>
                  </a:lnTo>
                  <a:lnTo>
                    <a:pt x="2827" y="722"/>
                  </a:lnTo>
                  <a:lnTo>
                    <a:pt x="2827" y="648"/>
                  </a:lnTo>
                  <a:lnTo>
                    <a:pt x="2898" y="648"/>
                  </a:lnTo>
                  <a:lnTo>
                    <a:pt x="2898" y="580"/>
                  </a:lnTo>
                  <a:lnTo>
                    <a:pt x="2754" y="580"/>
                  </a:lnTo>
                  <a:lnTo>
                    <a:pt x="2754" y="512"/>
                  </a:lnTo>
                  <a:lnTo>
                    <a:pt x="2673" y="512"/>
                  </a:lnTo>
                  <a:lnTo>
                    <a:pt x="2673" y="434"/>
                  </a:lnTo>
                  <a:lnTo>
                    <a:pt x="2754" y="434"/>
                  </a:lnTo>
                  <a:lnTo>
                    <a:pt x="2754" y="359"/>
                  </a:lnTo>
                  <a:lnTo>
                    <a:pt x="2982" y="359"/>
                  </a:lnTo>
                  <a:lnTo>
                    <a:pt x="2982" y="505"/>
                  </a:lnTo>
                  <a:lnTo>
                    <a:pt x="3130" y="505"/>
                  </a:lnTo>
                  <a:lnTo>
                    <a:pt x="3130" y="427"/>
                  </a:lnTo>
                  <a:lnTo>
                    <a:pt x="3271" y="427"/>
                  </a:lnTo>
                  <a:lnTo>
                    <a:pt x="3271" y="363"/>
                  </a:lnTo>
                  <a:lnTo>
                    <a:pt x="3350" y="363"/>
                  </a:lnTo>
                  <a:lnTo>
                    <a:pt x="3350" y="294"/>
                  </a:lnTo>
                  <a:lnTo>
                    <a:pt x="3350" y="217"/>
                  </a:lnTo>
                  <a:lnTo>
                    <a:pt x="3423" y="217"/>
                  </a:lnTo>
                  <a:lnTo>
                    <a:pt x="3423" y="145"/>
                  </a:lnTo>
                  <a:lnTo>
                    <a:pt x="3572" y="145"/>
                  </a:lnTo>
                  <a:lnTo>
                    <a:pt x="3572" y="75"/>
                  </a:lnTo>
                  <a:lnTo>
                    <a:pt x="3645" y="75"/>
                  </a:lnTo>
                  <a:lnTo>
                    <a:pt x="3645" y="0"/>
                  </a:lnTo>
                  <a:lnTo>
                    <a:pt x="3807" y="0"/>
                  </a:lnTo>
                  <a:lnTo>
                    <a:pt x="3807" y="75"/>
                  </a:lnTo>
                  <a:lnTo>
                    <a:pt x="3875" y="75"/>
                  </a:lnTo>
                  <a:lnTo>
                    <a:pt x="3875" y="151"/>
                  </a:lnTo>
                  <a:lnTo>
                    <a:pt x="3731" y="151"/>
                  </a:lnTo>
                  <a:lnTo>
                    <a:pt x="3731" y="289"/>
                  </a:lnTo>
                  <a:close/>
                </a:path>
              </a:pathLst>
            </a:custGeom>
            <a:solidFill>
              <a:schemeClr val="bg1">
                <a:lumMod val="95000"/>
              </a:schemeClr>
            </a:solidFill>
            <a:ln w="19050">
              <a:solidFill>
                <a:srgbClr val="FFD200"/>
              </a:solidFill>
              <a:round/>
              <a:headEnd/>
              <a:tailEnd/>
            </a:ln>
          </p:spPr>
          <p:txBody>
            <a:bodyPr/>
            <a:lstStyle/>
            <a:p>
              <a:pPr defTabSz="316493" fontAlgn="auto">
                <a:spcBef>
                  <a:spcPts val="0"/>
                </a:spcBef>
                <a:spcAft>
                  <a:spcPts val="0"/>
                </a:spcAft>
              </a:pPr>
              <a:endParaRPr lang="ru-RU" sz="4000" dirty="0">
                <a:solidFill>
                  <a:srgbClr val="53505E"/>
                </a:solidFill>
                <a:latin typeface="+mn-lt"/>
                <a:cs typeface="Arial" panose="020B0604020202020204" pitchFamily="34" charset="0"/>
              </a:endParaRPr>
            </a:p>
          </p:txBody>
        </p:sp>
      </p:grpSp>
      <p:sp>
        <p:nvSpPr>
          <p:cNvPr id="53" name="Freeform 131">
            <a:extLst>
              <a:ext uri="{FF2B5EF4-FFF2-40B4-BE49-F238E27FC236}">
                <a16:creationId xmlns="" xmlns:a16="http://schemas.microsoft.com/office/drawing/2014/main" id="{94079160-6678-4B17-9F25-658BE2856F90}"/>
              </a:ext>
            </a:extLst>
          </p:cNvPr>
          <p:cNvSpPr>
            <a:spLocks/>
          </p:cNvSpPr>
          <p:nvPr/>
        </p:nvSpPr>
        <p:spPr bwMode="auto">
          <a:xfrm rot="518698">
            <a:off x="5132522" y="2847630"/>
            <a:ext cx="1510814" cy="959636"/>
          </a:xfrm>
          <a:custGeom>
            <a:avLst/>
            <a:gdLst/>
            <a:ahLst/>
            <a:cxnLst>
              <a:cxn ang="0">
                <a:pos x="982" y="1239"/>
              </a:cxn>
              <a:cxn ang="0">
                <a:pos x="1036" y="1198"/>
              </a:cxn>
              <a:cxn ang="0">
                <a:pos x="1082" y="1136"/>
              </a:cxn>
              <a:cxn ang="0">
                <a:pos x="1149" y="1027"/>
              </a:cxn>
              <a:cxn ang="0">
                <a:pos x="1223" y="1044"/>
              </a:cxn>
              <a:cxn ang="0">
                <a:pos x="1350" y="1068"/>
              </a:cxn>
              <a:cxn ang="0">
                <a:pos x="1449" y="1099"/>
              </a:cxn>
              <a:cxn ang="0">
                <a:pos x="1512" y="1108"/>
              </a:cxn>
              <a:cxn ang="0">
                <a:pos x="1590" y="1059"/>
              </a:cxn>
              <a:cxn ang="0">
                <a:pos x="1643" y="1090"/>
              </a:cxn>
              <a:cxn ang="0">
                <a:pos x="1673" y="1059"/>
              </a:cxn>
              <a:cxn ang="0">
                <a:pos x="1766" y="1008"/>
              </a:cxn>
              <a:cxn ang="0">
                <a:pos x="1739" y="972"/>
              </a:cxn>
              <a:cxn ang="0">
                <a:pos x="1684" y="908"/>
              </a:cxn>
              <a:cxn ang="0">
                <a:pos x="1646" y="838"/>
              </a:cxn>
              <a:cxn ang="0">
                <a:pos x="1589" y="823"/>
              </a:cxn>
              <a:cxn ang="0">
                <a:pos x="1550" y="775"/>
              </a:cxn>
              <a:cxn ang="0">
                <a:pos x="1498" y="779"/>
              </a:cxn>
              <a:cxn ang="0">
                <a:pos x="1452" y="720"/>
              </a:cxn>
              <a:cxn ang="0">
                <a:pos x="1405" y="737"/>
              </a:cxn>
              <a:cxn ang="0">
                <a:pos x="1350" y="779"/>
              </a:cxn>
              <a:cxn ang="0">
                <a:pos x="1229" y="760"/>
              </a:cxn>
              <a:cxn ang="0">
                <a:pos x="1149" y="672"/>
              </a:cxn>
              <a:cxn ang="0">
                <a:pos x="998" y="632"/>
              </a:cxn>
              <a:cxn ang="0">
                <a:pos x="859" y="570"/>
              </a:cxn>
              <a:cxn ang="0">
                <a:pos x="836" y="508"/>
              </a:cxn>
              <a:cxn ang="0">
                <a:pos x="811" y="437"/>
              </a:cxn>
              <a:cxn ang="0">
                <a:pos x="745" y="357"/>
              </a:cxn>
              <a:cxn ang="0">
                <a:pos x="693" y="367"/>
              </a:cxn>
              <a:cxn ang="0">
                <a:pos x="649" y="367"/>
              </a:cxn>
              <a:cxn ang="0">
                <a:pos x="597" y="363"/>
              </a:cxn>
              <a:cxn ang="0">
                <a:pos x="555" y="256"/>
              </a:cxn>
              <a:cxn ang="0">
                <a:pos x="424" y="249"/>
              </a:cxn>
              <a:cxn ang="0">
                <a:pos x="385" y="210"/>
              </a:cxn>
              <a:cxn ang="0">
                <a:pos x="349" y="169"/>
              </a:cxn>
              <a:cxn ang="0">
                <a:pos x="384" y="91"/>
              </a:cxn>
              <a:cxn ang="0">
                <a:pos x="378" y="0"/>
              </a:cxn>
              <a:cxn ang="0">
                <a:pos x="293" y="56"/>
              </a:cxn>
              <a:cxn ang="0">
                <a:pos x="245" y="62"/>
              </a:cxn>
              <a:cxn ang="0">
                <a:pos x="189" y="63"/>
              </a:cxn>
              <a:cxn ang="0">
                <a:pos x="143" y="169"/>
              </a:cxn>
              <a:cxn ang="0">
                <a:pos x="81" y="244"/>
              </a:cxn>
              <a:cxn ang="0">
                <a:pos x="30" y="396"/>
              </a:cxn>
              <a:cxn ang="0">
                <a:pos x="3" y="455"/>
              </a:cxn>
              <a:cxn ang="0">
                <a:pos x="40" y="514"/>
              </a:cxn>
              <a:cxn ang="0">
                <a:pos x="120" y="613"/>
              </a:cxn>
              <a:cxn ang="0">
                <a:pos x="154" y="672"/>
              </a:cxn>
              <a:cxn ang="0">
                <a:pos x="145" y="760"/>
              </a:cxn>
              <a:cxn ang="0">
                <a:pos x="149" y="926"/>
              </a:cxn>
              <a:cxn ang="0">
                <a:pos x="173" y="975"/>
              </a:cxn>
              <a:cxn ang="0">
                <a:pos x="227" y="1024"/>
              </a:cxn>
              <a:cxn ang="0">
                <a:pos x="262" y="1127"/>
              </a:cxn>
              <a:cxn ang="0">
                <a:pos x="330" y="1107"/>
              </a:cxn>
              <a:cxn ang="0">
                <a:pos x="418" y="1088"/>
              </a:cxn>
              <a:cxn ang="0">
                <a:pos x="468" y="1064"/>
              </a:cxn>
              <a:cxn ang="0">
                <a:pos x="505" y="1045"/>
              </a:cxn>
              <a:cxn ang="0">
                <a:pos x="538" y="1008"/>
              </a:cxn>
              <a:cxn ang="0">
                <a:pos x="627" y="1047"/>
              </a:cxn>
              <a:cxn ang="0">
                <a:pos x="690" y="1066"/>
              </a:cxn>
              <a:cxn ang="0">
                <a:pos x="749" y="1183"/>
              </a:cxn>
              <a:cxn ang="0">
                <a:pos x="829" y="1273"/>
              </a:cxn>
            </a:cxnLst>
            <a:rect l="0" t="0" r="r" b="b"/>
            <a:pathLst>
              <a:path w="1771" h="1307">
                <a:moveTo>
                  <a:pt x="932" y="1307"/>
                </a:moveTo>
                <a:lnTo>
                  <a:pt x="954" y="1307"/>
                </a:lnTo>
                <a:lnTo>
                  <a:pt x="954" y="1307"/>
                </a:lnTo>
                <a:lnTo>
                  <a:pt x="954" y="1307"/>
                </a:lnTo>
                <a:lnTo>
                  <a:pt x="960" y="1297"/>
                </a:lnTo>
                <a:lnTo>
                  <a:pt x="965" y="1287"/>
                </a:lnTo>
                <a:lnTo>
                  <a:pt x="972" y="1267"/>
                </a:lnTo>
                <a:lnTo>
                  <a:pt x="979" y="1247"/>
                </a:lnTo>
                <a:lnTo>
                  <a:pt x="982" y="1239"/>
                </a:lnTo>
                <a:lnTo>
                  <a:pt x="987" y="1230"/>
                </a:lnTo>
                <a:lnTo>
                  <a:pt x="987" y="1230"/>
                </a:lnTo>
                <a:lnTo>
                  <a:pt x="991" y="1224"/>
                </a:lnTo>
                <a:lnTo>
                  <a:pt x="995" y="1219"/>
                </a:lnTo>
                <a:lnTo>
                  <a:pt x="1000" y="1215"/>
                </a:lnTo>
                <a:lnTo>
                  <a:pt x="1004" y="1212"/>
                </a:lnTo>
                <a:lnTo>
                  <a:pt x="1014" y="1206"/>
                </a:lnTo>
                <a:lnTo>
                  <a:pt x="1026" y="1201"/>
                </a:lnTo>
                <a:lnTo>
                  <a:pt x="1036" y="1198"/>
                </a:lnTo>
                <a:lnTo>
                  <a:pt x="1047" y="1193"/>
                </a:lnTo>
                <a:lnTo>
                  <a:pt x="1052" y="1190"/>
                </a:lnTo>
                <a:lnTo>
                  <a:pt x="1057" y="1185"/>
                </a:lnTo>
                <a:lnTo>
                  <a:pt x="1061" y="1181"/>
                </a:lnTo>
                <a:lnTo>
                  <a:pt x="1064" y="1175"/>
                </a:lnTo>
                <a:lnTo>
                  <a:pt x="1064" y="1175"/>
                </a:lnTo>
                <a:lnTo>
                  <a:pt x="1069" y="1168"/>
                </a:lnTo>
                <a:lnTo>
                  <a:pt x="1073" y="1159"/>
                </a:lnTo>
                <a:lnTo>
                  <a:pt x="1082" y="1136"/>
                </a:lnTo>
                <a:lnTo>
                  <a:pt x="1090" y="1112"/>
                </a:lnTo>
                <a:lnTo>
                  <a:pt x="1100" y="1086"/>
                </a:lnTo>
                <a:lnTo>
                  <a:pt x="1105" y="1074"/>
                </a:lnTo>
                <a:lnTo>
                  <a:pt x="1110" y="1063"/>
                </a:lnTo>
                <a:lnTo>
                  <a:pt x="1117" y="1052"/>
                </a:lnTo>
                <a:lnTo>
                  <a:pt x="1124" y="1043"/>
                </a:lnTo>
                <a:lnTo>
                  <a:pt x="1131" y="1036"/>
                </a:lnTo>
                <a:lnTo>
                  <a:pt x="1140" y="1030"/>
                </a:lnTo>
                <a:lnTo>
                  <a:pt x="1149" y="1027"/>
                </a:lnTo>
                <a:lnTo>
                  <a:pt x="1159" y="1024"/>
                </a:lnTo>
                <a:lnTo>
                  <a:pt x="1159" y="1024"/>
                </a:lnTo>
                <a:lnTo>
                  <a:pt x="1169" y="1025"/>
                </a:lnTo>
                <a:lnTo>
                  <a:pt x="1178" y="1028"/>
                </a:lnTo>
                <a:lnTo>
                  <a:pt x="1187" y="1030"/>
                </a:lnTo>
                <a:lnTo>
                  <a:pt x="1195" y="1032"/>
                </a:lnTo>
                <a:lnTo>
                  <a:pt x="1210" y="1039"/>
                </a:lnTo>
                <a:lnTo>
                  <a:pt x="1223" y="1044"/>
                </a:lnTo>
                <a:lnTo>
                  <a:pt x="1223" y="1044"/>
                </a:lnTo>
                <a:lnTo>
                  <a:pt x="1285" y="1044"/>
                </a:lnTo>
                <a:lnTo>
                  <a:pt x="1285" y="1044"/>
                </a:lnTo>
                <a:lnTo>
                  <a:pt x="1285" y="1044"/>
                </a:lnTo>
                <a:lnTo>
                  <a:pt x="1295" y="1051"/>
                </a:lnTo>
                <a:lnTo>
                  <a:pt x="1306" y="1056"/>
                </a:lnTo>
                <a:lnTo>
                  <a:pt x="1316" y="1061"/>
                </a:lnTo>
                <a:lnTo>
                  <a:pt x="1326" y="1064"/>
                </a:lnTo>
                <a:lnTo>
                  <a:pt x="1339" y="1067"/>
                </a:lnTo>
                <a:lnTo>
                  <a:pt x="1350" y="1068"/>
                </a:lnTo>
                <a:lnTo>
                  <a:pt x="1377" y="1069"/>
                </a:lnTo>
                <a:lnTo>
                  <a:pt x="1377" y="1069"/>
                </a:lnTo>
                <a:lnTo>
                  <a:pt x="1387" y="1069"/>
                </a:lnTo>
                <a:lnTo>
                  <a:pt x="1397" y="1070"/>
                </a:lnTo>
                <a:lnTo>
                  <a:pt x="1405" y="1073"/>
                </a:lnTo>
                <a:lnTo>
                  <a:pt x="1413" y="1076"/>
                </a:lnTo>
                <a:lnTo>
                  <a:pt x="1426" y="1083"/>
                </a:lnTo>
                <a:lnTo>
                  <a:pt x="1438" y="1091"/>
                </a:lnTo>
                <a:lnTo>
                  <a:pt x="1449" y="1099"/>
                </a:lnTo>
                <a:lnTo>
                  <a:pt x="1462" y="1106"/>
                </a:lnTo>
                <a:lnTo>
                  <a:pt x="1469" y="1109"/>
                </a:lnTo>
                <a:lnTo>
                  <a:pt x="1477" y="1111"/>
                </a:lnTo>
                <a:lnTo>
                  <a:pt x="1485" y="1113"/>
                </a:lnTo>
                <a:lnTo>
                  <a:pt x="1494" y="1113"/>
                </a:lnTo>
                <a:lnTo>
                  <a:pt x="1494" y="1113"/>
                </a:lnTo>
                <a:lnTo>
                  <a:pt x="1500" y="1113"/>
                </a:lnTo>
                <a:lnTo>
                  <a:pt x="1506" y="1111"/>
                </a:lnTo>
                <a:lnTo>
                  <a:pt x="1512" y="1108"/>
                </a:lnTo>
                <a:lnTo>
                  <a:pt x="1516" y="1105"/>
                </a:lnTo>
                <a:lnTo>
                  <a:pt x="1527" y="1096"/>
                </a:lnTo>
                <a:lnTo>
                  <a:pt x="1536" y="1085"/>
                </a:lnTo>
                <a:lnTo>
                  <a:pt x="1547" y="1076"/>
                </a:lnTo>
                <a:lnTo>
                  <a:pt x="1559" y="1067"/>
                </a:lnTo>
                <a:lnTo>
                  <a:pt x="1566" y="1063"/>
                </a:lnTo>
                <a:lnTo>
                  <a:pt x="1573" y="1061"/>
                </a:lnTo>
                <a:lnTo>
                  <a:pt x="1581" y="1059"/>
                </a:lnTo>
                <a:lnTo>
                  <a:pt x="1590" y="1059"/>
                </a:lnTo>
                <a:lnTo>
                  <a:pt x="1590" y="1059"/>
                </a:lnTo>
                <a:lnTo>
                  <a:pt x="1594" y="1059"/>
                </a:lnTo>
                <a:lnTo>
                  <a:pt x="1599" y="1060"/>
                </a:lnTo>
                <a:lnTo>
                  <a:pt x="1607" y="1063"/>
                </a:lnTo>
                <a:lnTo>
                  <a:pt x="1614" y="1069"/>
                </a:lnTo>
                <a:lnTo>
                  <a:pt x="1621" y="1075"/>
                </a:lnTo>
                <a:lnTo>
                  <a:pt x="1628" y="1081"/>
                </a:lnTo>
                <a:lnTo>
                  <a:pt x="1636" y="1086"/>
                </a:lnTo>
                <a:lnTo>
                  <a:pt x="1643" y="1090"/>
                </a:lnTo>
                <a:lnTo>
                  <a:pt x="1647" y="1091"/>
                </a:lnTo>
                <a:lnTo>
                  <a:pt x="1652" y="1091"/>
                </a:lnTo>
                <a:lnTo>
                  <a:pt x="1652" y="1091"/>
                </a:lnTo>
                <a:lnTo>
                  <a:pt x="1653" y="1085"/>
                </a:lnTo>
                <a:lnTo>
                  <a:pt x="1654" y="1081"/>
                </a:lnTo>
                <a:lnTo>
                  <a:pt x="1655" y="1076"/>
                </a:lnTo>
                <a:lnTo>
                  <a:pt x="1658" y="1071"/>
                </a:lnTo>
                <a:lnTo>
                  <a:pt x="1665" y="1064"/>
                </a:lnTo>
                <a:lnTo>
                  <a:pt x="1673" y="1059"/>
                </a:lnTo>
                <a:lnTo>
                  <a:pt x="1682" y="1054"/>
                </a:lnTo>
                <a:lnTo>
                  <a:pt x="1692" y="1050"/>
                </a:lnTo>
                <a:lnTo>
                  <a:pt x="1715" y="1041"/>
                </a:lnTo>
                <a:lnTo>
                  <a:pt x="1727" y="1037"/>
                </a:lnTo>
                <a:lnTo>
                  <a:pt x="1737" y="1032"/>
                </a:lnTo>
                <a:lnTo>
                  <a:pt x="1747" y="1027"/>
                </a:lnTo>
                <a:lnTo>
                  <a:pt x="1756" y="1021"/>
                </a:lnTo>
                <a:lnTo>
                  <a:pt x="1764" y="1013"/>
                </a:lnTo>
                <a:lnTo>
                  <a:pt x="1766" y="1008"/>
                </a:lnTo>
                <a:lnTo>
                  <a:pt x="1768" y="1002"/>
                </a:lnTo>
                <a:lnTo>
                  <a:pt x="1769" y="998"/>
                </a:lnTo>
                <a:lnTo>
                  <a:pt x="1771" y="991"/>
                </a:lnTo>
                <a:lnTo>
                  <a:pt x="1771" y="984"/>
                </a:lnTo>
                <a:lnTo>
                  <a:pt x="1771" y="977"/>
                </a:lnTo>
                <a:lnTo>
                  <a:pt x="1771" y="977"/>
                </a:lnTo>
                <a:lnTo>
                  <a:pt x="1759" y="977"/>
                </a:lnTo>
                <a:lnTo>
                  <a:pt x="1749" y="975"/>
                </a:lnTo>
                <a:lnTo>
                  <a:pt x="1739" y="972"/>
                </a:lnTo>
                <a:lnTo>
                  <a:pt x="1730" y="968"/>
                </a:lnTo>
                <a:lnTo>
                  <a:pt x="1722" y="963"/>
                </a:lnTo>
                <a:lnTo>
                  <a:pt x="1715" y="957"/>
                </a:lnTo>
                <a:lnTo>
                  <a:pt x="1708" y="951"/>
                </a:lnTo>
                <a:lnTo>
                  <a:pt x="1701" y="944"/>
                </a:lnTo>
                <a:lnTo>
                  <a:pt x="1696" y="936"/>
                </a:lnTo>
                <a:lnTo>
                  <a:pt x="1691" y="926"/>
                </a:lnTo>
                <a:lnTo>
                  <a:pt x="1688" y="917"/>
                </a:lnTo>
                <a:lnTo>
                  <a:pt x="1684" y="908"/>
                </a:lnTo>
                <a:lnTo>
                  <a:pt x="1681" y="896"/>
                </a:lnTo>
                <a:lnTo>
                  <a:pt x="1680" y="886"/>
                </a:lnTo>
                <a:lnTo>
                  <a:pt x="1678" y="875"/>
                </a:lnTo>
                <a:lnTo>
                  <a:pt x="1677" y="863"/>
                </a:lnTo>
                <a:lnTo>
                  <a:pt x="1677" y="863"/>
                </a:lnTo>
                <a:lnTo>
                  <a:pt x="1672" y="860"/>
                </a:lnTo>
                <a:lnTo>
                  <a:pt x="1666" y="856"/>
                </a:lnTo>
                <a:lnTo>
                  <a:pt x="1655" y="847"/>
                </a:lnTo>
                <a:lnTo>
                  <a:pt x="1646" y="838"/>
                </a:lnTo>
                <a:lnTo>
                  <a:pt x="1640" y="833"/>
                </a:lnTo>
                <a:lnTo>
                  <a:pt x="1634" y="830"/>
                </a:lnTo>
                <a:lnTo>
                  <a:pt x="1634" y="830"/>
                </a:lnTo>
                <a:lnTo>
                  <a:pt x="1627" y="829"/>
                </a:lnTo>
                <a:lnTo>
                  <a:pt x="1621" y="827"/>
                </a:lnTo>
                <a:lnTo>
                  <a:pt x="1608" y="827"/>
                </a:lnTo>
                <a:lnTo>
                  <a:pt x="1601" y="827"/>
                </a:lnTo>
                <a:lnTo>
                  <a:pt x="1596" y="826"/>
                </a:lnTo>
                <a:lnTo>
                  <a:pt x="1589" y="823"/>
                </a:lnTo>
                <a:lnTo>
                  <a:pt x="1583" y="819"/>
                </a:lnTo>
                <a:lnTo>
                  <a:pt x="1583" y="819"/>
                </a:lnTo>
                <a:lnTo>
                  <a:pt x="1577" y="815"/>
                </a:lnTo>
                <a:lnTo>
                  <a:pt x="1574" y="809"/>
                </a:lnTo>
                <a:lnTo>
                  <a:pt x="1569" y="798"/>
                </a:lnTo>
                <a:lnTo>
                  <a:pt x="1566" y="791"/>
                </a:lnTo>
                <a:lnTo>
                  <a:pt x="1562" y="785"/>
                </a:lnTo>
                <a:lnTo>
                  <a:pt x="1556" y="779"/>
                </a:lnTo>
                <a:lnTo>
                  <a:pt x="1550" y="775"/>
                </a:lnTo>
                <a:lnTo>
                  <a:pt x="1550" y="775"/>
                </a:lnTo>
                <a:lnTo>
                  <a:pt x="1545" y="775"/>
                </a:lnTo>
                <a:lnTo>
                  <a:pt x="1542" y="773"/>
                </a:lnTo>
                <a:lnTo>
                  <a:pt x="1533" y="775"/>
                </a:lnTo>
                <a:lnTo>
                  <a:pt x="1519" y="780"/>
                </a:lnTo>
                <a:lnTo>
                  <a:pt x="1512" y="783"/>
                </a:lnTo>
                <a:lnTo>
                  <a:pt x="1505" y="781"/>
                </a:lnTo>
                <a:lnTo>
                  <a:pt x="1501" y="780"/>
                </a:lnTo>
                <a:lnTo>
                  <a:pt x="1498" y="779"/>
                </a:lnTo>
                <a:lnTo>
                  <a:pt x="1494" y="776"/>
                </a:lnTo>
                <a:lnTo>
                  <a:pt x="1491" y="771"/>
                </a:lnTo>
                <a:lnTo>
                  <a:pt x="1491" y="771"/>
                </a:lnTo>
                <a:lnTo>
                  <a:pt x="1485" y="765"/>
                </a:lnTo>
                <a:lnTo>
                  <a:pt x="1481" y="758"/>
                </a:lnTo>
                <a:lnTo>
                  <a:pt x="1469" y="740"/>
                </a:lnTo>
                <a:lnTo>
                  <a:pt x="1463" y="731"/>
                </a:lnTo>
                <a:lnTo>
                  <a:pt x="1456" y="724"/>
                </a:lnTo>
                <a:lnTo>
                  <a:pt x="1452" y="720"/>
                </a:lnTo>
                <a:lnTo>
                  <a:pt x="1448" y="718"/>
                </a:lnTo>
                <a:lnTo>
                  <a:pt x="1444" y="717"/>
                </a:lnTo>
                <a:lnTo>
                  <a:pt x="1439" y="717"/>
                </a:lnTo>
                <a:lnTo>
                  <a:pt x="1439" y="717"/>
                </a:lnTo>
                <a:lnTo>
                  <a:pt x="1432" y="717"/>
                </a:lnTo>
                <a:lnTo>
                  <a:pt x="1425" y="719"/>
                </a:lnTo>
                <a:lnTo>
                  <a:pt x="1420" y="723"/>
                </a:lnTo>
                <a:lnTo>
                  <a:pt x="1414" y="726"/>
                </a:lnTo>
                <a:lnTo>
                  <a:pt x="1405" y="737"/>
                </a:lnTo>
                <a:lnTo>
                  <a:pt x="1397" y="748"/>
                </a:lnTo>
                <a:lnTo>
                  <a:pt x="1387" y="760"/>
                </a:lnTo>
                <a:lnTo>
                  <a:pt x="1383" y="764"/>
                </a:lnTo>
                <a:lnTo>
                  <a:pt x="1377" y="769"/>
                </a:lnTo>
                <a:lnTo>
                  <a:pt x="1371" y="773"/>
                </a:lnTo>
                <a:lnTo>
                  <a:pt x="1365" y="777"/>
                </a:lnTo>
                <a:lnTo>
                  <a:pt x="1359" y="778"/>
                </a:lnTo>
                <a:lnTo>
                  <a:pt x="1350" y="779"/>
                </a:lnTo>
                <a:lnTo>
                  <a:pt x="1350" y="779"/>
                </a:lnTo>
                <a:lnTo>
                  <a:pt x="1332" y="778"/>
                </a:lnTo>
                <a:lnTo>
                  <a:pt x="1314" y="776"/>
                </a:lnTo>
                <a:lnTo>
                  <a:pt x="1296" y="772"/>
                </a:lnTo>
                <a:lnTo>
                  <a:pt x="1277" y="771"/>
                </a:lnTo>
                <a:lnTo>
                  <a:pt x="1277" y="771"/>
                </a:lnTo>
                <a:lnTo>
                  <a:pt x="1263" y="771"/>
                </a:lnTo>
                <a:lnTo>
                  <a:pt x="1249" y="768"/>
                </a:lnTo>
                <a:lnTo>
                  <a:pt x="1239" y="764"/>
                </a:lnTo>
                <a:lnTo>
                  <a:pt x="1229" y="760"/>
                </a:lnTo>
                <a:lnTo>
                  <a:pt x="1220" y="754"/>
                </a:lnTo>
                <a:lnTo>
                  <a:pt x="1212" y="747"/>
                </a:lnTo>
                <a:lnTo>
                  <a:pt x="1206" y="739"/>
                </a:lnTo>
                <a:lnTo>
                  <a:pt x="1200" y="731"/>
                </a:lnTo>
                <a:lnTo>
                  <a:pt x="1187" y="714"/>
                </a:lnTo>
                <a:lnTo>
                  <a:pt x="1174" y="695"/>
                </a:lnTo>
                <a:lnTo>
                  <a:pt x="1166" y="687"/>
                </a:lnTo>
                <a:lnTo>
                  <a:pt x="1158" y="679"/>
                </a:lnTo>
                <a:lnTo>
                  <a:pt x="1149" y="672"/>
                </a:lnTo>
                <a:lnTo>
                  <a:pt x="1138" y="665"/>
                </a:lnTo>
                <a:lnTo>
                  <a:pt x="1138" y="665"/>
                </a:lnTo>
                <a:lnTo>
                  <a:pt x="1124" y="661"/>
                </a:lnTo>
                <a:lnTo>
                  <a:pt x="1107" y="656"/>
                </a:lnTo>
                <a:lnTo>
                  <a:pt x="1067" y="649"/>
                </a:lnTo>
                <a:lnTo>
                  <a:pt x="1047" y="646"/>
                </a:lnTo>
                <a:lnTo>
                  <a:pt x="1026" y="641"/>
                </a:lnTo>
                <a:lnTo>
                  <a:pt x="1008" y="635"/>
                </a:lnTo>
                <a:lnTo>
                  <a:pt x="998" y="632"/>
                </a:lnTo>
                <a:lnTo>
                  <a:pt x="991" y="628"/>
                </a:lnTo>
                <a:lnTo>
                  <a:pt x="991" y="628"/>
                </a:lnTo>
                <a:lnTo>
                  <a:pt x="981" y="623"/>
                </a:lnTo>
                <a:lnTo>
                  <a:pt x="973" y="617"/>
                </a:lnTo>
                <a:lnTo>
                  <a:pt x="958" y="603"/>
                </a:lnTo>
                <a:lnTo>
                  <a:pt x="944" y="587"/>
                </a:lnTo>
                <a:lnTo>
                  <a:pt x="928" y="570"/>
                </a:lnTo>
                <a:lnTo>
                  <a:pt x="928" y="570"/>
                </a:lnTo>
                <a:lnTo>
                  <a:pt x="859" y="570"/>
                </a:lnTo>
                <a:lnTo>
                  <a:pt x="859" y="570"/>
                </a:lnTo>
                <a:lnTo>
                  <a:pt x="859" y="570"/>
                </a:lnTo>
                <a:lnTo>
                  <a:pt x="855" y="565"/>
                </a:lnTo>
                <a:lnTo>
                  <a:pt x="851" y="560"/>
                </a:lnTo>
                <a:lnTo>
                  <a:pt x="845" y="551"/>
                </a:lnTo>
                <a:lnTo>
                  <a:pt x="843" y="541"/>
                </a:lnTo>
                <a:lnTo>
                  <a:pt x="841" y="531"/>
                </a:lnTo>
                <a:lnTo>
                  <a:pt x="838" y="519"/>
                </a:lnTo>
                <a:lnTo>
                  <a:pt x="836" y="508"/>
                </a:lnTo>
                <a:lnTo>
                  <a:pt x="833" y="496"/>
                </a:lnTo>
                <a:lnTo>
                  <a:pt x="829" y="490"/>
                </a:lnTo>
                <a:lnTo>
                  <a:pt x="826" y="485"/>
                </a:lnTo>
                <a:lnTo>
                  <a:pt x="826" y="485"/>
                </a:lnTo>
                <a:lnTo>
                  <a:pt x="820" y="473"/>
                </a:lnTo>
                <a:lnTo>
                  <a:pt x="815" y="459"/>
                </a:lnTo>
                <a:lnTo>
                  <a:pt x="812" y="448"/>
                </a:lnTo>
                <a:lnTo>
                  <a:pt x="811" y="437"/>
                </a:lnTo>
                <a:lnTo>
                  <a:pt x="811" y="437"/>
                </a:lnTo>
                <a:lnTo>
                  <a:pt x="811" y="409"/>
                </a:lnTo>
                <a:lnTo>
                  <a:pt x="811" y="409"/>
                </a:lnTo>
                <a:lnTo>
                  <a:pt x="810" y="405"/>
                </a:lnTo>
                <a:lnTo>
                  <a:pt x="809" y="402"/>
                </a:lnTo>
                <a:lnTo>
                  <a:pt x="799" y="392"/>
                </a:lnTo>
                <a:lnTo>
                  <a:pt x="788" y="383"/>
                </a:lnTo>
                <a:lnTo>
                  <a:pt x="774" y="373"/>
                </a:lnTo>
                <a:lnTo>
                  <a:pt x="759" y="364"/>
                </a:lnTo>
                <a:lnTo>
                  <a:pt x="745" y="357"/>
                </a:lnTo>
                <a:lnTo>
                  <a:pt x="734" y="351"/>
                </a:lnTo>
                <a:lnTo>
                  <a:pt x="727" y="349"/>
                </a:lnTo>
                <a:lnTo>
                  <a:pt x="727" y="349"/>
                </a:lnTo>
                <a:lnTo>
                  <a:pt x="722" y="350"/>
                </a:lnTo>
                <a:lnTo>
                  <a:pt x="719" y="352"/>
                </a:lnTo>
                <a:lnTo>
                  <a:pt x="711" y="358"/>
                </a:lnTo>
                <a:lnTo>
                  <a:pt x="703" y="365"/>
                </a:lnTo>
                <a:lnTo>
                  <a:pt x="698" y="367"/>
                </a:lnTo>
                <a:lnTo>
                  <a:pt x="693" y="367"/>
                </a:lnTo>
                <a:lnTo>
                  <a:pt x="693" y="367"/>
                </a:lnTo>
                <a:lnTo>
                  <a:pt x="687" y="367"/>
                </a:lnTo>
                <a:lnTo>
                  <a:pt x="682" y="365"/>
                </a:lnTo>
                <a:lnTo>
                  <a:pt x="678" y="361"/>
                </a:lnTo>
                <a:lnTo>
                  <a:pt x="675" y="357"/>
                </a:lnTo>
                <a:lnTo>
                  <a:pt x="675" y="357"/>
                </a:lnTo>
                <a:lnTo>
                  <a:pt x="668" y="358"/>
                </a:lnTo>
                <a:lnTo>
                  <a:pt x="661" y="360"/>
                </a:lnTo>
                <a:lnTo>
                  <a:pt x="649" y="367"/>
                </a:lnTo>
                <a:lnTo>
                  <a:pt x="637" y="372"/>
                </a:lnTo>
                <a:lnTo>
                  <a:pt x="630" y="374"/>
                </a:lnTo>
                <a:lnTo>
                  <a:pt x="623" y="374"/>
                </a:lnTo>
                <a:lnTo>
                  <a:pt x="623" y="374"/>
                </a:lnTo>
                <a:lnTo>
                  <a:pt x="618" y="374"/>
                </a:lnTo>
                <a:lnTo>
                  <a:pt x="613" y="373"/>
                </a:lnTo>
                <a:lnTo>
                  <a:pt x="608" y="372"/>
                </a:lnTo>
                <a:lnTo>
                  <a:pt x="604" y="369"/>
                </a:lnTo>
                <a:lnTo>
                  <a:pt x="597" y="363"/>
                </a:lnTo>
                <a:lnTo>
                  <a:pt x="592" y="355"/>
                </a:lnTo>
                <a:lnTo>
                  <a:pt x="588" y="345"/>
                </a:lnTo>
                <a:lnTo>
                  <a:pt x="584" y="335"/>
                </a:lnTo>
                <a:lnTo>
                  <a:pt x="578" y="312"/>
                </a:lnTo>
                <a:lnTo>
                  <a:pt x="574" y="289"/>
                </a:lnTo>
                <a:lnTo>
                  <a:pt x="570" y="279"/>
                </a:lnTo>
                <a:lnTo>
                  <a:pt x="567" y="269"/>
                </a:lnTo>
                <a:lnTo>
                  <a:pt x="562" y="261"/>
                </a:lnTo>
                <a:lnTo>
                  <a:pt x="555" y="256"/>
                </a:lnTo>
                <a:lnTo>
                  <a:pt x="552" y="253"/>
                </a:lnTo>
                <a:lnTo>
                  <a:pt x="548" y="251"/>
                </a:lnTo>
                <a:lnTo>
                  <a:pt x="544" y="250"/>
                </a:lnTo>
                <a:lnTo>
                  <a:pt x="539" y="250"/>
                </a:lnTo>
                <a:lnTo>
                  <a:pt x="539" y="250"/>
                </a:lnTo>
                <a:lnTo>
                  <a:pt x="447" y="250"/>
                </a:lnTo>
                <a:lnTo>
                  <a:pt x="447" y="250"/>
                </a:lnTo>
                <a:lnTo>
                  <a:pt x="436" y="250"/>
                </a:lnTo>
                <a:lnTo>
                  <a:pt x="424" y="249"/>
                </a:lnTo>
                <a:lnTo>
                  <a:pt x="414" y="246"/>
                </a:lnTo>
                <a:lnTo>
                  <a:pt x="405" y="244"/>
                </a:lnTo>
                <a:lnTo>
                  <a:pt x="397" y="238"/>
                </a:lnTo>
                <a:lnTo>
                  <a:pt x="393" y="235"/>
                </a:lnTo>
                <a:lnTo>
                  <a:pt x="391" y="231"/>
                </a:lnTo>
                <a:lnTo>
                  <a:pt x="389" y="227"/>
                </a:lnTo>
                <a:lnTo>
                  <a:pt x="386" y="222"/>
                </a:lnTo>
                <a:lnTo>
                  <a:pt x="386" y="215"/>
                </a:lnTo>
                <a:lnTo>
                  <a:pt x="385" y="210"/>
                </a:lnTo>
                <a:lnTo>
                  <a:pt x="385" y="210"/>
                </a:lnTo>
                <a:lnTo>
                  <a:pt x="378" y="207"/>
                </a:lnTo>
                <a:lnTo>
                  <a:pt x="372" y="205"/>
                </a:lnTo>
                <a:lnTo>
                  <a:pt x="366" y="201"/>
                </a:lnTo>
                <a:lnTo>
                  <a:pt x="361" y="198"/>
                </a:lnTo>
                <a:lnTo>
                  <a:pt x="355" y="192"/>
                </a:lnTo>
                <a:lnTo>
                  <a:pt x="352" y="185"/>
                </a:lnTo>
                <a:lnTo>
                  <a:pt x="349" y="178"/>
                </a:lnTo>
                <a:lnTo>
                  <a:pt x="349" y="169"/>
                </a:lnTo>
                <a:lnTo>
                  <a:pt x="349" y="169"/>
                </a:lnTo>
                <a:lnTo>
                  <a:pt x="349" y="162"/>
                </a:lnTo>
                <a:lnTo>
                  <a:pt x="351" y="157"/>
                </a:lnTo>
                <a:lnTo>
                  <a:pt x="355" y="145"/>
                </a:lnTo>
                <a:lnTo>
                  <a:pt x="361" y="135"/>
                </a:lnTo>
                <a:lnTo>
                  <a:pt x="367" y="124"/>
                </a:lnTo>
                <a:lnTo>
                  <a:pt x="374" y="114"/>
                </a:lnTo>
                <a:lnTo>
                  <a:pt x="379" y="104"/>
                </a:lnTo>
                <a:lnTo>
                  <a:pt x="384" y="91"/>
                </a:lnTo>
                <a:lnTo>
                  <a:pt x="385" y="84"/>
                </a:lnTo>
                <a:lnTo>
                  <a:pt x="385" y="77"/>
                </a:lnTo>
                <a:lnTo>
                  <a:pt x="385" y="77"/>
                </a:lnTo>
                <a:lnTo>
                  <a:pt x="385" y="22"/>
                </a:lnTo>
                <a:lnTo>
                  <a:pt x="385" y="22"/>
                </a:lnTo>
                <a:lnTo>
                  <a:pt x="385" y="16"/>
                </a:lnTo>
                <a:lnTo>
                  <a:pt x="383" y="12"/>
                </a:lnTo>
                <a:lnTo>
                  <a:pt x="380" y="7"/>
                </a:lnTo>
                <a:lnTo>
                  <a:pt x="378" y="0"/>
                </a:lnTo>
                <a:lnTo>
                  <a:pt x="378" y="0"/>
                </a:lnTo>
                <a:lnTo>
                  <a:pt x="369" y="4"/>
                </a:lnTo>
                <a:lnTo>
                  <a:pt x="360" y="7"/>
                </a:lnTo>
                <a:lnTo>
                  <a:pt x="351" y="12"/>
                </a:lnTo>
                <a:lnTo>
                  <a:pt x="342" y="17"/>
                </a:lnTo>
                <a:lnTo>
                  <a:pt x="328" y="29"/>
                </a:lnTo>
                <a:lnTo>
                  <a:pt x="314" y="40"/>
                </a:lnTo>
                <a:lnTo>
                  <a:pt x="300" y="52"/>
                </a:lnTo>
                <a:lnTo>
                  <a:pt x="293" y="56"/>
                </a:lnTo>
                <a:lnTo>
                  <a:pt x="285" y="61"/>
                </a:lnTo>
                <a:lnTo>
                  <a:pt x="277" y="65"/>
                </a:lnTo>
                <a:lnTo>
                  <a:pt x="269" y="68"/>
                </a:lnTo>
                <a:lnTo>
                  <a:pt x="260" y="69"/>
                </a:lnTo>
                <a:lnTo>
                  <a:pt x="249" y="70"/>
                </a:lnTo>
                <a:lnTo>
                  <a:pt x="249" y="70"/>
                </a:lnTo>
                <a:lnTo>
                  <a:pt x="248" y="69"/>
                </a:lnTo>
                <a:lnTo>
                  <a:pt x="247" y="68"/>
                </a:lnTo>
                <a:lnTo>
                  <a:pt x="245" y="62"/>
                </a:lnTo>
                <a:lnTo>
                  <a:pt x="242" y="56"/>
                </a:lnTo>
                <a:lnTo>
                  <a:pt x="242" y="52"/>
                </a:lnTo>
                <a:lnTo>
                  <a:pt x="242" y="52"/>
                </a:lnTo>
                <a:lnTo>
                  <a:pt x="224" y="52"/>
                </a:lnTo>
                <a:lnTo>
                  <a:pt x="224" y="52"/>
                </a:lnTo>
                <a:lnTo>
                  <a:pt x="214" y="53"/>
                </a:lnTo>
                <a:lnTo>
                  <a:pt x="204" y="54"/>
                </a:lnTo>
                <a:lnTo>
                  <a:pt x="196" y="58"/>
                </a:lnTo>
                <a:lnTo>
                  <a:pt x="189" y="63"/>
                </a:lnTo>
                <a:lnTo>
                  <a:pt x="183" y="69"/>
                </a:lnTo>
                <a:lnTo>
                  <a:pt x="177" y="75"/>
                </a:lnTo>
                <a:lnTo>
                  <a:pt x="171" y="83"/>
                </a:lnTo>
                <a:lnTo>
                  <a:pt x="166" y="91"/>
                </a:lnTo>
                <a:lnTo>
                  <a:pt x="158" y="109"/>
                </a:lnTo>
                <a:lnTo>
                  <a:pt x="153" y="129"/>
                </a:lnTo>
                <a:lnTo>
                  <a:pt x="147" y="150"/>
                </a:lnTo>
                <a:lnTo>
                  <a:pt x="143" y="169"/>
                </a:lnTo>
                <a:lnTo>
                  <a:pt x="143" y="169"/>
                </a:lnTo>
                <a:lnTo>
                  <a:pt x="142" y="173"/>
                </a:lnTo>
                <a:lnTo>
                  <a:pt x="141" y="176"/>
                </a:lnTo>
                <a:lnTo>
                  <a:pt x="137" y="184"/>
                </a:lnTo>
                <a:lnTo>
                  <a:pt x="128" y="192"/>
                </a:lnTo>
                <a:lnTo>
                  <a:pt x="119" y="203"/>
                </a:lnTo>
                <a:lnTo>
                  <a:pt x="101" y="221"/>
                </a:lnTo>
                <a:lnTo>
                  <a:pt x="88" y="235"/>
                </a:lnTo>
                <a:lnTo>
                  <a:pt x="88" y="235"/>
                </a:lnTo>
                <a:lnTo>
                  <a:pt x="81" y="244"/>
                </a:lnTo>
                <a:lnTo>
                  <a:pt x="76" y="252"/>
                </a:lnTo>
                <a:lnTo>
                  <a:pt x="67" y="269"/>
                </a:lnTo>
                <a:lnTo>
                  <a:pt x="61" y="288"/>
                </a:lnTo>
                <a:lnTo>
                  <a:pt x="55" y="306"/>
                </a:lnTo>
                <a:lnTo>
                  <a:pt x="46" y="346"/>
                </a:lnTo>
                <a:lnTo>
                  <a:pt x="40" y="367"/>
                </a:lnTo>
                <a:lnTo>
                  <a:pt x="33" y="389"/>
                </a:lnTo>
                <a:lnTo>
                  <a:pt x="33" y="389"/>
                </a:lnTo>
                <a:lnTo>
                  <a:pt x="30" y="396"/>
                </a:lnTo>
                <a:lnTo>
                  <a:pt x="25" y="403"/>
                </a:lnTo>
                <a:lnTo>
                  <a:pt x="13" y="418"/>
                </a:lnTo>
                <a:lnTo>
                  <a:pt x="9" y="425"/>
                </a:lnTo>
                <a:lnTo>
                  <a:pt x="4" y="433"/>
                </a:lnTo>
                <a:lnTo>
                  <a:pt x="1" y="440"/>
                </a:lnTo>
                <a:lnTo>
                  <a:pt x="0" y="448"/>
                </a:lnTo>
                <a:lnTo>
                  <a:pt x="0" y="448"/>
                </a:lnTo>
                <a:lnTo>
                  <a:pt x="1" y="451"/>
                </a:lnTo>
                <a:lnTo>
                  <a:pt x="3" y="455"/>
                </a:lnTo>
                <a:lnTo>
                  <a:pt x="9" y="460"/>
                </a:lnTo>
                <a:lnTo>
                  <a:pt x="15" y="466"/>
                </a:lnTo>
                <a:lnTo>
                  <a:pt x="17" y="468"/>
                </a:lnTo>
                <a:lnTo>
                  <a:pt x="18" y="471"/>
                </a:lnTo>
                <a:lnTo>
                  <a:pt x="18" y="471"/>
                </a:lnTo>
                <a:lnTo>
                  <a:pt x="23" y="483"/>
                </a:lnTo>
                <a:lnTo>
                  <a:pt x="28" y="495"/>
                </a:lnTo>
                <a:lnTo>
                  <a:pt x="34" y="505"/>
                </a:lnTo>
                <a:lnTo>
                  <a:pt x="40" y="514"/>
                </a:lnTo>
                <a:lnTo>
                  <a:pt x="47" y="523"/>
                </a:lnTo>
                <a:lnTo>
                  <a:pt x="55" y="531"/>
                </a:lnTo>
                <a:lnTo>
                  <a:pt x="70" y="544"/>
                </a:lnTo>
                <a:lnTo>
                  <a:pt x="85" y="558"/>
                </a:lnTo>
                <a:lnTo>
                  <a:pt x="99" y="574"/>
                </a:lnTo>
                <a:lnTo>
                  <a:pt x="105" y="582"/>
                </a:lnTo>
                <a:lnTo>
                  <a:pt x="111" y="592"/>
                </a:lnTo>
                <a:lnTo>
                  <a:pt x="116" y="602"/>
                </a:lnTo>
                <a:lnTo>
                  <a:pt x="120" y="613"/>
                </a:lnTo>
                <a:lnTo>
                  <a:pt x="120" y="613"/>
                </a:lnTo>
                <a:lnTo>
                  <a:pt x="125" y="620"/>
                </a:lnTo>
                <a:lnTo>
                  <a:pt x="131" y="627"/>
                </a:lnTo>
                <a:lnTo>
                  <a:pt x="141" y="640"/>
                </a:lnTo>
                <a:lnTo>
                  <a:pt x="146" y="648"/>
                </a:lnTo>
                <a:lnTo>
                  <a:pt x="150" y="655"/>
                </a:lnTo>
                <a:lnTo>
                  <a:pt x="153" y="663"/>
                </a:lnTo>
                <a:lnTo>
                  <a:pt x="154" y="672"/>
                </a:lnTo>
                <a:lnTo>
                  <a:pt x="154" y="672"/>
                </a:lnTo>
                <a:lnTo>
                  <a:pt x="154" y="680"/>
                </a:lnTo>
                <a:lnTo>
                  <a:pt x="153" y="688"/>
                </a:lnTo>
                <a:lnTo>
                  <a:pt x="148" y="702"/>
                </a:lnTo>
                <a:lnTo>
                  <a:pt x="145" y="716"/>
                </a:lnTo>
                <a:lnTo>
                  <a:pt x="143" y="723"/>
                </a:lnTo>
                <a:lnTo>
                  <a:pt x="143" y="731"/>
                </a:lnTo>
                <a:lnTo>
                  <a:pt x="143" y="731"/>
                </a:lnTo>
                <a:lnTo>
                  <a:pt x="143" y="746"/>
                </a:lnTo>
                <a:lnTo>
                  <a:pt x="145" y="760"/>
                </a:lnTo>
                <a:lnTo>
                  <a:pt x="148" y="788"/>
                </a:lnTo>
                <a:lnTo>
                  <a:pt x="153" y="816"/>
                </a:lnTo>
                <a:lnTo>
                  <a:pt x="154" y="830"/>
                </a:lnTo>
                <a:lnTo>
                  <a:pt x="154" y="845"/>
                </a:lnTo>
                <a:lnTo>
                  <a:pt x="154" y="845"/>
                </a:lnTo>
                <a:lnTo>
                  <a:pt x="154" y="911"/>
                </a:lnTo>
                <a:lnTo>
                  <a:pt x="154" y="911"/>
                </a:lnTo>
                <a:lnTo>
                  <a:pt x="153" y="918"/>
                </a:lnTo>
                <a:lnTo>
                  <a:pt x="149" y="926"/>
                </a:lnTo>
                <a:lnTo>
                  <a:pt x="147" y="937"/>
                </a:lnTo>
                <a:lnTo>
                  <a:pt x="146" y="943"/>
                </a:lnTo>
                <a:lnTo>
                  <a:pt x="147" y="948"/>
                </a:lnTo>
                <a:lnTo>
                  <a:pt x="147" y="948"/>
                </a:lnTo>
                <a:lnTo>
                  <a:pt x="149" y="954"/>
                </a:lnTo>
                <a:lnTo>
                  <a:pt x="153" y="960"/>
                </a:lnTo>
                <a:lnTo>
                  <a:pt x="157" y="964"/>
                </a:lnTo>
                <a:lnTo>
                  <a:pt x="162" y="968"/>
                </a:lnTo>
                <a:lnTo>
                  <a:pt x="173" y="975"/>
                </a:lnTo>
                <a:lnTo>
                  <a:pt x="185" y="979"/>
                </a:lnTo>
                <a:lnTo>
                  <a:pt x="198" y="984"/>
                </a:lnTo>
                <a:lnTo>
                  <a:pt x="209" y="990"/>
                </a:lnTo>
                <a:lnTo>
                  <a:pt x="214" y="994"/>
                </a:lnTo>
                <a:lnTo>
                  <a:pt x="217" y="999"/>
                </a:lnTo>
                <a:lnTo>
                  <a:pt x="222" y="1004"/>
                </a:lnTo>
                <a:lnTo>
                  <a:pt x="224" y="1010"/>
                </a:lnTo>
                <a:lnTo>
                  <a:pt x="224" y="1010"/>
                </a:lnTo>
                <a:lnTo>
                  <a:pt x="227" y="1024"/>
                </a:lnTo>
                <a:lnTo>
                  <a:pt x="232" y="1041"/>
                </a:lnTo>
                <a:lnTo>
                  <a:pt x="239" y="1076"/>
                </a:lnTo>
                <a:lnTo>
                  <a:pt x="246" y="1117"/>
                </a:lnTo>
                <a:lnTo>
                  <a:pt x="246" y="1117"/>
                </a:lnTo>
                <a:lnTo>
                  <a:pt x="249" y="1117"/>
                </a:lnTo>
                <a:lnTo>
                  <a:pt x="249" y="1117"/>
                </a:lnTo>
                <a:lnTo>
                  <a:pt x="249" y="1117"/>
                </a:lnTo>
                <a:lnTo>
                  <a:pt x="255" y="1122"/>
                </a:lnTo>
                <a:lnTo>
                  <a:pt x="262" y="1127"/>
                </a:lnTo>
                <a:lnTo>
                  <a:pt x="271" y="1130"/>
                </a:lnTo>
                <a:lnTo>
                  <a:pt x="276" y="1131"/>
                </a:lnTo>
                <a:lnTo>
                  <a:pt x="283" y="1132"/>
                </a:lnTo>
                <a:lnTo>
                  <a:pt x="283" y="1132"/>
                </a:lnTo>
                <a:lnTo>
                  <a:pt x="295" y="1131"/>
                </a:lnTo>
                <a:lnTo>
                  <a:pt x="305" y="1128"/>
                </a:lnTo>
                <a:lnTo>
                  <a:pt x="313" y="1124"/>
                </a:lnTo>
                <a:lnTo>
                  <a:pt x="319" y="1119"/>
                </a:lnTo>
                <a:lnTo>
                  <a:pt x="330" y="1107"/>
                </a:lnTo>
                <a:lnTo>
                  <a:pt x="336" y="1100"/>
                </a:lnTo>
                <a:lnTo>
                  <a:pt x="341" y="1094"/>
                </a:lnTo>
                <a:lnTo>
                  <a:pt x="341" y="1094"/>
                </a:lnTo>
                <a:lnTo>
                  <a:pt x="348" y="1092"/>
                </a:lnTo>
                <a:lnTo>
                  <a:pt x="355" y="1090"/>
                </a:lnTo>
                <a:lnTo>
                  <a:pt x="370" y="1088"/>
                </a:lnTo>
                <a:lnTo>
                  <a:pt x="386" y="1086"/>
                </a:lnTo>
                <a:lnTo>
                  <a:pt x="402" y="1088"/>
                </a:lnTo>
                <a:lnTo>
                  <a:pt x="418" y="1088"/>
                </a:lnTo>
                <a:lnTo>
                  <a:pt x="432" y="1088"/>
                </a:lnTo>
                <a:lnTo>
                  <a:pt x="439" y="1086"/>
                </a:lnTo>
                <a:lnTo>
                  <a:pt x="445" y="1085"/>
                </a:lnTo>
                <a:lnTo>
                  <a:pt x="451" y="1083"/>
                </a:lnTo>
                <a:lnTo>
                  <a:pt x="455" y="1081"/>
                </a:lnTo>
                <a:lnTo>
                  <a:pt x="455" y="1081"/>
                </a:lnTo>
                <a:lnTo>
                  <a:pt x="459" y="1078"/>
                </a:lnTo>
                <a:lnTo>
                  <a:pt x="462" y="1074"/>
                </a:lnTo>
                <a:lnTo>
                  <a:pt x="468" y="1064"/>
                </a:lnTo>
                <a:lnTo>
                  <a:pt x="473" y="1055"/>
                </a:lnTo>
                <a:lnTo>
                  <a:pt x="475" y="1052"/>
                </a:lnTo>
                <a:lnTo>
                  <a:pt x="477" y="1051"/>
                </a:lnTo>
                <a:lnTo>
                  <a:pt x="477" y="1051"/>
                </a:lnTo>
                <a:lnTo>
                  <a:pt x="483" y="1047"/>
                </a:lnTo>
                <a:lnTo>
                  <a:pt x="489" y="1046"/>
                </a:lnTo>
                <a:lnTo>
                  <a:pt x="493" y="1045"/>
                </a:lnTo>
                <a:lnTo>
                  <a:pt x="499" y="1045"/>
                </a:lnTo>
                <a:lnTo>
                  <a:pt x="505" y="1045"/>
                </a:lnTo>
                <a:lnTo>
                  <a:pt x="510" y="1045"/>
                </a:lnTo>
                <a:lnTo>
                  <a:pt x="516" y="1043"/>
                </a:lnTo>
                <a:lnTo>
                  <a:pt x="521" y="1039"/>
                </a:lnTo>
                <a:lnTo>
                  <a:pt x="521" y="1039"/>
                </a:lnTo>
                <a:lnTo>
                  <a:pt x="525" y="1036"/>
                </a:lnTo>
                <a:lnTo>
                  <a:pt x="529" y="1031"/>
                </a:lnTo>
                <a:lnTo>
                  <a:pt x="532" y="1018"/>
                </a:lnTo>
                <a:lnTo>
                  <a:pt x="536" y="1013"/>
                </a:lnTo>
                <a:lnTo>
                  <a:pt x="538" y="1008"/>
                </a:lnTo>
                <a:lnTo>
                  <a:pt x="543" y="1005"/>
                </a:lnTo>
                <a:lnTo>
                  <a:pt x="546" y="1004"/>
                </a:lnTo>
                <a:lnTo>
                  <a:pt x="550" y="1004"/>
                </a:lnTo>
                <a:lnTo>
                  <a:pt x="550" y="1004"/>
                </a:lnTo>
                <a:lnTo>
                  <a:pt x="557" y="1005"/>
                </a:lnTo>
                <a:lnTo>
                  <a:pt x="567" y="1009"/>
                </a:lnTo>
                <a:lnTo>
                  <a:pt x="590" y="1022"/>
                </a:lnTo>
                <a:lnTo>
                  <a:pt x="613" y="1037"/>
                </a:lnTo>
                <a:lnTo>
                  <a:pt x="627" y="1047"/>
                </a:lnTo>
                <a:lnTo>
                  <a:pt x="627" y="1047"/>
                </a:lnTo>
                <a:lnTo>
                  <a:pt x="635" y="1051"/>
                </a:lnTo>
                <a:lnTo>
                  <a:pt x="643" y="1053"/>
                </a:lnTo>
                <a:lnTo>
                  <a:pt x="659" y="1055"/>
                </a:lnTo>
                <a:lnTo>
                  <a:pt x="666" y="1056"/>
                </a:lnTo>
                <a:lnTo>
                  <a:pt x="674" y="1058"/>
                </a:lnTo>
                <a:lnTo>
                  <a:pt x="682" y="1061"/>
                </a:lnTo>
                <a:lnTo>
                  <a:pt x="690" y="1066"/>
                </a:lnTo>
                <a:lnTo>
                  <a:pt x="690" y="1066"/>
                </a:lnTo>
                <a:lnTo>
                  <a:pt x="703" y="1077"/>
                </a:lnTo>
                <a:lnTo>
                  <a:pt x="713" y="1089"/>
                </a:lnTo>
                <a:lnTo>
                  <a:pt x="722" y="1101"/>
                </a:lnTo>
                <a:lnTo>
                  <a:pt x="730" y="1114"/>
                </a:lnTo>
                <a:lnTo>
                  <a:pt x="736" y="1129"/>
                </a:lnTo>
                <a:lnTo>
                  <a:pt x="742" y="1145"/>
                </a:lnTo>
                <a:lnTo>
                  <a:pt x="745" y="1163"/>
                </a:lnTo>
                <a:lnTo>
                  <a:pt x="749" y="1183"/>
                </a:lnTo>
                <a:lnTo>
                  <a:pt x="749" y="1183"/>
                </a:lnTo>
                <a:lnTo>
                  <a:pt x="766" y="1209"/>
                </a:lnTo>
                <a:lnTo>
                  <a:pt x="786" y="1238"/>
                </a:lnTo>
                <a:lnTo>
                  <a:pt x="786" y="1238"/>
                </a:lnTo>
                <a:lnTo>
                  <a:pt x="789" y="1245"/>
                </a:lnTo>
                <a:lnTo>
                  <a:pt x="795" y="1252"/>
                </a:lnTo>
                <a:lnTo>
                  <a:pt x="802" y="1258"/>
                </a:lnTo>
                <a:lnTo>
                  <a:pt x="810" y="1264"/>
                </a:lnTo>
                <a:lnTo>
                  <a:pt x="819" y="1268"/>
                </a:lnTo>
                <a:lnTo>
                  <a:pt x="829" y="1273"/>
                </a:lnTo>
                <a:lnTo>
                  <a:pt x="850" y="1281"/>
                </a:lnTo>
                <a:lnTo>
                  <a:pt x="873" y="1288"/>
                </a:lnTo>
                <a:lnTo>
                  <a:pt x="895" y="1295"/>
                </a:lnTo>
                <a:lnTo>
                  <a:pt x="914" y="1302"/>
                </a:lnTo>
                <a:lnTo>
                  <a:pt x="932" y="1307"/>
                </a:lnTo>
                <a:lnTo>
                  <a:pt x="932" y="1307"/>
                </a:lnTo>
                <a:lnTo>
                  <a:pt x="932" y="1307"/>
                </a:lnTo>
                <a:lnTo>
                  <a:pt x="932" y="1307"/>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a:lnSpc>
                <a:spcPct val="90000"/>
              </a:lnSpc>
              <a:spcAft>
                <a:spcPts val="575"/>
              </a:spcAft>
              <a:defRPr/>
            </a:pPr>
            <a:endParaRPr lang="ru-RU" sz="1400" b="1" kern="0" dirty="0">
              <a:solidFill>
                <a:srgbClr val="53505E"/>
              </a:solidFill>
              <a:latin typeface="+mn-lt"/>
              <a:cs typeface="Arial" panose="020B0604020202020204" pitchFamily="34" charset="0"/>
            </a:endParaRPr>
          </a:p>
        </p:txBody>
      </p:sp>
      <p:sp>
        <p:nvSpPr>
          <p:cNvPr id="54" name="Freeform 65">
            <a:extLst>
              <a:ext uri="{FF2B5EF4-FFF2-40B4-BE49-F238E27FC236}">
                <a16:creationId xmlns="" xmlns:a16="http://schemas.microsoft.com/office/drawing/2014/main" id="{2DD94528-95B4-73CC-481D-2A459D5328A6}"/>
              </a:ext>
            </a:extLst>
          </p:cNvPr>
          <p:cNvSpPr>
            <a:spLocks/>
          </p:cNvSpPr>
          <p:nvPr/>
        </p:nvSpPr>
        <p:spPr bwMode="auto">
          <a:xfrm rot="536518">
            <a:off x="3724251" y="2539248"/>
            <a:ext cx="291680" cy="225199"/>
          </a:xfrm>
          <a:custGeom>
            <a:avLst/>
            <a:gdLst/>
            <a:ahLst/>
            <a:cxnLst>
              <a:cxn ang="0">
                <a:pos x="187" y="280"/>
              </a:cxn>
              <a:cxn ang="0">
                <a:pos x="196" y="269"/>
              </a:cxn>
              <a:cxn ang="0">
                <a:pos x="217" y="261"/>
              </a:cxn>
              <a:cxn ang="0">
                <a:pos x="238" y="251"/>
              </a:cxn>
              <a:cxn ang="0">
                <a:pos x="248" y="233"/>
              </a:cxn>
              <a:cxn ang="0">
                <a:pos x="265" y="223"/>
              </a:cxn>
              <a:cxn ang="0">
                <a:pos x="308" y="208"/>
              </a:cxn>
              <a:cxn ang="0">
                <a:pos x="337" y="178"/>
              </a:cxn>
              <a:cxn ang="0">
                <a:pos x="336" y="165"/>
              </a:cxn>
              <a:cxn ang="0">
                <a:pos x="321" y="160"/>
              </a:cxn>
              <a:cxn ang="0">
                <a:pos x="307" y="144"/>
              </a:cxn>
              <a:cxn ang="0">
                <a:pos x="292" y="95"/>
              </a:cxn>
              <a:cxn ang="0">
                <a:pos x="278" y="48"/>
              </a:cxn>
              <a:cxn ang="0">
                <a:pos x="261" y="30"/>
              </a:cxn>
              <a:cxn ang="0">
                <a:pos x="246" y="26"/>
              </a:cxn>
              <a:cxn ang="0">
                <a:pos x="241" y="28"/>
              </a:cxn>
              <a:cxn ang="0">
                <a:pos x="232" y="40"/>
              </a:cxn>
              <a:cxn ang="0">
                <a:pos x="226" y="40"/>
              </a:cxn>
              <a:cxn ang="0">
                <a:pos x="213" y="34"/>
              </a:cxn>
              <a:cxn ang="0">
                <a:pos x="194" y="12"/>
              </a:cxn>
              <a:cxn ang="0">
                <a:pos x="179" y="2"/>
              </a:cxn>
              <a:cxn ang="0">
                <a:pos x="169" y="0"/>
              </a:cxn>
              <a:cxn ang="0">
                <a:pos x="147" y="3"/>
              </a:cxn>
              <a:cxn ang="0">
                <a:pos x="142" y="0"/>
              </a:cxn>
              <a:cxn ang="0">
                <a:pos x="129" y="10"/>
              </a:cxn>
              <a:cxn ang="0">
                <a:pos x="95" y="11"/>
              </a:cxn>
              <a:cxn ang="0">
                <a:pos x="94" y="27"/>
              </a:cxn>
              <a:cxn ang="0">
                <a:pos x="84" y="48"/>
              </a:cxn>
              <a:cxn ang="0">
                <a:pos x="64" y="68"/>
              </a:cxn>
              <a:cxn ang="0">
                <a:pos x="59" y="81"/>
              </a:cxn>
              <a:cxn ang="0">
                <a:pos x="59" y="94"/>
              </a:cxn>
              <a:cxn ang="0">
                <a:pos x="66" y="108"/>
              </a:cxn>
              <a:cxn ang="0">
                <a:pos x="79" y="114"/>
              </a:cxn>
              <a:cxn ang="0">
                <a:pos x="84" y="132"/>
              </a:cxn>
              <a:cxn ang="0">
                <a:pos x="80" y="149"/>
              </a:cxn>
              <a:cxn ang="0">
                <a:pos x="64" y="169"/>
              </a:cxn>
              <a:cxn ang="0">
                <a:pos x="26" y="196"/>
              </a:cxn>
              <a:cxn ang="0">
                <a:pos x="8" y="218"/>
              </a:cxn>
              <a:cxn ang="0">
                <a:pos x="0" y="249"/>
              </a:cxn>
              <a:cxn ang="0">
                <a:pos x="3" y="268"/>
              </a:cxn>
              <a:cxn ang="0">
                <a:pos x="18" y="295"/>
              </a:cxn>
              <a:cxn ang="0">
                <a:pos x="36" y="308"/>
              </a:cxn>
              <a:cxn ang="0">
                <a:pos x="46" y="308"/>
              </a:cxn>
              <a:cxn ang="0">
                <a:pos x="66" y="299"/>
              </a:cxn>
              <a:cxn ang="0">
                <a:pos x="86" y="280"/>
              </a:cxn>
              <a:cxn ang="0">
                <a:pos x="102" y="276"/>
              </a:cxn>
              <a:cxn ang="0">
                <a:pos x="123" y="277"/>
              </a:cxn>
              <a:cxn ang="0">
                <a:pos x="172" y="286"/>
              </a:cxn>
              <a:cxn ang="0">
                <a:pos x="187" y="286"/>
              </a:cxn>
            </a:cxnLst>
            <a:rect l="0" t="0" r="r" b="b"/>
            <a:pathLst>
              <a:path w="341" h="309">
                <a:moveTo>
                  <a:pt x="187" y="286"/>
                </a:moveTo>
                <a:lnTo>
                  <a:pt x="187" y="286"/>
                </a:lnTo>
                <a:lnTo>
                  <a:pt x="187" y="280"/>
                </a:lnTo>
                <a:lnTo>
                  <a:pt x="189" y="276"/>
                </a:lnTo>
                <a:lnTo>
                  <a:pt x="193" y="271"/>
                </a:lnTo>
                <a:lnTo>
                  <a:pt x="196" y="269"/>
                </a:lnTo>
                <a:lnTo>
                  <a:pt x="201" y="267"/>
                </a:lnTo>
                <a:lnTo>
                  <a:pt x="206" y="264"/>
                </a:lnTo>
                <a:lnTo>
                  <a:pt x="217" y="261"/>
                </a:lnTo>
                <a:lnTo>
                  <a:pt x="227" y="257"/>
                </a:lnTo>
                <a:lnTo>
                  <a:pt x="233" y="254"/>
                </a:lnTo>
                <a:lnTo>
                  <a:pt x="238" y="251"/>
                </a:lnTo>
                <a:lnTo>
                  <a:pt x="242" y="246"/>
                </a:lnTo>
                <a:lnTo>
                  <a:pt x="246" y="240"/>
                </a:lnTo>
                <a:lnTo>
                  <a:pt x="248" y="233"/>
                </a:lnTo>
                <a:lnTo>
                  <a:pt x="249" y="224"/>
                </a:lnTo>
                <a:lnTo>
                  <a:pt x="249" y="224"/>
                </a:lnTo>
                <a:lnTo>
                  <a:pt x="265" y="223"/>
                </a:lnTo>
                <a:lnTo>
                  <a:pt x="280" y="221"/>
                </a:lnTo>
                <a:lnTo>
                  <a:pt x="295" y="215"/>
                </a:lnTo>
                <a:lnTo>
                  <a:pt x="308" y="208"/>
                </a:lnTo>
                <a:lnTo>
                  <a:pt x="320" y="200"/>
                </a:lnTo>
                <a:lnTo>
                  <a:pt x="329" y="190"/>
                </a:lnTo>
                <a:lnTo>
                  <a:pt x="337" y="178"/>
                </a:lnTo>
                <a:lnTo>
                  <a:pt x="341" y="165"/>
                </a:lnTo>
                <a:lnTo>
                  <a:pt x="341" y="165"/>
                </a:lnTo>
                <a:lnTo>
                  <a:pt x="336" y="165"/>
                </a:lnTo>
                <a:lnTo>
                  <a:pt x="330" y="163"/>
                </a:lnTo>
                <a:lnTo>
                  <a:pt x="325" y="162"/>
                </a:lnTo>
                <a:lnTo>
                  <a:pt x="321" y="160"/>
                </a:lnTo>
                <a:lnTo>
                  <a:pt x="317" y="156"/>
                </a:lnTo>
                <a:lnTo>
                  <a:pt x="314" y="153"/>
                </a:lnTo>
                <a:lnTo>
                  <a:pt x="307" y="144"/>
                </a:lnTo>
                <a:lnTo>
                  <a:pt x="302" y="133"/>
                </a:lnTo>
                <a:lnTo>
                  <a:pt x="299" y="122"/>
                </a:lnTo>
                <a:lnTo>
                  <a:pt x="292" y="95"/>
                </a:lnTo>
                <a:lnTo>
                  <a:pt x="286" y="70"/>
                </a:lnTo>
                <a:lnTo>
                  <a:pt x="283" y="58"/>
                </a:lnTo>
                <a:lnTo>
                  <a:pt x="278" y="48"/>
                </a:lnTo>
                <a:lnTo>
                  <a:pt x="272" y="39"/>
                </a:lnTo>
                <a:lnTo>
                  <a:pt x="265" y="32"/>
                </a:lnTo>
                <a:lnTo>
                  <a:pt x="261" y="30"/>
                </a:lnTo>
                <a:lnTo>
                  <a:pt x="256" y="27"/>
                </a:lnTo>
                <a:lnTo>
                  <a:pt x="252" y="26"/>
                </a:lnTo>
                <a:lnTo>
                  <a:pt x="246" y="26"/>
                </a:lnTo>
                <a:lnTo>
                  <a:pt x="246" y="26"/>
                </a:lnTo>
                <a:lnTo>
                  <a:pt x="244" y="26"/>
                </a:lnTo>
                <a:lnTo>
                  <a:pt x="241" y="28"/>
                </a:lnTo>
                <a:lnTo>
                  <a:pt x="237" y="33"/>
                </a:lnTo>
                <a:lnTo>
                  <a:pt x="234" y="39"/>
                </a:lnTo>
                <a:lnTo>
                  <a:pt x="232" y="40"/>
                </a:lnTo>
                <a:lnTo>
                  <a:pt x="231" y="41"/>
                </a:lnTo>
                <a:lnTo>
                  <a:pt x="231" y="41"/>
                </a:lnTo>
                <a:lnTo>
                  <a:pt x="226" y="40"/>
                </a:lnTo>
                <a:lnTo>
                  <a:pt x="222" y="39"/>
                </a:lnTo>
                <a:lnTo>
                  <a:pt x="217" y="37"/>
                </a:lnTo>
                <a:lnTo>
                  <a:pt x="213" y="34"/>
                </a:lnTo>
                <a:lnTo>
                  <a:pt x="207" y="27"/>
                </a:lnTo>
                <a:lnTo>
                  <a:pt x="200" y="20"/>
                </a:lnTo>
                <a:lnTo>
                  <a:pt x="194" y="12"/>
                </a:lnTo>
                <a:lnTo>
                  <a:pt x="187" y="7"/>
                </a:lnTo>
                <a:lnTo>
                  <a:pt x="183" y="4"/>
                </a:lnTo>
                <a:lnTo>
                  <a:pt x="179" y="2"/>
                </a:lnTo>
                <a:lnTo>
                  <a:pt x="175" y="1"/>
                </a:lnTo>
                <a:lnTo>
                  <a:pt x="169" y="0"/>
                </a:lnTo>
                <a:lnTo>
                  <a:pt x="169" y="0"/>
                </a:lnTo>
                <a:lnTo>
                  <a:pt x="161" y="1"/>
                </a:lnTo>
                <a:lnTo>
                  <a:pt x="153" y="3"/>
                </a:lnTo>
                <a:lnTo>
                  <a:pt x="147" y="3"/>
                </a:lnTo>
                <a:lnTo>
                  <a:pt x="145" y="2"/>
                </a:lnTo>
                <a:lnTo>
                  <a:pt x="142" y="0"/>
                </a:lnTo>
                <a:lnTo>
                  <a:pt x="142" y="0"/>
                </a:lnTo>
                <a:lnTo>
                  <a:pt x="138" y="4"/>
                </a:lnTo>
                <a:lnTo>
                  <a:pt x="132" y="8"/>
                </a:lnTo>
                <a:lnTo>
                  <a:pt x="129" y="10"/>
                </a:lnTo>
                <a:lnTo>
                  <a:pt x="125" y="11"/>
                </a:lnTo>
                <a:lnTo>
                  <a:pt x="125" y="11"/>
                </a:lnTo>
                <a:lnTo>
                  <a:pt x="95" y="11"/>
                </a:lnTo>
                <a:lnTo>
                  <a:pt x="95" y="11"/>
                </a:lnTo>
                <a:lnTo>
                  <a:pt x="95" y="20"/>
                </a:lnTo>
                <a:lnTo>
                  <a:pt x="94" y="27"/>
                </a:lnTo>
                <a:lnTo>
                  <a:pt x="92" y="34"/>
                </a:lnTo>
                <a:lnTo>
                  <a:pt x="89" y="40"/>
                </a:lnTo>
                <a:lnTo>
                  <a:pt x="84" y="48"/>
                </a:lnTo>
                <a:lnTo>
                  <a:pt x="77" y="55"/>
                </a:lnTo>
                <a:lnTo>
                  <a:pt x="70" y="61"/>
                </a:lnTo>
                <a:lnTo>
                  <a:pt x="64" y="68"/>
                </a:lnTo>
                <a:lnTo>
                  <a:pt x="62" y="72"/>
                </a:lnTo>
                <a:lnTo>
                  <a:pt x="61" y="77"/>
                </a:lnTo>
                <a:lnTo>
                  <a:pt x="59" y="81"/>
                </a:lnTo>
                <a:lnTo>
                  <a:pt x="58" y="88"/>
                </a:lnTo>
                <a:lnTo>
                  <a:pt x="58" y="88"/>
                </a:lnTo>
                <a:lnTo>
                  <a:pt x="59" y="94"/>
                </a:lnTo>
                <a:lnTo>
                  <a:pt x="61" y="100"/>
                </a:lnTo>
                <a:lnTo>
                  <a:pt x="63" y="104"/>
                </a:lnTo>
                <a:lnTo>
                  <a:pt x="66" y="108"/>
                </a:lnTo>
                <a:lnTo>
                  <a:pt x="70" y="110"/>
                </a:lnTo>
                <a:lnTo>
                  <a:pt x="74" y="112"/>
                </a:lnTo>
                <a:lnTo>
                  <a:pt x="79" y="114"/>
                </a:lnTo>
                <a:lnTo>
                  <a:pt x="84" y="114"/>
                </a:lnTo>
                <a:lnTo>
                  <a:pt x="84" y="114"/>
                </a:lnTo>
                <a:lnTo>
                  <a:pt x="84" y="132"/>
                </a:lnTo>
                <a:lnTo>
                  <a:pt x="84" y="132"/>
                </a:lnTo>
                <a:lnTo>
                  <a:pt x="84" y="141"/>
                </a:lnTo>
                <a:lnTo>
                  <a:pt x="80" y="149"/>
                </a:lnTo>
                <a:lnTo>
                  <a:pt x="77" y="156"/>
                </a:lnTo>
                <a:lnTo>
                  <a:pt x="71" y="163"/>
                </a:lnTo>
                <a:lnTo>
                  <a:pt x="64" y="169"/>
                </a:lnTo>
                <a:lnTo>
                  <a:pt x="57" y="175"/>
                </a:lnTo>
                <a:lnTo>
                  <a:pt x="42" y="185"/>
                </a:lnTo>
                <a:lnTo>
                  <a:pt x="26" y="196"/>
                </a:lnTo>
                <a:lnTo>
                  <a:pt x="19" y="203"/>
                </a:lnTo>
                <a:lnTo>
                  <a:pt x="13" y="210"/>
                </a:lnTo>
                <a:lnTo>
                  <a:pt x="8" y="218"/>
                </a:lnTo>
                <a:lnTo>
                  <a:pt x="4" y="228"/>
                </a:lnTo>
                <a:lnTo>
                  <a:pt x="1" y="238"/>
                </a:lnTo>
                <a:lnTo>
                  <a:pt x="0" y="249"/>
                </a:lnTo>
                <a:lnTo>
                  <a:pt x="0" y="249"/>
                </a:lnTo>
                <a:lnTo>
                  <a:pt x="1" y="259"/>
                </a:lnTo>
                <a:lnTo>
                  <a:pt x="3" y="268"/>
                </a:lnTo>
                <a:lnTo>
                  <a:pt x="7" y="278"/>
                </a:lnTo>
                <a:lnTo>
                  <a:pt x="12" y="287"/>
                </a:lnTo>
                <a:lnTo>
                  <a:pt x="18" y="295"/>
                </a:lnTo>
                <a:lnTo>
                  <a:pt x="25" y="302"/>
                </a:lnTo>
                <a:lnTo>
                  <a:pt x="32" y="307"/>
                </a:lnTo>
                <a:lnTo>
                  <a:pt x="36" y="308"/>
                </a:lnTo>
                <a:lnTo>
                  <a:pt x="40" y="309"/>
                </a:lnTo>
                <a:lnTo>
                  <a:pt x="40" y="309"/>
                </a:lnTo>
                <a:lnTo>
                  <a:pt x="46" y="308"/>
                </a:lnTo>
                <a:lnTo>
                  <a:pt x="50" y="307"/>
                </a:lnTo>
                <a:lnTo>
                  <a:pt x="58" y="304"/>
                </a:lnTo>
                <a:lnTo>
                  <a:pt x="66" y="299"/>
                </a:lnTo>
                <a:lnTo>
                  <a:pt x="72" y="292"/>
                </a:lnTo>
                <a:lnTo>
                  <a:pt x="79" y="286"/>
                </a:lnTo>
                <a:lnTo>
                  <a:pt x="86" y="280"/>
                </a:lnTo>
                <a:lnTo>
                  <a:pt x="94" y="277"/>
                </a:lnTo>
                <a:lnTo>
                  <a:pt x="97" y="276"/>
                </a:lnTo>
                <a:lnTo>
                  <a:pt x="102" y="276"/>
                </a:lnTo>
                <a:lnTo>
                  <a:pt x="102" y="276"/>
                </a:lnTo>
                <a:lnTo>
                  <a:pt x="114" y="276"/>
                </a:lnTo>
                <a:lnTo>
                  <a:pt x="123" y="277"/>
                </a:lnTo>
                <a:lnTo>
                  <a:pt x="142" y="282"/>
                </a:lnTo>
                <a:lnTo>
                  <a:pt x="163" y="285"/>
                </a:lnTo>
                <a:lnTo>
                  <a:pt x="172" y="286"/>
                </a:lnTo>
                <a:lnTo>
                  <a:pt x="184" y="286"/>
                </a:lnTo>
                <a:lnTo>
                  <a:pt x="184" y="286"/>
                </a:lnTo>
                <a:lnTo>
                  <a:pt x="187" y="286"/>
                </a:lnTo>
                <a:lnTo>
                  <a:pt x="187" y="286"/>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fontAlgn="auto">
              <a:lnSpc>
                <a:spcPct val="90000"/>
              </a:lnSpc>
              <a:spcBef>
                <a:spcPts val="0"/>
              </a:spcBef>
              <a:spcAft>
                <a:spcPts val="575"/>
              </a:spcAft>
              <a:defRPr/>
            </a:pPr>
            <a:endParaRPr lang="ru-RU" sz="1400" b="1" kern="0" dirty="0">
              <a:solidFill>
                <a:srgbClr val="53505E"/>
              </a:solidFill>
              <a:latin typeface="+mn-lt"/>
              <a:cs typeface="Arial" panose="020B0604020202020204" pitchFamily="34" charset="0"/>
            </a:endParaRPr>
          </a:p>
        </p:txBody>
      </p:sp>
      <p:sp>
        <p:nvSpPr>
          <p:cNvPr id="55" name="Freeform 80">
            <a:extLst>
              <a:ext uri="{FF2B5EF4-FFF2-40B4-BE49-F238E27FC236}">
                <a16:creationId xmlns="" xmlns:a16="http://schemas.microsoft.com/office/drawing/2014/main" id="{F1F36C49-C4F2-2B2D-E0EB-AFBCBF3C3A2A}"/>
              </a:ext>
            </a:extLst>
          </p:cNvPr>
          <p:cNvSpPr>
            <a:spLocks/>
          </p:cNvSpPr>
          <p:nvPr/>
        </p:nvSpPr>
        <p:spPr bwMode="auto">
          <a:xfrm rot="536518">
            <a:off x="3227482" y="2924727"/>
            <a:ext cx="246105" cy="204912"/>
          </a:xfrm>
          <a:custGeom>
            <a:avLst/>
            <a:gdLst/>
            <a:ahLst/>
            <a:cxnLst>
              <a:cxn ang="0">
                <a:pos x="116" y="9"/>
              </a:cxn>
              <a:cxn ang="0">
                <a:pos x="131" y="33"/>
              </a:cxn>
              <a:cxn ang="0">
                <a:pos x="148" y="44"/>
              </a:cxn>
              <a:cxn ang="0">
                <a:pos x="173" y="44"/>
              </a:cxn>
              <a:cxn ang="0">
                <a:pos x="174" y="31"/>
              </a:cxn>
              <a:cxn ang="0">
                <a:pos x="181" y="17"/>
              </a:cxn>
              <a:cxn ang="0">
                <a:pos x="192" y="10"/>
              </a:cxn>
              <a:cxn ang="0">
                <a:pos x="235" y="7"/>
              </a:cxn>
              <a:cxn ang="0">
                <a:pos x="228" y="29"/>
              </a:cxn>
              <a:cxn ang="0">
                <a:pos x="228" y="42"/>
              </a:cxn>
              <a:cxn ang="0">
                <a:pos x="234" y="53"/>
              </a:cxn>
              <a:cxn ang="0">
                <a:pos x="245" y="59"/>
              </a:cxn>
              <a:cxn ang="0">
                <a:pos x="275" y="59"/>
              </a:cxn>
              <a:cxn ang="0">
                <a:pos x="281" y="60"/>
              </a:cxn>
              <a:cxn ang="0">
                <a:pos x="288" y="69"/>
              </a:cxn>
              <a:cxn ang="0">
                <a:pos x="289" y="101"/>
              </a:cxn>
              <a:cxn ang="0">
                <a:pos x="268" y="124"/>
              </a:cxn>
              <a:cxn ang="0">
                <a:pos x="233" y="153"/>
              </a:cxn>
              <a:cxn ang="0">
                <a:pos x="219" y="174"/>
              </a:cxn>
              <a:cxn ang="0">
                <a:pos x="217" y="183"/>
              </a:cxn>
              <a:cxn ang="0">
                <a:pos x="217" y="256"/>
              </a:cxn>
              <a:cxn ang="0">
                <a:pos x="209" y="275"/>
              </a:cxn>
              <a:cxn ang="0">
                <a:pos x="183" y="283"/>
              </a:cxn>
              <a:cxn ang="0">
                <a:pos x="162" y="279"/>
              </a:cxn>
              <a:cxn ang="0">
                <a:pos x="133" y="260"/>
              </a:cxn>
              <a:cxn ang="0">
                <a:pos x="114" y="235"/>
              </a:cxn>
              <a:cxn ang="0">
                <a:pos x="112" y="220"/>
              </a:cxn>
              <a:cxn ang="0">
                <a:pos x="112" y="199"/>
              </a:cxn>
              <a:cxn ang="0">
                <a:pos x="99" y="191"/>
              </a:cxn>
              <a:cxn ang="0">
                <a:pos x="77" y="170"/>
              </a:cxn>
              <a:cxn ang="0">
                <a:pos x="62" y="157"/>
              </a:cxn>
              <a:cxn ang="0">
                <a:pos x="40" y="153"/>
              </a:cxn>
              <a:cxn ang="0">
                <a:pos x="16" y="150"/>
              </a:cxn>
              <a:cxn ang="0">
                <a:pos x="7" y="143"/>
              </a:cxn>
              <a:cxn ang="0">
                <a:pos x="0" y="127"/>
              </a:cxn>
              <a:cxn ang="0">
                <a:pos x="1" y="112"/>
              </a:cxn>
              <a:cxn ang="0">
                <a:pos x="9" y="100"/>
              </a:cxn>
              <a:cxn ang="0">
                <a:pos x="30" y="97"/>
              </a:cxn>
              <a:cxn ang="0">
                <a:pos x="51" y="92"/>
              </a:cxn>
              <a:cxn ang="0">
                <a:pos x="61" y="81"/>
              </a:cxn>
              <a:cxn ang="0">
                <a:pos x="66" y="60"/>
              </a:cxn>
              <a:cxn ang="0">
                <a:pos x="80" y="30"/>
              </a:cxn>
              <a:cxn ang="0">
                <a:pos x="106" y="0"/>
              </a:cxn>
              <a:cxn ang="0">
                <a:pos x="114" y="4"/>
              </a:cxn>
            </a:cxnLst>
            <a:rect l="0" t="0" r="r" b="b"/>
            <a:pathLst>
              <a:path w="290" h="283">
                <a:moveTo>
                  <a:pt x="114" y="4"/>
                </a:moveTo>
                <a:lnTo>
                  <a:pt x="114" y="4"/>
                </a:lnTo>
                <a:lnTo>
                  <a:pt x="116" y="9"/>
                </a:lnTo>
                <a:lnTo>
                  <a:pt x="119" y="15"/>
                </a:lnTo>
                <a:lnTo>
                  <a:pt x="127" y="28"/>
                </a:lnTo>
                <a:lnTo>
                  <a:pt x="131" y="33"/>
                </a:lnTo>
                <a:lnTo>
                  <a:pt x="136" y="38"/>
                </a:lnTo>
                <a:lnTo>
                  <a:pt x="142" y="42"/>
                </a:lnTo>
                <a:lnTo>
                  <a:pt x="148" y="44"/>
                </a:lnTo>
                <a:lnTo>
                  <a:pt x="148" y="44"/>
                </a:lnTo>
                <a:lnTo>
                  <a:pt x="173" y="44"/>
                </a:lnTo>
                <a:lnTo>
                  <a:pt x="173" y="44"/>
                </a:lnTo>
                <a:lnTo>
                  <a:pt x="173" y="44"/>
                </a:lnTo>
                <a:lnTo>
                  <a:pt x="173" y="37"/>
                </a:lnTo>
                <a:lnTo>
                  <a:pt x="174" y="31"/>
                </a:lnTo>
                <a:lnTo>
                  <a:pt x="176" y="25"/>
                </a:lnTo>
                <a:lnTo>
                  <a:pt x="179" y="21"/>
                </a:lnTo>
                <a:lnTo>
                  <a:pt x="181" y="17"/>
                </a:lnTo>
                <a:lnTo>
                  <a:pt x="184" y="14"/>
                </a:lnTo>
                <a:lnTo>
                  <a:pt x="189" y="12"/>
                </a:lnTo>
                <a:lnTo>
                  <a:pt x="192" y="10"/>
                </a:lnTo>
                <a:lnTo>
                  <a:pt x="203" y="8"/>
                </a:lnTo>
                <a:lnTo>
                  <a:pt x="213" y="7"/>
                </a:lnTo>
                <a:lnTo>
                  <a:pt x="235" y="7"/>
                </a:lnTo>
                <a:lnTo>
                  <a:pt x="235" y="7"/>
                </a:lnTo>
                <a:lnTo>
                  <a:pt x="230" y="22"/>
                </a:lnTo>
                <a:lnTo>
                  <a:pt x="228" y="29"/>
                </a:lnTo>
                <a:lnTo>
                  <a:pt x="228" y="37"/>
                </a:lnTo>
                <a:lnTo>
                  <a:pt x="228" y="37"/>
                </a:lnTo>
                <a:lnTo>
                  <a:pt x="228" y="42"/>
                </a:lnTo>
                <a:lnTo>
                  <a:pt x="229" y="46"/>
                </a:lnTo>
                <a:lnTo>
                  <a:pt x="232" y="50"/>
                </a:lnTo>
                <a:lnTo>
                  <a:pt x="234" y="53"/>
                </a:lnTo>
                <a:lnTo>
                  <a:pt x="236" y="55"/>
                </a:lnTo>
                <a:lnTo>
                  <a:pt x="241" y="58"/>
                </a:lnTo>
                <a:lnTo>
                  <a:pt x="245" y="59"/>
                </a:lnTo>
                <a:lnTo>
                  <a:pt x="250" y="59"/>
                </a:lnTo>
                <a:lnTo>
                  <a:pt x="250" y="59"/>
                </a:lnTo>
                <a:lnTo>
                  <a:pt x="275" y="59"/>
                </a:lnTo>
                <a:lnTo>
                  <a:pt x="275" y="59"/>
                </a:lnTo>
                <a:lnTo>
                  <a:pt x="279" y="59"/>
                </a:lnTo>
                <a:lnTo>
                  <a:pt x="281" y="60"/>
                </a:lnTo>
                <a:lnTo>
                  <a:pt x="283" y="61"/>
                </a:lnTo>
                <a:lnTo>
                  <a:pt x="286" y="63"/>
                </a:lnTo>
                <a:lnTo>
                  <a:pt x="288" y="69"/>
                </a:lnTo>
                <a:lnTo>
                  <a:pt x="289" y="76"/>
                </a:lnTo>
                <a:lnTo>
                  <a:pt x="289" y="92"/>
                </a:lnTo>
                <a:lnTo>
                  <a:pt x="289" y="101"/>
                </a:lnTo>
                <a:lnTo>
                  <a:pt x="290" y="109"/>
                </a:lnTo>
                <a:lnTo>
                  <a:pt x="290" y="109"/>
                </a:lnTo>
                <a:lnTo>
                  <a:pt x="268" y="124"/>
                </a:lnTo>
                <a:lnTo>
                  <a:pt x="256" y="132"/>
                </a:lnTo>
                <a:lnTo>
                  <a:pt x="244" y="143"/>
                </a:lnTo>
                <a:lnTo>
                  <a:pt x="233" y="153"/>
                </a:lnTo>
                <a:lnTo>
                  <a:pt x="225" y="163"/>
                </a:lnTo>
                <a:lnTo>
                  <a:pt x="221" y="168"/>
                </a:lnTo>
                <a:lnTo>
                  <a:pt x="219" y="174"/>
                </a:lnTo>
                <a:lnTo>
                  <a:pt x="217" y="178"/>
                </a:lnTo>
                <a:lnTo>
                  <a:pt x="217" y="183"/>
                </a:lnTo>
                <a:lnTo>
                  <a:pt x="217" y="183"/>
                </a:lnTo>
                <a:lnTo>
                  <a:pt x="217" y="235"/>
                </a:lnTo>
                <a:lnTo>
                  <a:pt x="217" y="235"/>
                </a:lnTo>
                <a:lnTo>
                  <a:pt x="217" y="256"/>
                </a:lnTo>
                <a:lnTo>
                  <a:pt x="214" y="264"/>
                </a:lnTo>
                <a:lnTo>
                  <a:pt x="212" y="271"/>
                </a:lnTo>
                <a:lnTo>
                  <a:pt x="209" y="275"/>
                </a:lnTo>
                <a:lnTo>
                  <a:pt x="203" y="280"/>
                </a:lnTo>
                <a:lnTo>
                  <a:pt x="195" y="282"/>
                </a:lnTo>
                <a:lnTo>
                  <a:pt x="183" y="283"/>
                </a:lnTo>
                <a:lnTo>
                  <a:pt x="183" y="283"/>
                </a:lnTo>
                <a:lnTo>
                  <a:pt x="174" y="282"/>
                </a:lnTo>
                <a:lnTo>
                  <a:pt x="162" y="279"/>
                </a:lnTo>
                <a:lnTo>
                  <a:pt x="152" y="274"/>
                </a:lnTo>
                <a:lnTo>
                  <a:pt x="142" y="267"/>
                </a:lnTo>
                <a:lnTo>
                  <a:pt x="133" y="260"/>
                </a:lnTo>
                <a:lnTo>
                  <a:pt x="125" y="252"/>
                </a:lnTo>
                <a:lnTo>
                  <a:pt x="119" y="243"/>
                </a:lnTo>
                <a:lnTo>
                  <a:pt x="114" y="235"/>
                </a:lnTo>
                <a:lnTo>
                  <a:pt x="114" y="235"/>
                </a:lnTo>
                <a:lnTo>
                  <a:pt x="113" y="227"/>
                </a:lnTo>
                <a:lnTo>
                  <a:pt x="112" y="220"/>
                </a:lnTo>
                <a:lnTo>
                  <a:pt x="113" y="208"/>
                </a:lnTo>
                <a:lnTo>
                  <a:pt x="113" y="204"/>
                </a:lnTo>
                <a:lnTo>
                  <a:pt x="112" y="199"/>
                </a:lnTo>
                <a:lnTo>
                  <a:pt x="107" y="195"/>
                </a:lnTo>
                <a:lnTo>
                  <a:pt x="99" y="191"/>
                </a:lnTo>
                <a:lnTo>
                  <a:pt x="99" y="191"/>
                </a:lnTo>
                <a:lnTo>
                  <a:pt x="93" y="188"/>
                </a:lnTo>
                <a:lnTo>
                  <a:pt x="88" y="183"/>
                </a:lnTo>
                <a:lnTo>
                  <a:pt x="77" y="170"/>
                </a:lnTo>
                <a:lnTo>
                  <a:pt x="73" y="165"/>
                </a:lnTo>
                <a:lnTo>
                  <a:pt x="67" y="160"/>
                </a:lnTo>
                <a:lnTo>
                  <a:pt x="62" y="157"/>
                </a:lnTo>
                <a:lnTo>
                  <a:pt x="55" y="154"/>
                </a:lnTo>
                <a:lnTo>
                  <a:pt x="55" y="154"/>
                </a:lnTo>
                <a:lnTo>
                  <a:pt x="40" y="153"/>
                </a:lnTo>
                <a:lnTo>
                  <a:pt x="27" y="152"/>
                </a:lnTo>
                <a:lnTo>
                  <a:pt x="22" y="152"/>
                </a:lnTo>
                <a:lnTo>
                  <a:pt x="16" y="150"/>
                </a:lnTo>
                <a:lnTo>
                  <a:pt x="12" y="147"/>
                </a:lnTo>
                <a:lnTo>
                  <a:pt x="7" y="143"/>
                </a:lnTo>
                <a:lnTo>
                  <a:pt x="7" y="143"/>
                </a:lnTo>
                <a:lnTo>
                  <a:pt x="4" y="137"/>
                </a:lnTo>
                <a:lnTo>
                  <a:pt x="1" y="131"/>
                </a:lnTo>
                <a:lnTo>
                  <a:pt x="0" y="127"/>
                </a:lnTo>
                <a:lnTo>
                  <a:pt x="0" y="117"/>
                </a:lnTo>
                <a:lnTo>
                  <a:pt x="0" y="117"/>
                </a:lnTo>
                <a:lnTo>
                  <a:pt x="1" y="112"/>
                </a:lnTo>
                <a:lnTo>
                  <a:pt x="3" y="107"/>
                </a:lnTo>
                <a:lnTo>
                  <a:pt x="6" y="104"/>
                </a:lnTo>
                <a:lnTo>
                  <a:pt x="9" y="100"/>
                </a:lnTo>
                <a:lnTo>
                  <a:pt x="14" y="99"/>
                </a:lnTo>
                <a:lnTo>
                  <a:pt x="19" y="98"/>
                </a:lnTo>
                <a:lnTo>
                  <a:pt x="30" y="97"/>
                </a:lnTo>
                <a:lnTo>
                  <a:pt x="42" y="96"/>
                </a:lnTo>
                <a:lnTo>
                  <a:pt x="46" y="94"/>
                </a:lnTo>
                <a:lnTo>
                  <a:pt x="51" y="92"/>
                </a:lnTo>
                <a:lnTo>
                  <a:pt x="55" y="90"/>
                </a:lnTo>
                <a:lnTo>
                  <a:pt x="59" y="85"/>
                </a:lnTo>
                <a:lnTo>
                  <a:pt x="61" y="81"/>
                </a:lnTo>
                <a:lnTo>
                  <a:pt x="62" y="74"/>
                </a:lnTo>
                <a:lnTo>
                  <a:pt x="62" y="74"/>
                </a:lnTo>
                <a:lnTo>
                  <a:pt x="66" y="60"/>
                </a:lnTo>
                <a:lnTo>
                  <a:pt x="69" y="48"/>
                </a:lnTo>
                <a:lnTo>
                  <a:pt x="74" y="39"/>
                </a:lnTo>
                <a:lnTo>
                  <a:pt x="80" y="30"/>
                </a:lnTo>
                <a:lnTo>
                  <a:pt x="85" y="22"/>
                </a:lnTo>
                <a:lnTo>
                  <a:pt x="91" y="14"/>
                </a:lnTo>
                <a:lnTo>
                  <a:pt x="106" y="0"/>
                </a:lnTo>
                <a:lnTo>
                  <a:pt x="106" y="0"/>
                </a:lnTo>
                <a:lnTo>
                  <a:pt x="114" y="4"/>
                </a:lnTo>
                <a:lnTo>
                  <a:pt x="114" y="4"/>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fontAlgn="auto">
              <a:lnSpc>
                <a:spcPct val="90000"/>
              </a:lnSpc>
              <a:spcBef>
                <a:spcPts val="0"/>
              </a:spcBef>
              <a:spcAft>
                <a:spcPts val="575"/>
              </a:spcAft>
              <a:defRPr/>
            </a:pPr>
            <a:endParaRPr lang="ru-RU" sz="1400" b="1" kern="0" dirty="0">
              <a:solidFill>
                <a:srgbClr val="53505E"/>
              </a:solidFill>
              <a:latin typeface="+mn-lt"/>
              <a:cs typeface="Arial" panose="020B0604020202020204" pitchFamily="34" charset="0"/>
            </a:endParaRPr>
          </a:p>
        </p:txBody>
      </p:sp>
      <p:sp>
        <p:nvSpPr>
          <p:cNvPr id="56" name="Freeform 69">
            <a:extLst>
              <a:ext uri="{FF2B5EF4-FFF2-40B4-BE49-F238E27FC236}">
                <a16:creationId xmlns="" xmlns:a16="http://schemas.microsoft.com/office/drawing/2014/main" id="{4F95F718-350D-EC11-86F1-96C2DBD78D94}"/>
              </a:ext>
            </a:extLst>
          </p:cNvPr>
          <p:cNvSpPr>
            <a:spLocks/>
          </p:cNvSpPr>
          <p:nvPr/>
        </p:nvSpPr>
        <p:spPr bwMode="auto">
          <a:xfrm rot="536518">
            <a:off x="3409782" y="2579825"/>
            <a:ext cx="300795" cy="306353"/>
          </a:xfrm>
          <a:custGeom>
            <a:avLst/>
            <a:gdLst/>
            <a:ahLst/>
            <a:cxnLst>
              <a:cxn ang="0">
                <a:pos x="341" y="95"/>
              </a:cxn>
              <a:cxn ang="0">
                <a:pos x="324" y="72"/>
              </a:cxn>
              <a:cxn ang="0">
                <a:pos x="290" y="63"/>
              </a:cxn>
              <a:cxn ang="0">
                <a:pos x="280" y="65"/>
              </a:cxn>
              <a:cxn ang="0">
                <a:pos x="258" y="77"/>
              </a:cxn>
              <a:cxn ang="0">
                <a:pos x="249" y="77"/>
              </a:cxn>
              <a:cxn ang="0">
                <a:pos x="240" y="69"/>
              </a:cxn>
              <a:cxn ang="0">
                <a:pos x="228" y="55"/>
              </a:cxn>
              <a:cxn ang="0">
                <a:pos x="214" y="49"/>
              </a:cxn>
              <a:cxn ang="0">
                <a:pos x="183" y="42"/>
              </a:cxn>
              <a:cxn ang="0">
                <a:pos x="173" y="36"/>
              </a:cxn>
              <a:cxn ang="0">
                <a:pos x="164" y="19"/>
              </a:cxn>
              <a:cxn ang="0">
                <a:pos x="153" y="2"/>
              </a:cxn>
              <a:cxn ang="0">
                <a:pos x="136" y="19"/>
              </a:cxn>
              <a:cxn ang="0">
                <a:pos x="129" y="22"/>
              </a:cxn>
              <a:cxn ang="0">
                <a:pos x="90" y="22"/>
              </a:cxn>
              <a:cxn ang="0">
                <a:pos x="78" y="15"/>
              </a:cxn>
              <a:cxn ang="0">
                <a:pos x="56" y="45"/>
              </a:cxn>
              <a:cxn ang="0">
                <a:pos x="22" y="95"/>
              </a:cxn>
              <a:cxn ang="0">
                <a:pos x="0" y="114"/>
              </a:cxn>
              <a:cxn ang="0">
                <a:pos x="25" y="120"/>
              </a:cxn>
              <a:cxn ang="0">
                <a:pos x="44" y="138"/>
              </a:cxn>
              <a:cxn ang="0">
                <a:pos x="59" y="162"/>
              </a:cxn>
              <a:cxn ang="0">
                <a:pos x="73" y="175"/>
              </a:cxn>
              <a:cxn ang="0">
                <a:pos x="99" y="191"/>
              </a:cxn>
              <a:cxn ang="0">
                <a:pos x="110" y="207"/>
              </a:cxn>
              <a:cxn ang="0">
                <a:pos x="114" y="231"/>
              </a:cxn>
              <a:cxn ang="0">
                <a:pos x="112" y="241"/>
              </a:cxn>
              <a:cxn ang="0">
                <a:pos x="101" y="269"/>
              </a:cxn>
              <a:cxn ang="0">
                <a:pos x="101" y="284"/>
              </a:cxn>
              <a:cxn ang="0">
                <a:pos x="107" y="305"/>
              </a:cxn>
              <a:cxn ang="0">
                <a:pos x="124" y="323"/>
              </a:cxn>
              <a:cxn ang="0">
                <a:pos x="140" y="341"/>
              </a:cxn>
              <a:cxn ang="0">
                <a:pos x="147" y="362"/>
              </a:cxn>
              <a:cxn ang="0">
                <a:pos x="147" y="376"/>
              </a:cxn>
              <a:cxn ang="0">
                <a:pos x="133" y="392"/>
              </a:cxn>
              <a:cxn ang="0">
                <a:pos x="126" y="407"/>
              </a:cxn>
              <a:cxn ang="0">
                <a:pos x="127" y="415"/>
              </a:cxn>
              <a:cxn ang="0">
                <a:pos x="135" y="422"/>
              </a:cxn>
              <a:cxn ang="0">
                <a:pos x="144" y="422"/>
              </a:cxn>
              <a:cxn ang="0">
                <a:pos x="158" y="407"/>
              </a:cxn>
              <a:cxn ang="0">
                <a:pos x="165" y="404"/>
              </a:cxn>
              <a:cxn ang="0">
                <a:pos x="204" y="404"/>
              </a:cxn>
              <a:cxn ang="0">
                <a:pos x="235" y="394"/>
              </a:cxn>
              <a:cxn ang="0">
                <a:pos x="250" y="393"/>
              </a:cxn>
              <a:cxn ang="0">
                <a:pos x="273" y="399"/>
              </a:cxn>
              <a:cxn ang="0">
                <a:pos x="297" y="404"/>
              </a:cxn>
              <a:cxn ang="0">
                <a:pos x="324" y="400"/>
              </a:cxn>
              <a:cxn ang="0">
                <a:pos x="347" y="379"/>
              </a:cxn>
              <a:cxn ang="0">
                <a:pos x="353" y="341"/>
              </a:cxn>
              <a:cxn ang="0">
                <a:pos x="350" y="324"/>
              </a:cxn>
              <a:cxn ang="0">
                <a:pos x="334" y="294"/>
              </a:cxn>
              <a:cxn ang="0">
                <a:pos x="303" y="249"/>
              </a:cxn>
              <a:cxn ang="0">
                <a:pos x="295" y="223"/>
              </a:cxn>
              <a:cxn ang="0">
                <a:pos x="295" y="206"/>
              </a:cxn>
              <a:cxn ang="0">
                <a:pos x="301" y="185"/>
              </a:cxn>
              <a:cxn ang="0">
                <a:pos x="332" y="146"/>
              </a:cxn>
              <a:cxn ang="0">
                <a:pos x="346" y="125"/>
              </a:cxn>
            </a:cxnLst>
            <a:rect l="0" t="0" r="r" b="b"/>
            <a:pathLst>
              <a:path w="353" h="422">
                <a:moveTo>
                  <a:pt x="349" y="114"/>
                </a:moveTo>
                <a:lnTo>
                  <a:pt x="349" y="114"/>
                </a:lnTo>
                <a:lnTo>
                  <a:pt x="341" y="95"/>
                </a:lnTo>
                <a:lnTo>
                  <a:pt x="336" y="86"/>
                </a:lnTo>
                <a:lnTo>
                  <a:pt x="331" y="79"/>
                </a:lnTo>
                <a:lnTo>
                  <a:pt x="324" y="72"/>
                </a:lnTo>
                <a:lnTo>
                  <a:pt x="316" y="66"/>
                </a:lnTo>
                <a:lnTo>
                  <a:pt x="304" y="64"/>
                </a:lnTo>
                <a:lnTo>
                  <a:pt x="290" y="63"/>
                </a:lnTo>
                <a:lnTo>
                  <a:pt x="290" y="63"/>
                </a:lnTo>
                <a:lnTo>
                  <a:pt x="286" y="63"/>
                </a:lnTo>
                <a:lnTo>
                  <a:pt x="280" y="65"/>
                </a:lnTo>
                <a:lnTo>
                  <a:pt x="271" y="70"/>
                </a:lnTo>
                <a:lnTo>
                  <a:pt x="262" y="74"/>
                </a:lnTo>
                <a:lnTo>
                  <a:pt x="258" y="77"/>
                </a:lnTo>
                <a:lnTo>
                  <a:pt x="254" y="77"/>
                </a:lnTo>
                <a:lnTo>
                  <a:pt x="254" y="77"/>
                </a:lnTo>
                <a:lnTo>
                  <a:pt x="249" y="77"/>
                </a:lnTo>
                <a:lnTo>
                  <a:pt x="246" y="74"/>
                </a:lnTo>
                <a:lnTo>
                  <a:pt x="242" y="72"/>
                </a:lnTo>
                <a:lnTo>
                  <a:pt x="240" y="69"/>
                </a:lnTo>
                <a:lnTo>
                  <a:pt x="235" y="62"/>
                </a:lnTo>
                <a:lnTo>
                  <a:pt x="232" y="58"/>
                </a:lnTo>
                <a:lnTo>
                  <a:pt x="228" y="55"/>
                </a:lnTo>
                <a:lnTo>
                  <a:pt x="228" y="55"/>
                </a:lnTo>
                <a:lnTo>
                  <a:pt x="221" y="51"/>
                </a:lnTo>
                <a:lnTo>
                  <a:pt x="214" y="49"/>
                </a:lnTo>
                <a:lnTo>
                  <a:pt x="203" y="46"/>
                </a:lnTo>
                <a:lnTo>
                  <a:pt x="193" y="45"/>
                </a:lnTo>
                <a:lnTo>
                  <a:pt x="183" y="42"/>
                </a:lnTo>
                <a:lnTo>
                  <a:pt x="180" y="41"/>
                </a:lnTo>
                <a:lnTo>
                  <a:pt x="176" y="39"/>
                </a:lnTo>
                <a:lnTo>
                  <a:pt x="173" y="36"/>
                </a:lnTo>
                <a:lnTo>
                  <a:pt x="170" y="32"/>
                </a:lnTo>
                <a:lnTo>
                  <a:pt x="167" y="26"/>
                </a:lnTo>
                <a:lnTo>
                  <a:pt x="164" y="19"/>
                </a:lnTo>
                <a:lnTo>
                  <a:pt x="158" y="0"/>
                </a:lnTo>
                <a:lnTo>
                  <a:pt x="158" y="0"/>
                </a:lnTo>
                <a:lnTo>
                  <a:pt x="153" y="2"/>
                </a:lnTo>
                <a:lnTo>
                  <a:pt x="149" y="5"/>
                </a:lnTo>
                <a:lnTo>
                  <a:pt x="142" y="12"/>
                </a:lnTo>
                <a:lnTo>
                  <a:pt x="136" y="19"/>
                </a:lnTo>
                <a:lnTo>
                  <a:pt x="133" y="22"/>
                </a:lnTo>
                <a:lnTo>
                  <a:pt x="129" y="22"/>
                </a:lnTo>
                <a:lnTo>
                  <a:pt x="129" y="22"/>
                </a:lnTo>
                <a:lnTo>
                  <a:pt x="96" y="22"/>
                </a:lnTo>
                <a:lnTo>
                  <a:pt x="96" y="22"/>
                </a:lnTo>
                <a:lnTo>
                  <a:pt x="90" y="22"/>
                </a:lnTo>
                <a:lnTo>
                  <a:pt x="86" y="19"/>
                </a:lnTo>
                <a:lnTo>
                  <a:pt x="81" y="17"/>
                </a:lnTo>
                <a:lnTo>
                  <a:pt x="78" y="15"/>
                </a:lnTo>
                <a:lnTo>
                  <a:pt x="78" y="15"/>
                </a:lnTo>
                <a:lnTo>
                  <a:pt x="65" y="30"/>
                </a:lnTo>
                <a:lnTo>
                  <a:pt x="56" y="45"/>
                </a:lnTo>
                <a:lnTo>
                  <a:pt x="40" y="71"/>
                </a:lnTo>
                <a:lnTo>
                  <a:pt x="31" y="84"/>
                </a:lnTo>
                <a:lnTo>
                  <a:pt x="22" y="95"/>
                </a:lnTo>
                <a:lnTo>
                  <a:pt x="13" y="104"/>
                </a:lnTo>
                <a:lnTo>
                  <a:pt x="7" y="109"/>
                </a:lnTo>
                <a:lnTo>
                  <a:pt x="0" y="114"/>
                </a:lnTo>
                <a:lnTo>
                  <a:pt x="0" y="114"/>
                </a:lnTo>
                <a:lnTo>
                  <a:pt x="14" y="117"/>
                </a:lnTo>
                <a:lnTo>
                  <a:pt x="25" y="120"/>
                </a:lnTo>
                <a:lnTo>
                  <a:pt x="33" y="125"/>
                </a:lnTo>
                <a:lnTo>
                  <a:pt x="40" y="131"/>
                </a:lnTo>
                <a:lnTo>
                  <a:pt x="44" y="138"/>
                </a:lnTo>
                <a:lnTo>
                  <a:pt x="50" y="145"/>
                </a:lnTo>
                <a:lnTo>
                  <a:pt x="59" y="162"/>
                </a:lnTo>
                <a:lnTo>
                  <a:pt x="59" y="162"/>
                </a:lnTo>
                <a:lnTo>
                  <a:pt x="61" y="165"/>
                </a:lnTo>
                <a:lnTo>
                  <a:pt x="65" y="169"/>
                </a:lnTo>
                <a:lnTo>
                  <a:pt x="73" y="175"/>
                </a:lnTo>
                <a:lnTo>
                  <a:pt x="81" y="179"/>
                </a:lnTo>
                <a:lnTo>
                  <a:pt x="91" y="184"/>
                </a:lnTo>
                <a:lnTo>
                  <a:pt x="99" y="191"/>
                </a:lnTo>
                <a:lnTo>
                  <a:pt x="104" y="195"/>
                </a:lnTo>
                <a:lnTo>
                  <a:pt x="107" y="200"/>
                </a:lnTo>
                <a:lnTo>
                  <a:pt x="110" y="207"/>
                </a:lnTo>
                <a:lnTo>
                  <a:pt x="112" y="214"/>
                </a:lnTo>
                <a:lnTo>
                  <a:pt x="114" y="222"/>
                </a:lnTo>
                <a:lnTo>
                  <a:pt x="114" y="231"/>
                </a:lnTo>
                <a:lnTo>
                  <a:pt x="114" y="231"/>
                </a:lnTo>
                <a:lnTo>
                  <a:pt x="113" y="237"/>
                </a:lnTo>
                <a:lnTo>
                  <a:pt x="112" y="241"/>
                </a:lnTo>
                <a:lnTo>
                  <a:pt x="107" y="252"/>
                </a:lnTo>
                <a:lnTo>
                  <a:pt x="102" y="263"/>
                </a:lnTo>
                <a:lnTo>
                  <a:pt x="101" y="269"/>
                </a:lnTo>
                <a:lnTo>
                  <a:pt x="99" y="276"/>
                </a:lnTo>
                <a:lnTo>
                  <a:pt x="99" y="276"/>
                </a:lnTo>
                <a:lnTo>
                  <a:pt x="101" y="284"/>
                </a:lnTo>
                <a:lnTo>
                  <a:pt x="102" y="292"/>
                </a:lnTo>
                <a:lnTo>
                  <a:pt x="104" y="299"/>
                </a:lnTo>
                <a:lnTo>
                  <a:pt x="107" y="305"/>
                </a:lnTo>
                <a:lnTo>
                  <a:pt x="111" y="310"/>
                </a:lnTo>
                <a:lnTo>
                  <a:pt x="114" y="315"/>
                </a:lnTo>
                <a:lnTo>
                  <a:pt x="124" y="323"/>
                </a:lnTo>
                <a:lnTo>
                  <a:pt x="133" y="332"/>
                </a:lnTo>
                <a:lnTo>
                  <a:pt x="136" y="337"/>
                </a:lnTo>
                <a:lnTo>
                  <a:pt x="140" y="341"/>
                </a:lnTo>
                <a:lnTo>
                  <a:pt x="143" y="347"/>
                </a:lnTo>
                <a:lnTo>
                  <a:pt x="145" y="354"/>
                </a:lnTo>
                <a:lnTo>
                  <a:pt x="147" y="362"/>
                </a:lnTo>
                <a:lnTo>
                  <a:pt x="148" y="371"/>
                </a:lnTo>
                <a:lnTo>
                  <a:pt x="148" y="371"/>
                </a:lnTo>
                <a:lnTo>
                  <a:pt x="147" y="376"/>
                </a:lnTo>
                <a:lnTo>
                  <a:pt x="144" y="381"/>
                </a:lnTo>
                <a:lnTo>
                  <a:pt x="136" y="389"/>
                </a:lnTo>
                <a:lnTo>
                  <a:pt x="133" y="392"/>
                </a:lnTo>
                <a:lnTo>
                  <a:pt x="129" y="397"/>
                </a:lnTo>
                <a:lnTo>
                  <a:pt x="127" y="401"/>
                </a:lnTo>
                <a:lnTo>
                  <a:pt x="126" y="407"/>
                </a:lnTo>
                <a:lnTo>
                  <a:pt x="126" y="407"/>
                </a:lnTo>
                <a:lnTo>
                  <a:pt x="126" y="412"/>
                </a:lnTo>
                <a:lnTo>
                  <a:pt x="127" y="415"/>
                </a:lnTo>
                <a:lnTo>
                  <a:pt x="128" y="417"/>
                </a:lnTo>
                <a:lnTo>
                  <a:pt x="130" y="420"/>
                </a:lnTo>
                <a:lnTo>
                  <a:pt x="135" y="422"/>
                </a:lnTo>
                <a:lnTo>
                  <a:pt x="141" y="422"/>
                </a:lnTo>
                <a:lnTo>
                  <a:pt x="141" y="422"/>
                </a:lnTo>
                <a:lnTo>
                  <a:pt x="144" y="422"/>
                </a:lnTo>
                <a:lnTo>
                  <a:pt x="148" y="420"/>
                </a:lnTo>
                <a:lnTo>
                  <a:pt x="152" y="413"/>
                </a:lnTo>
                <a:lnTo>
                  <a:pt x="158" y="407"/>
                </a:lnTo>
                <a:lnTo>
                  <a:pt x="162" y="405"/>
                </a:lnTo>
                <a:lnTo>
                  <a:pt x="165" y="404"/>
                </a:lnTo>
                <a:lnTo>
                  <a:pt x="165" y="404"/>
                </a:lnTo>
                <a:lnTo>
                  <a:pt x="199" y="404"/>
                </a:lnTo>
                <a:lnTo>
                  <a:pt x="199" y="404"/>
                </a:lnTo>
                <a:lnTo>
                  <a:pt x="204" y="404"/>
                </a:lnTo>
                <a:lnTo>
                  <a:pt x="210" y="402"/>
                </a:lnTo>
                <a:lnTo>
                  <a:pt x="223" y="399"/>
                </a:lnTo>
                <a:lnTo>
                  <a:pt x="235" y="394"/>
                </a:lnTo>
                <a:lnTo>
                  <a:pt x="242" y="393"/>
                </a:lnTo>
                <a:lnTo>
                  <a:pt x="250" y="393"/>
                </a:lnTo>
                <a:lnTo>
                  <a:pt x="250" y="393"/>
                </a:lnTo>
                <a:lnTo>
                  <a:pt x="257" y="393"/>
                </a:lnTo>
                <a:lnTo>
                  <a:pt x="263" y="394"/>
                </a:lnTo>
                <a:lnTo>
                  <a:pt x="273" y="399"/>
                </a:lnTo>
                <a:lnTo>
                  <a:pt x="283" y="402"/>
                </a:lnTo>
                <a:lnTo>
                  <a:pt x="290" y="404"/>
                </a:lnTo>
                <a:lnTo>
                  <a:pt x="297" y="404"/>
                </a:lnTo>
                <a:lnTo>
                  <a:pt x="297" y="404"/>
                </a:lnTo>
                <a:lnTo>
                  <a:pt x="312" y="404"/>
                </a:lnTo>
                <a:lnTo>
                  <a:pt x="324" y="400"/>
                </a:lnTo>
                <a:lnTo>
                  <a:pt x="333" y="394"/>
                </a:lnTo>
                <a:lnTo>
                  <a:pt x="341" y="387"/>
                </a:lnTo>
                <a:lnTo>
                  <a:pt x="347" y="379"/>
                </a:lnTo>
                <a:lnTo>
                  <a:pt x="350" y="368"/>
                </a:lnTo>
                <a:lnTo>
                  <a:pt x="353" y="356"/>
                </a:lnTo>
                <a:lnTo>
                  <a:pt x="353" y="341"/>
                </a:lnTo>
                <a:lnTo>
                  <a:pt x="353" y="341"/>
                </a:lnTo>
                <a:lnTo>
                  <a:pt x="353" y="333"/>
                </a:lnTo>
                <a:lnTo>
                  <a:pt x="350" y="324"/>
                </a:lnTo>
                <a:lnTo>
                  <a:pt x="348" y="317"/>
                </a:lnTo>
                <a:lnTo>
                  <a:pt x="343" y="309"/>
                </a:lnTo>
                <a:lnTo>
                  <a:pt x="334" y="294"/>
                </a:lnTo>
                <a:lnTo>
                  <a:pt x="324" y="280"/>
                </a:lnTo>
                <a:lnTo>
                  <a:pt x="313" y="265"/>
                </a:lnTo>
                <a:lnTo>
                  <a:pt x="303" y="249"/>
                </a:lnTo>
                <a:lnTo>
                  <a:pt x="300" y="241"/>
                </a:lnTo>
                <a:lnTo>
                  <a:pt x="297" y="232"/>
                </a:lnTo>
                <a:lnTo>
                  <a:pt x="295" y="223"/>
                </a:lnTo>
                <a:lnTo>
                  <a:pt x="294" y="213"/>
                </a:lnTo>
                <a:lnTo>
                  <a:pt x="294" y="213"/>
                </a:lnTo>
                <a:lnTo>
                  <a:pt x="295" y="206"/>
                </a:lnTo>
                <a:lnTo>
                  <a:pt x="296" y="198"/>
                </a:lnTo>
                <a:lnTo>
                  <a:pt x="297" y="192"/>
                </a:lnTo>
                <a:lnTo>
                  <a:pt x="301" y="185"/>
                </a:lnTo>
                <a:lnTo>
                  <a:pt x="307" y="175"/>
                </a:lnTo>
                <a:lnTo>
                  <a:pt x="315" y="164"/>
                </a:lnTo>
                <a:lnTo>
                  <a:pt x="332" y="146"/>
                </a:lnTo>
                <a:lnTo>
                  <a:pt x="340" y="137"/>
                </a:lnTo>
                <a:lnTo>
                  <a:pt x="346" y="125"/>
                </a:lnTo>
                <a:lnTo>
                  <a:pt x="346" y="125"/>
                </a:lnTo>
                <a:lnTo>
                  <a:pt x="349" y="114"/>
                </a:lnTo>
                <a:lnTo>
                  <a:pt x="349" y="114"/>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a:lnSpc>
                <a:spcPct val="90000"/>
              </a:lnSpc>
              <a:spcAft>
                <a:spcPts val="575"/>
              </a:spcAft>
              <a:defRPr/>
            </a:pPr>
            <a:endParaRPr lang="ru-RU" sz="1400" b="1" kern="0" dirty="0">
              <a:solidFill>
                <a:srgbClr val="53505E"/>
              </a:solidFill>
              <a:latin typeface="+mn-lt"/>
              <a:cs typeface="Arial" panose="020B0604020202020204" pitchFamily="34" charset="0"/>
            </a:endParaRPr>
          </a:p>
        </p:txBody>
      </p:sp>
      <p:sp>
        <p:nvSpPr>
          <p:cNvPr id="57" name="Freeform 134">
            <a:extLst>
              <a:ext uri="{FF2B5EF4-FFF2-40B4-BE49-F238E27FC236}">
                <a16:creationId xmlns="" xmlns:a16="http://schemas.microsoft.com/office/drawing/2014/main" id="{B7DF90B1-5877-D0AD-2DF4-928E13920E43}"/>
              </a:ext>
            </a:extLst>
          </p:cNvPr>
          <p:cNvSpPr>
            <a:spLocks/>
          </p:cNvSpPr>
          <p:nvPr/>
        </p:nvSpPr>
        <p:spPr bwMode="auto">
          <a:xfrm rot="536518">
            <a:off x="4849956" y="2066531"/>
            <a:ext cx="1068736" cy="566043"/>
          </a:xfrm>
          <a:custGeom>
            <a:avLst/>
            <a:gdLst/>
            <a:ahLst/>
            <a:cxnLst>
              <a:cxn ang="0">
                <a:pos x="1175" y="663"/>
              </a:cxn>
              <a:cxn ang="0">
                <a:pos x="1042" y="755"/>
              </a:cxn>
              <a:cxn ang="0">
                <a:pos x="958" y="779"/>
              </a:cxn>
              <a:cxn ang="0">
                <a:pos x="664" y="642"/>
              </a:cxn>
              <a:cxn ang="0">
                <a:pos x="508" y="528"/>
              </a:cxn>
              <a:cxn ang="0">
                <a:pos x="453" y="501"/>
              </a:cxn>
              <a:cxn ang="0">
                <a:pos x="337" y="524"/>
              </a:cxn>
              <a:cxn ang="0">
                <a:pos x="217" y="519"/>
              </a:cxn>
              <a:cxn ang="0">
                <a:pos x="171" y="494"/>
              </a:cxn>
              <a:cxn ang="0">
                <a:pos x="116" y="508"/>
              </a:cxn>
              <a:cxn ang="0">
                <a:pos x="85" y="451"/>
              </a:cxn>
              <a:cxn ang="0">
                <a:pos x="16" y="357"/>
              </a:cxn>
              <a:cxn ang="0">
                <a:pos x="9" y="290"/>
              </a:cxn>
              <a:cxn ang="0">
                <a:pos x="37" y="282"/>
              </a:cxn>
              <a:cxn ang="0">
                <a:pos x="67" y="236"/>
              </a:cxn>
              <a:cxn ang="0">
                <a:pos x="45" y="188"/>
              </a:cxn>
              <a:cxn ang="0">
                <a:pos x="85" y="142"/>
              </a:cxn>
              <a:cxn ang="0">
                <a:pos x="162" y="80"/>
              </a:cxn>
              <a:cxn ang="0">
                <a:pos x="164" y="6"/>
              </a:cxn>
              <a:cxn ang="0">
                <a:pos x="205" y="42"/>
              </a:cxn>
              <a:cxn ang="0">
                <a:pos x="263" y="124"/>
              </a:cxn>
              <a:cxn ang="0">
                <a:pos x="256" y="205"/>
              </a:cxn>
              <a:cxn ang="0">
                <a:pos x="195" y="200"/>
              </a:cxn>
              <a:cxn ang="0">
                <a:pos x="140" y="200"/>
              </a:cxn>
              <a:cxn ang="0">
                <a:pos x="117" y="230"/>
              </a:cxn>
              <a:cxn ang="0">
                <a:pos x="129" y="326"/>
              </a:cxn>
              <a:cxn ang="0">
                <a:pos x="183" y="374"/>
              </a:cxn>
              <a:cxn ang="0">
                <a:pos x="230" y="330"/>
              </a:cxn>
              <a:cxn ang="0">
                <a:pos x="316" y="288"/>
              </a:cxn>
              <a:cxn ang="0">
                <a:pos x="450" y="296"/>
              </a:cxn>
              <a:cxn ang="0">
                <a:pos x="549" y="320"/>
              </a:cxn>
              <a:cxn ang="0">
                <a:pos x="577" y="325"/>
              </a:cxn>
              <a:cxn ang="0">
                <a:pos x="676" y="291"/>
              </a:cxn>
              <a:cxn ang="0">
                <a:pos x="686" y="310"/>
              </a:cxn>
              <a:cxn ang="0">
                <a:pos x="633" y="345"/>
              </a:cxn>
              <a:cxn ang="0">
                <a:pos x="594" y="364"/>
              </a:cxn>
              <a:cxn ang="0">
                <a:pos x="629" y="393"/>
              </a:cxn>
              <a:cxn ang="0">
                <a:pos x="667" y="418"/>
              </a:cxn>
              <a:cxn ang="0">
                <a:pos x="709" y="408"/>
              </a:cxn>
              <a:cxn ang="0">
                <a:pos x="809" y="433"/>
              </a:cxn>
              <a:cxn ang="0">
                <a:pos x="933" y="418"/>
              </a:cxn>
              <a:cxn ang="0">
                <a:pos x="936" y="459"/>
              </a:cxn>
              <a:cxn ang="0">
                <a:pos x="901" y="496"/>
              </a:cxn>
              <a:cxn ang="0">
                <a:pos x="910" y="543"/>
              </a:cxn>
              <a:cxn ang="0">
                <a:pos x="946" y="519"/>
              </a:cxn>
              <a:cxn ang="0">
                <a:pos x="957" y="478"/>
              </a:cxn>
              <a:cxn ang="0">
                <a:pos x="1017" y="485"/>
              </a:cxn>
              <a:cxn ang="0">
                <a:pos x="1023" y="421"/>
              </a:cxn>
              <a:cxn ang="0">
                <a:pos x="1017" y="365"/>
              </a:cxn>
              <a:cxn ang="0">
                <a:pos x="1060" y="344"/>
              </a:cxn>
              <a:cxn ang="0">
                <a:pos x="1110" y="380"/>
              </a:cxn>
              <a:cxn ang="0">
                <a:pos x="1230" y="460"/>
              </a:cxn>
              <a:cxn ang="0">
                <a:pos x="1241" y="513"/>
              </a:cxn>
              <a:cxn ang="0">
                <a:pos x="1213" y="566"/>
              </a:cxn>
              <a:cxn ang="0">
                <a:pos x="1241" y="631"/>
              </a:cxn>
              <a:cxn ang="0">
                <a:pos x="1237" y="649"/>
              </a:cxn>
            </a:cxnLst>
            <a:rect l="0" t="0" r="r" b="b"/>
            <a:pathLst>
              <a:path w="1252" h="779">
                <a:moveTo>
                  <a:pt x="1237" y="649"/>
                </a:moveTo>
                <a:lnTo>
                  <a:pt x="1237" y="649"/>
                </a:lnTo>
                <a:lnTo>
                  <a:pt x="1225" y="650"/>
                </a:lnTo>
                <a:lnTo>
                  <a:pt x="1215" y="651"/>
                </a:lnTo>
                <a:lnTo>
                  <a:pt x="1205" y="654"/>
                </a:lnTo>
                <a:lnTo>
                  <a:pt x="1194" y="656"/>
                </a:lnTo>
                <a:lnTo>
                  <a:pt x="1175" y="663"/>
                </a:lnTo>
                <a:lnTo>
                  <a:pt x="1156" y="672"/>
                </a:lnTo>
                <a:lnTo>
                  <a:pt x="1139" y="683"/>
                </a:lnTo>
                <a:lnTo>
                  <a:pt x="1123" y="694"/>
                </a:lnTo>
                <a:lnTo>
                  <a:pt x="1091" y="719"/>
                </a:lnTo>
                <a:lnTo>
                  <a:pt x="1075" y="732"/>
                </a:lnTo>
                <a:lnTo>
                  <a:pt x="1060" y="744"/>
                </a:lnTo>
                <a:lnTo>
                  <a:pt x="1042" y="755"/>
                </a:lnTo>
                <a:lnTo>
                  <a:pt x="1026" y="764"/>
                </a:lnTo>
                <a:lnTo>
                  <a:pt x="1008" y="771"/>
                </a:lnTo>
                <a:lnTo>
                  <a:pt x="999" y="775"/>
                </a:lnTo>
                <a:lnTo>
                  <a:pt x="989" y="777"/>
                </a:lnTo>
                <a:lnTo>
                  <a:pt x="979" y="778"/>
                </a:lnTo>
                <a:lnTo>
                  <a:pt x="969" y="779"/>
                </a:lnTo>
                <a:lnTo>
                  <a:pt x="958" y="779"/>
                </a:lnTo>
                <a:lnTo>
                  <a:pt x="948" y="778"/>
                </a:lnTo>
                <a:lnTo>
                  <a:pt x="948" y="778"/>
                </a:lnTo>
                <a:lnTo>
                  <a:pt x="928" y="770"/>
                </a:lnTo>
                <a:lnTo>
                  <a:pt x="893" y="754"/>
                </a:lnTo>
                <a:lnTo>
                  <a:pt x="785" y="702"/>
                </a:lnTo>
                <a:lnTo>
                  <a:pt x="724" y="672"/>
                </a:lnTo>
                <a:lnTo>
                  <a:pt x="664" y="642"/>
                </a:lnTo>
                <a:lnTo>
                  <a:pt x="611" y="615"/>
                </a:lnTo>
                <a:lnTo>
                  <a:pt x="569" y="591"/>
                </a:lnTo>
                <a:lnTo>
                  <a:pt x="569" y="591"/>
                </a:lnTo>
                <a:lnTo>
                  <a:pt x="560" y="585"/>
                </a:lnTo>
                <a:lnTo>
                  <a:pt x="552" y="578"/>
                </a:lnTo>
                <a:lnTo>
                  <a:pt x="537" y="562"/>
                </a:lnTo>
                <a:lnTo>
                  <a:pt x="508" y="528"/>
                </a:lnTo>
                <a:lnTo>
                  <a:pt x="501" y="521"/>
                </a:lnTo>
                <a:lnTo>
                  <a:pt x="493" y="515"/>
                </a:lnTo>
                <a:lnTo>
                  <a:pt x="487" y="509"/>
                </a:lnTo>
                <a:lnTo>
                  <a:pt x="478" y="504"/>
                </a:lnTo>
                <a:lnTo>
                  <a:pt x="470" y="502"/>
                </a:lnTo>
                <a:lnTo>
                  <a:pt x="462" y="500"/>
                </a:lnTo>
                <a:lnTo>
                  <a:pt x="453" y="501"/>
                </a:lnTo>
                <a:lnTo>
                  <a:pt x="444" y="503"/>
                </a:lnTo>
                <a:lnTo>
                  <a:pt x="444" y="503"/>
                </a:lnTo>
                <a:lnTo>
                  <a:pt x="423" y="510"/>
                </a:lnTo>
                <a:lnTo>
                  <a:pt x="403" y="516"/>
                </a:lnTo>
                <a:lnTo>
                  <a:pt x="382" y="519"/>
                </a:lnTo>
                <a:lnTo>
                  <a:pt x="360" y="521"/>
                </a:lnTo>
                <a:lnTo>
                  <a:pt x="337" y="524"/>
                </a:lnTo>
                <a:lnTo>
                  <a:pt x="314" y="524"/>
                </a:lnTo>
                <a:lnTo>
                  <a:pt x="264" y="525"/>
                </a:lnTo>
                <a:lnTo>
                  <a:pt x="264" y="525"/>
                </a:lnTo>
                <a:lnTo>
                  <a:pt x="251" y="524"/>
                </a:lnTo>
                <a:lnTo>
                  <a:pt x="239" y="524"/>
                </a:lnTo>
                <a:lnTo>
                  <a:pt x="228" y="521"/>
                </a:lnTo>
                <a:lnTo>
                  <a:pt x="217" y="519"/>
                </a:lnTo>
                <a:lnTo>
                  <a:pt x="208" y="515"/>
                </a:lnTo>
                <a:lnTo>
                  <a:pt x="200" y="509"/>
                </a:lnTo>
                <a:lnTo>
                  <a:pt x="193" y="502"/>
                </a:lnTo>
                <a:lnTo>
                  <a:pt x="187" y="492"/>
                </a:lnTo>
                <a:lnTo>
                  <a:pt x="187" y="492"/>
                </a:lnTo>
                <a:lnTo>
                  <a:pt x="179" y="493"/>
                </a:lnTo>
                <a:lnTo>
                  <a:pt x="171" y="494"/>
                </a:lnTo>
                <a:lnTo>
                  <a:pt x="156" y="501"/>
                </a:lnTo>
                <a:lnTo>
                  <a:pt x="140" y="507"/>
                </a:lnTo>
                <a:lnTo>
                  <a:pt x="133" y="509"/>
                </a:lnTo>
                <a:lnTo>
                  <a:pt x="125" y="510"/>
                </a:lnTo>
                <a:lnTo>
                  <a:pt x="125" y="510"/>
                </a:lnTo>
                <a:lnTo>
                  <a:pt x="121" y="509"/>
                </a:lnTo>
                <a:lnTo>
                  <a:pt x="116" y="508"/>
                </a:lnTo>
                <a:lnTo>
                  <a:pt x="113" y="507"/>
                </a:lnTo>
                <a:lnTo>
                  <a:pt x="109" y="504"/>
                </a:lnTo>
                <a:lnTo>
                  <a:pt x="103" y="497"/>
                </a:lnTo>
                <a:lnTo>
                  <a:pt x="99" y="489"/>
                </a:lnTo>
                <a:lnTo>
                  <a:pt x="92" y="470"/>
                </a:lnTo>
                <a:lnTo>
                  <a:pt x="88" y="459"/>
                </a:lnTo>
                <a:lnTo>
                  <a:pt x="85" y="451"/>
                </a:lnTo>
                <a:lnTo>
                  <a:pt x="85" y="451"/>
                </a:lnTo>
                <a:lnTo>
                  <a:pt x="80" y="441"/>
                </a:lnTo>
                <a:lnTo>
                  <a:pt x="75" y="432"/>
                </a:lnTo>
                <a:lnTo>
                  <a:pt x="62" y="414"/>
                </a:lnTo>
                <a:lnTo>
                  <a:pt x="35" y="383"/>
                </a:lnTo>
                <a:lnTo>
                  <a:pt x="22" y="366"/>
                </a:lnTo>
                <a:lnTo>
                  <a:pt x="16" y="357"/>
                </a:lnTo>
                <a:lnTo>
                  <a:pt x="11" y="348"/>
                </a:lnTo>
                <a:lnTo>
                  <a:pt x="7" y="336"/>
                </a:lnTo>
                <a:lnTo>
                  <a:pt x="3" y="325"/>
                </a:lnTo>
                <a:lnTo>
                  <a:pt x="1" y="311"/>
                </a:lnTo>
                <a:lnTo>
                  <a:pt x="0" y="297"/>
                </a:lnTo>
                <a:lnTo>
                  <a:pt x="0" y="297"/>
                </a:lnTo>
                <a:lnTo>
                  <a:pt x="9" y="290"/>
                </a:lnTo>
                <a:lnTo>
                  <a:pt x="16" y="286"/>
                </a:lnTo>
                <a:lnTo>
                  <a:pt x="23" y="283"/>
                </a:lnTo>
                <a:lnTo>
                  <a:pt x="27" y="282"/>
                </a:lnTo>
                <a:lnTo>
                  <a:pt x="34" y="283"/>
                </a:lnTo>
                <a:lnTo>
                  <a:pt x="37" y="283"/>
                </a:lnTo>
                <a:lnTo>
                  <a:pt x="37" y="282"/>
                </a:lnTo>
                <a:lnTo>
                  <a:pt x="37" y="282"/>
                </a:lnTo>
                <a:lnTo>
                  <a:pt x="52" y="271"/>
                </a:lnTo>
                <a:lnTo>
                  <a:pt x="61" y="261"/>
                </a:lnTo>
                <a:lnTo>
                  <a:pt x="64" y="257"/>
                </a:lnTo>
                <a:lnTo>
                  <a:pt x="67" y="252"/>
                </a:lnTo>
                <a:lnTo>
                  <a:pt x="68" y="248"/>
                </a:lnTo>
                <a:lnTo>
                  <a:pt x="68" y="243"/>
                </a:lnTo>
                <a:lnTo>
                  <a:pt x="67" y="236"/>
                </a:lnTo>
                <a:lnTo>
                  <a:pt x="64" y="228"/>
                </a:lnTo>
                <a:lnTo>
                  <a:pt x="60" y="221"/>
                </a:lnTo>
                <a:lnTo>
                  <a:pt x="55" y="214"/>
                </a:lnTo>
                <a:lnTo>
                  <a:pt x="50" y="206"/>
                </a:lnTo>
                <a:lnTo>
                  <a:pt x="47" y="199"/>
                </a:lnTo>
                <a:lnTo>
                  <a:pt x="45" y="191"/>
                </a:lnTo>
                <a:lnTo>
                  <a:pt x="45" y="188"/>
                </a:lnTo>
                <a:lnTo>
                  <a:pt x="45" y="183"/>
                </a:lnTo>
                <a:lnTo>
                  <a:pt x="46" y="179"/>
                </a:lnTo>
                <a:lnTo>
                  <a:pt x="48" y="174"/>
                </a:lnTo>
                <a:lnTo>
                  <a:pt x="52" y="169"/>
                </a:lnTo>
                <a:lnTo>
                  <a:pt x="55" y="165"/>
                </a:lnTo>
                <a:lnTo>
                  <a:pt x="68" y="154"/>
                </a:lnTo>
                <a:lnTo>
                  <a:pt x="85" y="142"/>
                </a:lnTo>
                <a:lnTo>
                  <a:pt x="85" y="142"/>
                </a:lnTo>
                <a:lnTo>
                  <a:pt x="119" y="120"/>
                </a:lnTo>
                <a:lnTo>
                  <a:pt x="132" y="111"/>
                </a:lnTo>
                <a:lnTo>
                  <a:pt x="142" y="101"/>
                </a:lnTo>
                <a:lnTo>
                  <a:pt x="151" y="95"/>
                </a:lnTo>
                <a:lnTo>
                  <a:pt x="157" y="86"/>
                </a:lnTo>
                <a:lnTo>
                  <a:pt x="162" y="80"/>
                </a:lnTo>
                <a:lnTo>
                  <a:pt x="164" y="73"/>
                </a:lnTo>
                <a:lnTo>
                  <a:pt x="167" y="66"/>
                </a:lnTo>
                <a:lnTo>
                  <a:pt x="167" y="59"/>
                </a:lnTo>
                <a:lnTo>
                  <a:pt x="167" y="45"/>
                </a:lnTo>
                <a:lnTo>
                  <a:pt x="165" y="28"/>
                </a:lnTo>
                <a:lnTo>
                  <a:pt x="164" y="6"/>
                </a:lnTo>
                <a:lnTo>
                  <a:pt x="164" y="6"/>
                </a:lnTo>
                <a:lnTo>
                  <a:pt x="165" y="2"/>
                </a:lnTo>
                <a:lnTo>
                  <a:pt x="167" y="0"/>
                </a:lnTo>
                <a:lnTo>
                  <a:pt x="169" y="0"/>
                </a:lnTo>
                <a:lnTo>
                  <a:pt x="172" y="2"/>
                </a:lnTo>
                <a:lnTo>
                  <a:pt x="180" y="12"/>
                </a:lnTo>
                <a:lnTo>
                  <a:pt x="191" y="26"/>
                </a:lnTo>
                <a:lnTo>
                  <a:pt x="205" y="42"/>
                </a:lnTo>
                <a:lnTo>
                  <a:pt x="220" y="59"/>
                </a:lnTo>
                <a:lnTo>
                  <a:pt x="236" y="75"/>
                </a:lnTo>
                <a:lnTo>
                  <a:pt x="244" y="82"/>
                </a:lnTo>
                <a:lnTo>
                  <a:pt x="253" y="88"/>
                </a:lnTo>
                <a:lnTo>
                  <a:pt x="253" y="88"/>
                </a:lnTo>
                <a:lnTo>
                  <a:pt x="259" y="104"/>
                </a:lnTo>
                <a:lnTo>
                  <a:pt x="263" y="124"/>
                </a:lnTo>
                <a:lnTo>
                  <a:pt x="266" y="147"/>
                </a:lnTo>
                <a:lnTo>
                  <a:pt x="267" y="159"/>
                </a:lnTo>
                <a:lnTo>
                  <a:pt x="267" y="170"/>
                </a:lnTo>
                <a:lnTo>
                  <a:pt x="266" y="181"/>
                </a:lnTo>
                <a:lnTo>
                  <a:pt x="263" y="190"/>
                </a:lnTo>
                <a:lnTo>
                  <a:pt x="261" y="199"/>
                </a:lnTo>
                <a:lnTo>
                  <a:pt x="256" y="205"/>
                </a:lnTo>
                <a:lnTo>
                  <a:pt x="252" y="211"/>
                </a:lnTo>
                <a:lnTo>
                  <a:pt x="245" y="213"/>
                </a:lnTo>
                <a:lnTo>
                  <a:pt x="237" y="214"/>
                </a:lnTo>
                <a:lnTo>
                  <a:pt x="228" y="212"/>
                </a:lnTo>
                <a:lnTo>
                  <a:pt x="228" y="212"/>
                </a:lnTo>
                <a:lnTo>
                  <a:pt x="210" y="205"/>
                </a:lnTo>
                <a:lnTo>
                  <a:pt x="195" y="200"/>
                </a:lnTo>
                <a:lnTo>
                  <a:pt x="183" y="197"/>
                </a:lnTo>
                <a:lnTo>
                  <a:pt x="172" y="195"/>
                </a:lnTo>
                <a:lnTo>
                  <a:pt x="163" y="195"/>
                </a:lnTo>
                <a:lnTo>
                  <a:pt x="155" y="195"/>
                </a:lnTo>
                <a:lnTo>
                  <a:pt x="149" y="196"/>
                </a:lnTo>
                <a:lnTo>
                  <a:pt x="145" y="198"/>
                </a:lnTo>
                <a:lnTo>
                  <a:pt x="140" y="200"/>
                </a:lnTo>
                <a:lnTo>
                  <a:pt x="137" y="204"/>
                </a:lnTo>
                <a:lnTo>
                  <a:pt x="130" y="210"/>
                </a:lnTo>
                <a:lnTo>
                  <a:pt x="123" y="215"/>
                </a:lnTo>
                <a:lnTo>
                  <a:pt x="118" y="218"/>
                </a:lnTo>
                <a:lnTo>
                  <a:pt x="114" y="220"/>
                </a:lnTo>
                <a:lnTo>
                  <a:pt x="114" y="220"/>
                </a:lnTo>
                <a:lnTo>
                  <a:pt x="117" y="230"/>
                </a:lnTo>
                <a:lnTo>
                  <a:pt x="122" y="241"/>
                </a:lnTo>
                <a:lnTo>
                  <a:pt x="125" y="256"/>
                </a:lnTo>
                <a:lnTo>
                  <a:pt x="129" y="272"/>
                </a:lnTo>
                <a:lnTo>
                  <a:pt x="131" y="290"/>
                </a:lnTo>
                <a:lnTo>
                  <a:pt x="131" y="309"/>
                </a:lnTo>
                <a:lnTo>
                  <a:pt x="130" y="318"/>
                </a:lnTo>
                <a:lnTo>
                  <a:pt x="129" y="326"/>
                </a:lnTo>
                <a:lnTo>
                  <a:pt x="129" y="326"/>
                </a:lnTo>
                <a:lnTo>
                  <a:pt x="138" y="334"/>
                </a:lnTo>
                <a:lnTo>
                  <a:pt x="147" y="344"/>
                </a:lnTo>
                <a:lnTo>
                  <a:pt x="165" y="363"/>
                </a:lnTo>
                <a:lnTo>
                  <a:pt x="175" y="370"/>
                </a:lnTo>
                <a:lnTo>
                  <a:pt x="179" y="372"/>
                </a:lnTo>
                <a:lnTo>
                  <a:pt x="183" y="374"/>
                </a:lnTo>
                <a:lnTo>
                  <a:pt x="187" y="374"/>
                </a:lnTo>
                <a:lnTo>
                  <a:pt x="191" y="373"/>
                </a:lnTo>
                <a:lnTo>
                  <a:pt x="194" y="371"/>
                </a:lnTo>
                <a:lnTo>
                  <a:pt x="198" y="367"/>
                </a:lnTo>
                <a:lnTo>
                  <a:pt x="198" y="367"/>
                </a:lnTo>
                <a:lnTo>
                  <a:pt x="214" y="347"/>
                </a:lnTo>
                <a:lnTo>
                  <a:pt x="230" y="330"/>
                </a:lnTo>
                <a:lnTo>
                  <a:pt x="244" y="317"/>
                </a:lnTo>
                <a:lnTo>
                  <a:pt x="256" y="306"/>
                </a:lnTo>
                <a:lnTo>
                  <a:pt x="269" y="298"/>
                </a:lnTo>
                <a:lnTo>
                  <a:pt x="282" y="294"/>
                </a:lnTo>
                <a:lnTo>
                  <a:pt x="293" y="290"/>
                </a:lnTo>
                <a:lnTo>
                  <a:pt x="305" y="288"/>
                </a:lnTo>
                <a:lnTo>
                  <a:pt x="316" y="288"/>
                </a:lnTo>
                <a:lnTo>
                  <a:pt x="329" y="288"/>
                </a:lnTo>
                <a:lnTo>
                  <a:pt x="355" y="291"/>
                </a:lnTo>
                <a:lnTo>
                  <a:pt x="386" y="295"/>
                </a:lnTo>
                <a:lnTo>
                  <a:pt x="404" y="296"/>
                </a:lnTo>
                <a:lnTo>
                  <a:pt x="422" y="297"/>
                </a:lnTo>
                <a:lnTo>
                  <a:pt x="422" y="297"/>
                </a:lnTo>
                <a:lnTo>
                  <a:pt x="450" y="296"/>
                </a:lnTo>
                <a:lnTo>
                  <a:pt x="482" y="295"/>
                </a:lnTo>
                <a:lnTo>
                  <a:pt x="513" y="292"/>
                </a:lnTo>
                <a:lnTo>
                  <a:pt x="536" y="289"/>
                </a:lnTo>
                <a:lnTo>
                  <a:pt x="536" y="289"/>
                </a:lnTo>
                <a:lnTo>
                  <a:pt x="541" y="302"/>
                </a:lnTo>
                <a:lnTo>
                  <a:pt x="544" y="312"/>
                </a:lnTo>
                <a:lnTo>
                  <a:pt x="549" y="320"/>
                </a:lnTo>
                <a:lnTo>
                  <a:pt x="553" y="326"/>
                </a:lnTo>
                <a:lnTo>
                  <a:pt x="558" y="329"/>
                </a:lnTo>
                <a:lnTo>
                  <a:pt x="561" y="332"/>
                </a:lnTo>
                <a:lnTo>
                  <a:pt x="566" y="332"/>
                </a:lnTo>
                <a:lnTo>
                  <a:pt x="569" y="330"/>
                </a:lnTo>
                <a:lnTo>
                  <a:pt x="574" y="328"/>
                </a:lnTo>
                <a:lnTo>
                  <a:pt x="577" y="325"/>
                </a:lnTo>
                <a:lnTo>
                  <a:pt x="585" y="315"/>
                </a:lnTo>
                <a:lnTo>
                  <a:pt x="592" y="303"/>
                </a:lnTo>
                <a:lnTo>
                  <a:pt x="598" y="289"/>
                </a:lnTo>
                <a:lnTo>
                  <a:pt x="598" y="289"/>
                </a:lnTo>
                <a:lnTo>
                  <a:pt x="657" y="289"/>
                </a:lnTo>
                <a:lnTo>
                  <a:pt x="657" y="289"/>
                </a:lnTo>
                <a:lnTo>
                  <a:pt x="676" y="291"/>
                </a:lnTo>
                <a:lnTo>
                  <a:pt x="689" y="294"/>
                </a:lnTo>
                <a:lnTo>
                  <a:pt x="698" y="296"/>
                </a:lnTo>
                <a:lnTo>
                  <a:pt x="702" y="298"/>
                </a:lnTo>
                <a:lnTo>
                  <a:pt x="702" y="299"/>
                </a:lnTo>
                <a:lnTo>
                  <a:pt x="702" y="301"/>
                </a:lnTo>
                <a:lnTo>
                  <a:pt x="698" y="303"/>
                </a:lnTo>
                <a:lnTo>
                  <a:pt x="686" y="310"/>
                </a:lnTo>
                <a:lnTo>
                  <a:pt x="667" y="318"/>
                </a:lnTo>
                <a:lnTo>
                  <a:pt x="658" y="322"/>
                </a:lnTo>
                <a:lnTo>
                  <a:pt x="649" y="327"/>
                </a:lnTo>
                <a:lnTo>
                  <a:pt x="642" y="333"/>
                </a:lnTo>
                <a:lnTo>
                  <a:pt x="635" y="339"/>
                </a:lnTo>
                <a:lnTo>
                  <a:pt x="634" y="342"/>
                </a:lnTo>
                <a:lnTo>
                  <a:pt x="633" y="345"/>
                </a:lnTo>
                <a:lnTo>
                  <a:pt x="632" y="349"/>
                </a:lnTo>
                <a:lnTo>
                  <a:pt x="632" y="352"/>
                </a:lnTo>
                <a:lnTo>
                  <a:pt x="632" y="352"/>
                </a:lnTo>
                <a:lnTo>
                  <a:pt x="610" y="357"/>
                </a:lnTo>
                <a:lnTo>
                  <a:pt x="603" y="359"/>
                </a:lnTo>
                <a:lnTo>
                  <a:pt x="597" y="362"/>
                </a:lnTo>
                <a:lnTo>
                  <a:pt x="594" y="364"/>
                </a:lnTo>
                <a:lnTo>
                  <a:pt x="591" y="367"/>
                </a:lnTo>
                <a:lnTo>
                  <a:pt x="591" y="370"/>
                </a:lnTo>
                <a:lnTo>
                  <a:pt x="592" y="373"/>
                </a:lnTo>
                <a:lnTo>
                  <a:pt x="596" y="376"/>
                </a:lnTo>
                <a:lnTo>
                  <a:pt x="600" y="379"/>
                </a:lnTo>
                <a:lnTo>
                  <a:pt x="612" y="386"/>
                </a:lnTo>
                <a:lnTo>
                  <a:pt x="629" y="393"/>
                </a:lnTo>
                <a:lnTo>
                  <a:pt x="650" y="399"/>
                </a:lnTo>
                <a:lnTo>
                  <a:pt x="650" y="399"/>
                </a:lnTo>
                <a:lnTo>
                  <a:pt x="653" y="402"/>
                </a:lnTo>
                <a:lnTo>
                  <a:pt x="657" y="404"/>
                </a:lnTo>
                <a:lnTo>
                  <a:pt x="661" y="410"/>
                </a:lnTo>
                <a:lnTo>
                  <a:pt x="665" y="416"/>
                </a:lnTo>
                <a:lnTo>
                  <a:pt x="667" y="418"/>
                </a:lnTo>
                <a:lnTo>
                  <a:pt x="669" y="420"/>
                </a:lnTo>
                <a:lnTo>
                  <a:pt x="674" y="421"/>
                </a:lnTo>
                <a:lnTo>
                  <a:pt x="678" y="421"/>
                </a:lnTo>
                <a:lnTo>
                  <a:pt x="683" y="420"/>
                </a:lnTo>
                <a:lnTo>
                  <a:pt x="690" y="418"/>
                </a:lnTo>
                <a:lnTo>
                  <a:pt x="698" y="413"/>
                </a:lnTo>
                <a:lnTo>
                  <a:pt x="709" y="408"/>
                </a:lnTo>
                <a:lnTo>
                  <a:pt x="735" y="389"/>
                </a:lnTo>
                <a:lnTo>
                  <a:pt x="735" y="389"/>
                </a:lnTo>
                <a:lnTo>
                  <a:pt x="758" y="408"/>
                </a:lnTo>
                <a:lnTo>
                  <a:pt x="780" y="420"/>
                </a:lnTo>
                <a:lnTo>
                  <a:pt x="789" y="426"/>
                </a:lnTo>
                <a:lnTo>
                  <a:pt x="798" y="431"/>
                </a:lnTo>
                <a:lnTo>
                  <a:pt x="809" y="433"/>
                </a:lnTo>
                <a:lnTo>
                  <a:pt x="819" y="435"/>
                </a:lnTo>
                <a:lnTo>
                  <a:pt x="829" y="436"/>
                </a:lnTo>
                <a:lnTo>
                  <a:pt x="840" y="436"/>
                </a:lnTo>
                <a:lnTo>
                  <a:pt x="852" y="435"/>
                </a:lnTo>
                <a:lnTo>
                  <a:pt x="865" y="434"/>
                </a:lnTo>
                <a:lnTo>
                  <a:pt x="895" y="427"/>
                </a:lnTo>
                <a:lnTo>
                  <a:pt x="933" y="418"/>
                </a:lnTo>
                <a:lnTo>
                  <a:pt x="933" y="418"/>
                </a:lnTo>
                <a:lnTo>
                  <a:pt x="938" y="428"/>
                </a:lnTo>
                <a:lnTo>
                  <a:pt x="941" y="436"/>
                </a:lnTo>
                <a:lnTo>
                  <a:pt x="942" y="443"/>
                </a:lnTo>
                <a:lnTo>
                  <a:pt x="941" y="449"/>
                </a:lnTo>
                <a:lnTo>
                  <a:pt x="940" y="455"/>
                </a:lnTo>
                <a:lnTo>
                  <a:pt x="936" y="459"/>
                </a:lnTo>
                <a:lnTo>
                  <a:pt x="933" y="464"/>
                </a:lnTo>
                <a:lnTo>
                  <a:pt x="928" y="467"/>
                </a:lnTo>
                <a:lnTo>
                  <a:pt x="919" y="474"/>
                </a:lnTo>
                <a:lnTo>
                  <a:pt x="910" y="481"/>
                </a:lnTo>
                <a:lnTo>
                  <a:pt x="905" y="486"/>
                </a:lnTo>
                <a:lnTo>
                  <a:pt x="903" y="490"/>
                </a:lnTo>
                <a:lnTo>
                  <a:pt x="901" y="496"/>
                </a:lnTo>
                <a:lnTo>
                  <a:pt x="900" y="503"/>
                </a:lnTo>
                <a:lnTo>
                  <a:pt x="900" y="503"/>
                </a:lnTo>
                <a:lnTo>
                  <a:pt x="900" y="516"/>
                </a:lnTo>
                <a:lnTo>
                  <a:pt x="901" y="526"/>
                </a:lnTo>
                <a:lnTo>
                  <a:pt x="903" y="534"/>
                </a:lnTo>
                <a:lnTo>
                  <a:pt x="907" y="540"/>
                </a:lnTo>
                <a:lnTo>
                  <a:pt x="910" y="543"/>
                </a:lnTo>
                <a:lnTo>
                  <a:pt x="916" y="544"/>
                </a:lnTo>
                <a:lnTo>
                  <a:pt x="920" y="543"/>
                </a:lnTo>
                <a:lnTo>
                  <a:pt x="926" y="541"/>
                </a:lnTo>
                <a:lnTo>
                  <a:pt x="932" y="538"/>
                </a:lnTo>
                <a:lnTo>
                  <a:pt x="936" y="533"/>
                </a:lnTo>
                <a:lnTo>
                  <a:pt x="941" y="527"/>
                </a:lnTo>
                <a:lnTo>
                  <a:pt x="946" y="519"/>
                </a:lnTo>
                <a:lnTo>
                  <a:pt x="948" y="511"/>
                </a:lnTo>
                <a:lnTo>
                  <a:pt x="949" y="503"/>
                </a:lnTo>
                <a:lnTo>
                  <a:pt x="949" y="494"/>
                </a:lnTo>
                <a:lnTo>
                  <a:pt x="948" y="483"/>
                </a:lnTo>
                <a:lnTo>
                  <a:pt x="948" y="483"/>
                </a:lnTo>
                <a:lnTo>
                  <a:pt x="951" y="480"/>
                </a:lnTo>
                <a:lnTo>
                  <a:pt x="957" y="478"/>
                </a:lnTo>
                <a:lnTo>
                  <a:pt x="963" y="478"/>
                </a:lnTo>
                <a:lnTo>
                  <a:pt x="970" y="479"/>
                </a:lnTo>
                <a:lnTo>
                  <a:pt x="985" y="483"/>
                </a:lnTo>
                <a:lnTo>
                  <a:pt x="1000" y="487"/>
                </a:lnTo>
                <a:lnTo>
                  <a:pt x="1005" y="488"/>
                </a:lnTo>
                <a:lnTo>
                  <a:pt x="1012" y="488"/>
                </a:lnTo>
                <a:lnTo>
                  <a:pt x="1017" y="485"/>
                </a:lnTo>
                <a:lnTo>
                  <a:pt x="1022" y="480"/>
                </a:lnTo>
                <a:lnTo>
                  <a:pt x="1024" y="472"/>
                </a:lnTo>
                <a:lnTo>
                  <a:pt x="1025" y="460"/>
                </a:lnTo>
                <a:lnTo>
                  <a:pt x="1024" y="444"/>
                </a:lnTo>
                <a:lnTo>
                  <a:pt x="1020" y="425"/>
                </a:lnTo>
                <a:lnTo>
                  <a:pt x="1020" y="425"/>
                </a:lnTo>
                <a:lnTo>
                  <a:pt x="1023" y="421"/>
                </a:lnTo>
                <a:lnTo>
                  <a:pt x="1024" y="417"/>
                </a:lnTo>
                <a:lnTo>
                  <a:pt x="1023" y="406"/>
                </a:lnTo>
                <a:lnTo>
                  <a:pt x="1022" y="396"/>
                </a:lnTo>
                <a:lnTo>
                  <a:pt x="1019" y="387"/>
                </a:lnTo>
                <a:lnTo>
                  <a:pt x="1017" y="376"/>
                </a:lnTo>
                <a:lnTo>
                  <a:pt x="1016" y="368"/>
                </a:lnTo>
                <a:lnTo>
                  <a:pt x="1017" y="365"/>
                </a:lnTo>
                <a:lnTo>
                  <a:pt x="1018" y="362"/>
                </a:lnTo>
                <a:lnTo>
                  <a:pt x="1020" y="358"/>
                </a:lnTo>
                <a:lnTo>
                  <a:pt x="1025" y="356"/>
                </a:lnTo>
                <a:lnTo>
                  <a:pt x="1025" y="356"/>
                </a:lnTo>
                <a:lnTo>
                  <a:pt x="1035" y="351"/>
                </a:lnTo>
                <a:lnTo>
                  <a:pt x="1046" y="348"/>
                </a:lnTo>
                <a:lnTo>
                  <a:pt x="1060" y="344"/>
                </a:lnTo>
                <a:lnTo>
                  <a:pt x="1069" y="344"/>
                </a:lnTo>
                <a:lnTo>
                  <a:pt x="1071" y="344"/>
                </a:lnTo>
                <a:lnTo>
                  <a:pt x="1071" y="344"/>
                </a:lnTo>
                <a:lnTo>
                  <a:pt x="1079" y="355"/>
                </a:lnTo>
                <a:lnTo>
                  <a:pt x="1088" y="364"/>
                </a:lnTo>
                <a:lnTo>
                  <a:pt x="1099" y="372"/>
                </a:lnTo>
                <a:lnTo>
                  <a:pt x="1110" y="380"/>
                </a:lnTo>
                <a:lnTo>
                  <a:pt x="1133" y="395"/>
                </a:lnTo>
                <a:lnTo>
                  <a:pt x="1157" y="409"/>
                </a:lnTo>
                <a:lnTo>
                  <a:pt x="1180" y="421"/>
                </a:lnTo>
                <a:lnTo>
                  <a:pt x="1203" y="436"/>
                </a:lnTo>
                <a:lnTo>
                  <a:pt x="1213" y="443"/>
                </a:lnTo>
                <a:lnTo>
                  <a:pt x="1222" y="451"/>
                </a:lnTo>
                <a:lnTo>
                  <a:pt x="1230" y="460"/>
                </a:lnTo>
                <a:lnTo>
                  <a:pt x="1237" y="470"/>
                </a:lnTo>
                <a:lnTo>
                  <a:pt x="1237" y="470"/>
                </a:lnTo>
                <a:lnTo>
                  <a:pt x="1245" y="485"/>
                </a:lnTo>
                <a:lnTo>
                  <a:pt x="1252" y="498"/>
                </a:lnTo>
                <a:lnTo>
                  <a:pt x="1252" y="498"/>
                </a:lnTo>
                <a:lnTo>
                  <a:pt x="1247" y="507"/>
                </a:lnTo>
                <a:lnTo>
                  <a:pt x="1241" y="513"/>
                </a:lnTo>
                <a:lnTo>
                  <a:pt x="1228" y="527"/>
                </a:lnTo>
                <a:lnTo>
                  <a:pt x="1222" y="534"/>
                </a:lnTo>
                <a:lnTo>
                  <a:pt x="1216" y="541"/>
                </a:lnTo>
                <a:lnTo>
                  <a:pt x="1213" y="548"/>
                </a:lnTo>
                <a:lnTo>
                  <a:pt x="1211" y="557"/>
                </a:lnTo>
                <a:lnTo>
                  <a:pt x="1211" y="557"/>
                </a:lnTo>
                <a:lnTo>
                  <a:pt x="1213" y="566"/>
                </a:lnTo>
                <a:lnTo>
                  <a:pt x="1216" y="576"/>
                </a:lnTo>
                <a:lnTo>
                  <a:pt x="1221" y="584"/>
                </a:lnTo>
                <a:lnTo>
                  <a:pt x="1226" y="592"/>
                </a:lnTo>
                <a:lnTo>
                  <a:pt x="1231" y="600"/>
                </a:lnTo>
                <a:lnTo>
                  <a:pt x="1237" y="609"/>
                </a:lnTo>
                <a:lnTo>
                  <a:pt x="1239" y="619"/>
                </a:lnTo>
                <a:lnTo>
                  <a:pt x="1241" y="631"/>
                </a:lnTo>
                <a:lnTo>
                  <a:pt x="1241" y="631"/>
                </a:lnTo>
                <a:lnTo>
                  <a:pt x="1240" y="639"/>
                </a:lnTo>
                <a:lnTo>
                  <a:pt x="1239" y="646"/>
                </a:lnTo>
                <a:lnTo>
                  <a:pt x="1236" y="651"/>
                </a:lnTo>
                <a:lnTo>
                  <a:pt x="1233" y="657"/>
                </a:lnTo>
                <a:lnTo>
                  <a:pt x="1233" y="657"/>
                </a:lnTo>
                <a:lnTo>
                  <a:pt x="1237" y="649"/>
                </a:lnTo>
                <a:lnTo>
                  <a:pt x="1237" y="649"/>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fontAlgn="auto">
              <a:lnSpc>
                <a:spcPct val="90000"/>
              </a:lnSpc>
              <a:spcBef>
                <a:spcPts val="0"/>
              </a:spcBef>
              <a:spcAft>
                <a:spcPts val="575"/>
              </a:spcAft>
              <a:defRPr/>
            </a:pPr>
            <a:endParaRPr lang="ru-RU" sz="1400" b="1" kern="0" dirty="0">
              <a:solidFill>
                <a:srgbClr val="53505E"/>
              </a:solidFill>
              <a:latin typeface="+mn-lt"/>
              <a:cs typeface="Arial" panose="020B0604020202020204" pitchFamily="34" charset="0"/>
            </a:endParaRPr>
          </a:p>
        </p:txBody>
      </p:sp>
      <p:sp>
        <p:nvSpPr>
          <p:cNvPr id="58" name="Freeform 130">
            <a:extLst>
              <a:ext uri="{FF2B5EF4-FFF2-40B4-BE49-F238E27FC236}">
                <a16:creationId xmlns="" xmlns:a16="http://schemas.microsoft.com/office/drawing/2014/main" id="{770A142B-8F12-CC89-5555-7E0491037595}"/>
              </a:ext>
            </a:extLst>
          </p:cNvPr>
          <p:cNvSpPr>
            <a:spLocks/>
          </p:cNvSpPr>
          <p:nvPr/>
        </p:nvSpPr>
        <p:spPr bwMode="auto">
          <a:xfrm rot="536518">
            <a:off x="6559022" y="1845389"/>
            <a:ext cx="1426502" cy="1261932"/>
          </a:xfrm>
          <a:custGeom>
            <a:avLst/>
            <a:gdLst/>
            <a:ahLst/>
            <a:cxnLst>
              <a:cxn ang="0">
                <a:pos x="264" y="1733"/>
              </a:cxn>
              <a:cxn ang="0">
                <a:pos x="331" y="1639"/>
              </a:cxn>
              <a:cxn ang="0">
                <a:pos x="415" y="1708"/>
              </a:cxn>
              <a:cxn ang="0">
                <a:pos x="595" y="1723"/>
              </a:cxn>
              <a:cxn ang="0">
                <a:pos x="732" y="1600"/>
              </a:cxn>
              <a:cxn ang="0">
                <a:pos x="803" y="1561"/>
              </a:cxn>
              <a:cxn ang="0">
                <a:pos x="896" y="1403"/>
              </a:cxn>
              <a:cxn ang="0">
                <a:pos x="1044" y="1339"/>
              </a:cxn>
              <a:cxn ang="0">
                <a:pos x="1095" y="1299"/>
              </a:cxn>
              <a:cxn ang="0">
                <a:pos x="1139" y="1347"/>
              </a:cxn>
              <a:cxn ang="0">
                <a:pos x="1238" y="1345"/>
              </a:cxn>
              <a:cxn ang="0">
                <a:pos x="1337" y="1348"/>
              </a:cxn>
              <a:cxn ang="0">
                <a:pos x="1396" y="1339"/>
              </a:cxn>
              <a:cxn ang="0">
                <a:pos x="1436" y="1295"/>
              </a:cxn>
              <a:cxn ang="0">
                <a:pos x="1531" y="1216"/>
              </a:cxn>
              <a:cxn ang="0">
                <a:pos x="1571" y="1169"/>
              </a:cxn>
              <a:cxn ang="0">
                <a:pos x="1664" y="981"/>
              </a:cxn>
              <a:cxn ang="0">
                <a:pos x="1643" y="916"/>
              </a:cxn>
              <a:cxn ang="0">
                <a:pos x="1606" y="814"/>
              </a:cxn>
              <a:cxn ang="0">
                <a:pos x="1501" y="681"/>
              </a:cxn>
              <a:cxn ang="0">
                <a:pos x="1488" y="601"/>
              </a:cxn>
              <a:cxn ang="0">
                <a:pos x="1428" y="554"/>
              </a:cxn>
              <a:cxn ang="0">
                <a:pos x="1458" y="624"/>
              </a:cxn>
              <a:cxn ang="0">
                <a:pos x="1314" y="744"/>
              </a:cxn>
              <a:cxn ang="0">
                <a:pos x="1398" y="565"/>
              </a:cxn>
              <a:cxn ang="0">
                <a:pos x="1510" y="297"/>
              </a:cxn>
              <a:cxn ang="0">
                <a:pos x="1376" y="120"/>
              </a:cxn>
              <a:cxn ang="0">
                <a:pos x="1245" y="145"/>
              </a:cxn>
              <a:cxn ang="0">
                <a:pos x="1184" y="178"/>
              </a:cxn>
              <a:cxn ang="0">
                <a:pos x="1192" y="91"/>
              </a:cxn>
              <a:cxn ang="0">
                <a:pos x="1122" y="68"/>
              </a:cxn>
              <a:cxn ang="0">
                <a:pos x="1064" y="0"/>
              </a:cxn>
              <a:cxn ang="0">
                <a:pos x="970" y="133"/>
              </a:cxn>
              <a:cxn ang="0">
                <a:pos x="948" y="238"/>
              </a:cxn>
              <a:cxn ang="0">
                <a:pos x="941" y="297"/>
              </a:cxn>
              <a:cxn ang="0">
                <a:pos x="839" y="333"/>
              </a:cxn>
              <a:cxn ang="0">
                <a:pos x="829" y="291"/>
              </a:cxn>
              <a:cxn ang="0">
                <a:pos x="720" y="316"/>
              </a:cxn>
              <a:cxn ang="0">
                <a:pos x="696" y="359"/>
              </a:cxn>
              <a:cxn ang="0">
                <a:pos x="566" y="417"/>
              </a:cxn>
              <a:cxn ang="0">
                <a:pos x="423" y="578"/>
              </a:cxn>
              <a:cxn ang="0">
                <a:pos x="452" y="714"/>
              </a:cxn>
              <a:cxn ang="0">
                <a:pos x="209" y="700"/>
              </a:cxn>
              <a:cxn ang="0">
                <a:pos x="132" y="776"/>
              </a:cxn>
              <a:cxn ang="0">
                <a:pos x="144" y="901"/>
              </a:cxn>
              <a:cxn ang="0">
                <a:pos x="207" y="978"/>
              </a:cxn>
              <a:cxn ang="0">
                <a:pos x="258" y="1051"/>
              </a:cxn>
              <a:cxn ang="0">
                <a:pos x="255" y="1212"/>
              </a:cxn>
              <a:cxn ang="0">
                <a:pos x="194" y="1259"/>
              </a:cxn>
              <a:cxn ang="0">
                <a:pos x="209" y="1145"/>
              </a:cxn>
              <a:cxn ang="0">
                <a:pos x="191" y="1115"/>
              </a:cxn>
              <a:cxn ang="0">
                <a:pos x="214" y="1013"/>
              </a:cxn>
              <a:cxn ang="0">
                <a:pos x="122" y="950"/>
              </a:cxn>
              <a:cxn ang="0">
                <a:pos x="33" y="921"/>
              </a:cxn>
              <a:cxn ang="0">
                <a:pos x="99" y="973"/>
              </a:cxn>
              <a:cxn ang="0">
                <a:pos x="61" y="1042"/>
              </a:cxn>
              <a:cxn ang="0">
                <a:pos x="91" y="1126"/>
              </a:cxn>
              <a:cxn ang="0">
                <a:pos x="52" y="1246"/>
              </a:cxn>
              <a:cxn ang="0">
                <a:pos x="17" y="1356"/>
              </a:cxn>
              <a:cxn ang="0">
                <a:pos x="122" y="1414"/>
              </a:cxn>
              <a:cxn ang="0">
                <a:pos x="180" y="1486"/>
              </a:cxn>
            </a:cxnLst>
            <a:rect l="0" t="0" r="r" b="b"/>
            <a:pathLst>
              <a:path w="1675" h="1736">
                <a:moveTo>
                  <a:pt x="169" y="1560"/>
                </a:moveTo>
                <a:lnTo>
                  <a:pt x="169" y="1560"/>
                </a:lnTo>
                <a:lnTo>
                  <a:pt x="175" y="1580"/>
                </a:lnTo>
                <a:lnTo>
                  <a:pt x="184" y="1604"/>
                </a:lnTo>
                <a:lnTo>
                  <a:pt x="195" y="1632"/>
                </a:lnTo>
                <a:lnTo>
                  <a:pt x="209" y="1661"/>
                </a:lnTo>
                <a:lnTo>
                  <a:pt x="224" y="1689"/>
                </a:lnTo>
                <a:lnTo>
                  <a:pt x="231" y="1700"/>
                </a:lnTo>
                <a:lnTo>
                  <a:pt x="239" y="1712"/>
                </a:lnTo>
                <a:lnTo>
                  <a:pt x="246" y="1720"/>
                </a:lnTo>
                <a:lnTo>
                  <a:pt x="254" y="1727"/>
                </a:lnTo>
                <a:lnTo>
                  <a:pt x="261" y="1731"/>
                </a:lnTo>
                <a:lnTo>
                  <a:pt x="264" y="1733"/>
                </a:lnTo>
                <a:lnTo>
                  <a:pt x="268" y="1733"/>
                </a:lnTo>
                <a:lnTo>
                  <a:pt x="268" y="1733"/>
                </a:lnTo>
                <a:lnTo>
                  <a:pt x="275" y="1731"/>
                </a:lnTo>
                <a:lnTo>
                  <a:pt x="282" y="1728"/>
                </a:lnTo>
                <a:lnTo>
                  <a:pt x="286" y="1723"/>
                </a:lnTo>
                <a:lnTo>
                  <a:pt x="291" y="1716"/>
                </a:lnTo>
                <a:lnTo>
                  <a:pt x="294" y="1708"/>
                </a:lnTo>
                <a:lnTo>
                  <a:pt x="299" y="1700"/>
                </a:lnTo>
                <a:lnTo>
                  <a:pt x="306" y="1682"/>
                </a:lnTo>
                <a:lnTo>
                  <a:pt x="314" y="1662"/>
                </a:lnTo>
                <a:lnTo>
                  <a:pt x="319" y="1654"/>
                </a:lnTo>
                <a:lnTo>
                  <a:pt x="325" y="1646"/>
                </a:lnTo>
                <a:lnTo>
                  <a:pt x="331" y="1639"/>
                </a:lnTo>
                <a:lnTo>
                  <a:pt x="339" y="1635"/>
                </a:lnTo>
                <a:lnTo>
                  <a:pt x="348" y="1631"/>
                </a:lnTo>
                <a:lnTo>
                  <a:pt x="360" y="1630"/>
                </a:lnTo>
                <a:lnTo>
                  <a:pt x="360" y="1630"/>
                </a:lnTo>
                <a:lnTo>
                  <a:pt x="372" y="1631"/>
                </a:lnTo>
                <a:lnTo>
                  <a:pt x="381" y="1635"/>
                </a:lnTo>
                <a:lnTo>
                  <a:pt x="389" y="1639"/>
                </a:lnTo>
                <a:lnTo>
                  <a:pt x="395" y="1646"/>
                </a:lnTo>
                <a:lnTo>
                  <a:pt x="399" y="1654"/>
                </a:lnTo>
                <a:lnTo>
                  <a:pt x="403" y="1662"/>
                </a:lnTo>
                <a:lnTo>
                  <a:pt x="407" y="1682"/>
                </a:lnTo>
                <a:lnTo>
                  <a:pt x="412" y="1700"/>
                </a:lnTo>
                <a:lnTo>
                  <a:pt x="415" y="1708"/>
                </a:lnTo>
                <a:lnTo>
                  <a:pt x="420" y="1716"/>
                </a:lnTo>
                <a:lnTo>
                  <a:pt x="424" y="1723"/>
                </a:lnTo>
                <a:lnTo>
                  <a:pt x="432" y="1728"/>
                </a:lnTo>
                <a:lnTo>
                  <a:pt x="441" y="1731"/>
                </a:lnTo>
                <a:lnTo>
                  <a:pt x="452" y="1733"/>
                </a:lnTo>
                <a:lnTo>
                  <a:pt x="452" y="1733"/>
                </a:lnTo>
                <a:lnTo>
                  <a:pt x="473" y="1731"/>
                </a:lnTo>
                <a:lnTo>
                  <a:pt x="495" y="1729"/>
                </a:lnTo>
                <a:lnTo>
                  <a:pt x="518" y="1726"/>
                </a:lnTo>
                <a:lnTo>
                  <a:pt x="542" y="1723"/>
                </a:lnTo>
                <a:lnTo>
                  <a:pt x="567" y="1722"/>
                </a:lnTo>
                <a:lnTo>
                  <a:pt x="581" y="1722"/>
                </a:lnTo>
                <a:lnTo>
                  <a:pt x="595" y="1723"/>
                </a:lnTo>
                <a:lnTo>
                  <a:pt x="609" y="1725"/>
                </a:lnTo>
                <a:lnTo>
                  <a:pt x="624" y="1728"/>
                </a:lnTo>
                <a:lnTo>
                  <a:pt x="638" y="1731"/>
                </a:lnTo>
                <a:lnTo>
                  <a:pt x="653" y="1736"/>
                </a:lnTo>
                <a:lnTo>
                  <a:pt x="653" y="1736"/>
                </a:lnTo>
                <a:lnTo>
                  <a:pt x="658" y="1726"/>
                </a:lnTo>
                <a:lnTo>
                  <a:pt x="665" y="1714"/>
                </a:lnTo>
                <a:lnTo>
                  <a:pt x="665" y="1714"/>
                </a:lnTo>
                <a:lnTo>
                  <a:pt x="674" y="1702"/>
                </a:lnTo>
                <a:lnTo>
                  <a:pt x="682" y="1690"/>
                </a:lnTo>
                <a:lnTo>
                  <a:pt x="696" y="1666"/>
                </a:lnTo>
                <a:lnTo>
                  <a:pt x="720" y="1619"/>
                </a:lnTo>
                <a:lnTo>
                  <a:pt x="732" y="1600"/>
                </a:lnTo>
                <a:lnTo>
                  <a:pt x="737" y="1592"/>
                </a:lnTo>
                <a:lnTo>
                  <a:pt x="743" y="1584"/>
                </a:lnTo>
                <a:lnTo>
                  <a:pt x="749" y="1580"/>
                </a:lnTo>
                <a:lnTo>
                  <a:pt x="755" y="1575"/>
                </a:lnTo>
                <a:lnTo>
                  <a:pt x="762" y="1571"/>
                </a:lnTo>
                <a:lnTo>
                  <a:pt x="768" y="1571"/>
                </a:lnTo>
                <a:lnTo>
                  <a:pt x="768" y="1571"/>
                </a:lnTo>
                <a:lnTo>
                  <a:pt x="789" y="1571"/>
                </a:lnTo>
                <a:lnTo>
                  <a:pt x="789" y="1571"/>
                </a:lnTo>
                <a:lnTo>
                  <a:pt x="793" y="1570"/>
                </a:lnTo>
                <a:lnTo>
                  <a:pt x="796" y="1570"/>
                </a:lnTo>
                <a:lnTo>
                  <a:pt x="800" y="1566"/>
                </a:lnTo>
                <a:lnTo>
                  <a:pt x="803" y="1561"/>
                </a:lnTo>
                <a:lnTo>
                  <a:pt x="805" y="1554"/>
                </a:lnTo>
                <a:lnTo>
                  <a:pt x="808" y="1538"/>
                </a:lnTo>
                <a:lnTo>
                  <a:pt x="810" y="1530"/>
                </a:lnTo>
                <a:lnTo>
                  <a:pt x="812" y="1523"/>
                </a:lnTo>
                <a:lnTo>
                  <a:pt x="812" y="1523"/>
                </a:lnTo>
                <a:lnTo>
                  <a:pt x="836" y="1474"/>
                </a:lnTo>
                <a:lnTo>
                  <a:pt x="852" y="1443"/>
                </a:lnTo>
                <a:lnTo>
                  <a:pt x="859" y="1432"/>
                </a:lnTo>
                <a:lnTo>
                  <a:pt x="863" y="1428"/>
                </a:lnTo>
                <a:lnTo>
                  <a:pt x="863" y="1428"/>
                </a:lnTo>
                <a:lnTo>
                  <a:pt x="871" y="1423"/>
                </a:lnTo>
                <a:lnTo>
                  <a:pt x="880" y="1417"/>
                </a:lnTo>
                <a:lnTo>
                  <a:pt x="896" y="1403"/>
                </a:lnTo>
                <a:lnTo>
                  <a:pt x="932" y="1372"/>
                </a:lnTo>
                <a:lnTo>
                  <a:pt x="951" y="1356"/>
                </a:lnTo>
                <a:lnTo>
                  <a:pt x="962" y="1351"/>
                </a:lnTo>
                <a:lnTo>
                  <a:pt x="972" y="1345"/>
                </a:lnTo>
                <a:lnTo>
                  <a:pt x="983" y="1339"/>
                </a:lnTo>
                <a:lnTo>
                  <a:pt x="994" y="1336"/>
                </a:lnTo>
                <a:lnTo>
                  <a:pt x="1006" y="1333"/>
                </a:lnTo>
                <a:lnTo>
                  <a:pt x="1018" y="1332"/>
                </a:lnTo>
                <a:lnTo>
                  <a:pt x="1018" y="1332"/>
                </a:lnTo>
                <a:lnTo>
                  <a:pt x="1025" y="1333"/>
                </a:lnTo>
                <a:lnTo>
                  <a:pt x="1031" y="1336"/>
                </a:lnTo>
                <a:lnTo>
                  <a:pt x="1037" y="1338"/>
                </a:lnTo>
                <a:lnTo>
                  <a:pt x="1044" y="1339"/>
                </a:lnTo>
                <a:lnTo>
                  <a:pt x="1044" y="1339"/>
                </a:lnTo>
                <a:lnTo>
                  <a:pt x="1047" y="1339"/>
                </a:lnTo>
                <a:lnTo>
                  <a:pt x="1049" y="1338"/>
                </a:lnTo>
                <a:lnTo>
                  <a:pt x="1054" y="1333"/>
                </a:lnTo>
                <a:lnTo>
                  <a:pt x="1058" y="1326"/>
                </a:lnTo>
                <a:lnTo>
                  <a:pt x="1062" y="1319"/>
                </a:lnTo>
                <a:lnTo>
                  <a:pt x="1068" y="1311"/>
                </a:lnTo>
                <a:lnTo>
                  <a:pt x="1075" y="1306"/>
                </a:lnTo>
                <a:lnTo>
                  <a:pt x="1078" y="1302"/>
                </a:lnTo>
                <a:lnTo>
                  <a:pt x="1083" y="1301"/>
                </a:lnTo>
                <a:lnTo>
                  <a:pt x="1088" y="1299"/>
                </a:lnTo>
                <a:lnTo>
                  <a:pt x="1095" y="1299"/>
                </a:lnTo>
                <a:lnTo>
                  <a:pt x="1095" y="1299"/>
                </a:lnTo>
                <a:lnTo>
                  <a:pt x="1100" y="1300"/>
                </a:lnTo>
                <a:lnTo>
                  <a:pt x="1103" y="1301"/>
                </a:lnTo>
                <a:lnTo>
                  <a:pt x="1107" y="1303"/>
                </a:lnTo>
                <a:lnTo>
                  <a:pt x="1110" y="1307"/>
                </a:lnTo>
                <a:lnTo>
                  <a:pt x="1115" y="1314"/>
                </a:lnTo>
                <a:lnTo>
                  <a:pt x="1119" y="1323"/>
                </a:lnTo>
                <a:lnTo>
                  <a:pt x="1124" y="1332"/>
                </a:lnTo>
                <a:lnTo>
                  <a:pt x="1128" y="1339"/>
                </a:lnTo>
                <a:lnTo>
                  <a:pt x="1130" y="1343"/>
                </a:lnTo>
                <a:lnTo>
                  <a:pt x="1133" y="1345"/>
                </a:lnTo>
                <a:lnTo>
                  <a:pt x="1136" y="1347"/>
                </a:lnTo>
                <a:lnTo>
                  <a:pt x="1139" y="1347"/>
                </a:lnTo>
                <a:lnTo>
                  <a:pt x="1139" y="1347"/>
                </a:lnTo>
                <a:lnTo>
                  <a:pt x="1145" y="1346"/>
                </a:lnTo>
                <a:lnTo>
                  <a:pt x="1151" y="1345"/>
                </a:lnTo>
                <a:lnTo>
                  <a:pt x="1160" y="1340"/>
                </a:lnTo>
                <a:lnTo>
                  <a:pt x="1164" y="1337"/>
                </a:lnTo>
                <a:lnTo>
                  <a:pt x="1170" y="1334"/>
                </a:lnTo>
                <a:lnTo>
                  <a:pt x="1176" y="1333"/>
                </a:lnTo>
                <a:lnTo>
                  <a:pt x="1183" y="1332"/>
                </a:lnTo>
                <a:lnTo>
                  <a:pt x="1183" y="1332"/>
                </a:lnTo>
                <a:lnTo>
                  <a:pt x="1197" y="1333"/>
                </a:lnTo>
                <a:lnTo>
                  <a:pt x="1208" y="1336"/>
                </a:lnTo>
                <a:lnTo>
                  <a:pt x="1218" y="1338"/>
                </a:lnTo>
                <a:lnTo>
                  <a:pt x="1228" y="1341"/>
                </a:lnTo>
                <a:lnTo>
                  <a:pt x="1238" y="1345"/>
                </a:lnTo>
                <a:lnTo>
                  <a:pt x="1249" y="1348"/>
                </a:lnTo>
                <a:lnTo>
                  <a:pt x="1262" y="1349"/>
                </a:lnTo>
                <a:lnTo>
                  <a:pt x="1278" y="1351"/>
                </a:lnTo>
                <a:lnTo>
                  <a:pt x="1278" y="1351"/>
                </a:lnTo>
                <a:lnTo>
                  <a:pt x="1285" y="1352"/>
                </a:lnTo>
                <a:lnTo>
                  <a:pt x="1292" y="1353"/>
                </a:lnTo>
                <a:lnTo>
                  <a:pt x="1305" y="1356"/>
                </a:lnTo>
                <a:lnTo>
                  <a:pt x="1312" y="1357"/>
                </a:lnTo>
                <a:lnTo>
                  <a:pt x="1319" y="1356"/>
                </a:lnTo>
                <a:lnTo>
                  <a:pt x="1325" y="1355"/>
                </a:lnTo>
                <a:lnTo>
                  <a:pt x="1333" y="1351"/>
                </a:lnTo>
                <a:lnTo>
                  <a:pt x="1333" y="1351"/>
                </a:lnTo>
                <a:lnTo>
                  <a:pt x="1337" y="1348"/>
                </a:lnTo>
                <a:lnTo>
                  <a:pt x="1339" y="1345"/>
                </a:lnTo>
                <a:lnTo>
                  <a:pt x="1345" y="1337"/>
                </a:lnTo>
                <a:lnTo>
                  <a:pt x="1348" y="1332"/>
                </a:lnTo>
                <a:lnTo>
                  <a:pt x="1352" y="1329"/>
                </a:lnTo>
                <a:lnTo>
                  <a:pt x="1355" y="1325"/>
                </a:lnTo>
                <a:lnTo>
                  <a:pt x="1360" y="1325"/>
                </a:lnTo>
                <a:lnTo>
                  <a:pt x="1360" y="1325"/>
                </a:lnTo>
                <a:lnTo>
                  <a:pt x="1365" y="1325"/>
                </a:lnTo>
                <a:lnTo>
                  <a:pt x="1370" y="1328"/>
                </a:lnTo>
                <a:lnTo>
                  <a:pt x="1380" y="1332"/>
                </a:lnTo>
                <a:lnTo>
                  <a:pt x="1388" y="1337"/>
                </a:lnTo>
                <a:lnTo>
                  <a:pt x="1392" y="1339"/>
                </a:lnTo>
                <a:lnTo>
                  <a:pt x="1396" y="1339"/>
                </a:lnTo>
                <a:lnTo>
                  <a:pt x="1396" y="1339"/>
                </a:lnTo>
                <a:lnTo>
                  <a:pt x="1400" y="1339"/>
                </a:lnTo>
                <a:lnTo>
                  <a:pt x="1404" y="1338"/>
                </a:lnTo>
                <a:lnTo>
                  <a:pt x="1407" y="1337"/>
                </a:lnTo>
                <a:lnTo>
                  <a:pt x="1411" y="1334"/>
                </a:lnTo>
                <a:lnTo>
                  <a:pt x="1414" y="1329"/>
                </a:lnTo>
                <a:lnTo>
                  <a:pt x="1417" y="1322"/>
                </a:lnTo>
                <a:lnTo>
                  <a:pt x="1421" y="1314"/>
                </a:lnTo>
                <a:lnTo>
                  <a:pt x="1424" y="1307"/>
                </a:lnTo>
                <a:lnTo>
                  <a:pt x="1429" y="1300"/>
                </a:lnTo>
                <a:lnTo>
                  <a:pt x="1432" y="1298"/>
                </a:lnTo>
                <a:lnTo>
                  <a:pt x="1436" y="1295"/>
                </a:lnTo>
                <a:lnTo>
                  <a:pt x="1436" y="1295"/>
                </a:lnTo>
                <a:lnTo>
                  <a:pt x="1443" y="1292"/>
                </a:lnTo>
                <a:lnTo>
                  <a:pt x="1449" y="1288"/>
                </a:lnTo>
                <a:lnTo>
                  <a:pt x="1460" y="1278"/>
                </a:lnTo>
                <a:lnTo>
                  <a:pt x="1472" y="1267"/>
                </a:lnTo>
                <a:lnTo>
                  <a:pt x="1483" y="1254"/>
                </a:lnTo>
                <a:lnTo>
                  <a:pt x="1493" y="1242"/>
                </a:lnTo>
                <a:lnTo>
                  <a:pt x="1503" y="1231"/>
                </a:lnTo>
                <a:lnTo>
                  <a:pt x="1513" y="1223"/>
                </a:lnTo>
                <a:lnTo>
                  <a:pt x="1516" y="1221"/>
                </a:lnTo>
                <a:lnTo>
                  <a:pt x="1521" y="1218"/>
                </a:lnTo>
                <a:lnTo>
                  <a:pt x="1521" y="1218"/>
                </a:lnTo>
                <a:lnTo>
                  <a:pt x="1526" y="1217"/>
                </a:lnTo>
                <a:lnTo>
                  <a:pt x="1531" y="1216"/>
                </a:lnTo>
                <a:lnTo>
                  <a:pt x="1542" y="1215"/>
                </a:lnTo>
                <a:lnTo>
                  <a:pt x="1560" y="1215"/>
                </a:lnTo>
                <a:lnTo>
                  <a:pt x="1568" y="1214"/>
                </a:lnTo>
                <a:lnTo>
                  <a:pt x="1572" y="1212"/>
                </a:lnTo>
                <a:lnTo>
                  <a:pt x="1574" y="1210"/>
                </a:lnTo>
                <a:lnTo>
                  <a:pt x="1576" y="1208"/>
                </a:lnTo>
                <a:lnTo>
                  <a:pt x="1579" y="1203"/>
                </a:lnTo>
                <a:lnTo>
                  <a:pt x="1580" y="1199"/>
                </a:lnTo>
                <a:lnTo>
                  <a:pt x="1580" y="1193"/>
                </a:lnTo>
                <a:lnTo>
                  <a:pt x="1580" y="1193"/>
                </a:lnTo>
                <a:lnTo>
                  <a:pt x="1580" y="1186"/>
                </a:lnTo>
                <a:lnTo>
                  <a:pt x="1577" y="1180"/>
                </a:lnTo>
                <a:lnTo>
                  <a:pt x="1571" y="1169"/>
                </a:lnTo>
                <a:lnTo>
                  <a:pt x="1565" y="1157"/>
                </a:lnTo>
                <a:lnTo>
                  <a:pt x="1562" y="1151"/>
                </a:lnTo>
                <a:lnTo>
                  <a:pt x="1561" y="1145"/>
                </a:lnTo>
                <a:lnTo>
                  <a:pt x="1561" y="1145"/>
                </a:lnTo>
                <a:lnTo>
                  <a:pt x="1613" y="1012"/>
                </a:lnTo>
                <a:lnTo>
                  <a:pt x="1613" y="1012"/>
                </a:lnTo>
                <a:lnTo>
                  <a:pt x="1613" y="1012"/>
                </a:lnTo>
                <a:lnTo>
                  <a:pt x="1620" y="1008"/>
                </a:lnTo>
                <a:lnTo>
                  <a:pt x="1629" y="1002"/>
                </a:lnTo>
                <a:lnTo>
                  <a:pt x="1640" y="997"/>
                </a:lnTo>
                <a:lnTo>
                  <a:pt x="1650" y="992"/>
                </a:lnTo>
                <a:lnTo>
                  <a:pt x="1659" y="985"/>
                </a:lnTo>
                <a:lnTo>
                  <a:pt x="1664" y="981"/>
                </a:lnTo>
                <a:lnTo>
                  <a:pt x="1667" y="977"/>
                </a:lnTo>
                <a:lnTo>
                  <a:pt x="1671" y="972"/>
                </a:lnTo>
                <a:lnTo>
                  <a:pt x="1673" y="966"/>
                </a:lnTo>
                <a:lnTo>
                  <a:pt x="1674" y="960"/>
                </a:lnTo>
                <a:lnTo>
                  <a:pt x="1675" y="954"/>
                </a:lnTo>
                <a:lnTo>
                  <a:pt x="1675" y="954"/>
                </a:lnTo>
                <a:lnTo>
                  <a:pt x="1675" y="949"/>
                </a:lnTo>
                <a:lnTo>
                  <a:pt x="1674" y="944"/>
                </a:lnTo>
                <a:lnTo>
                  <a:pt x="1672" y="940"/>
                </a:lnTo>
                <a:lnTo>
                  <a:pt x="1669" y="936"/>
                </a:lnTo>
                <a:lnTo>
                  <a:pt x="1664" y="929"/>
                </a:lnTo>
                <a:lnTo>
                  <a:pt x="1657" y="925"/>
                </a:lnTo>
                <a:lnTo>
                  <a:pt x="1643" y="916"/>
                </a:lnTo>
                <a:lnTo>
                  <a:pt x="1636" y="911"/>
                </a:lnTo>
                <a:lnTo>
                  <a:pt x="1632" y="906"/>
                </a:lnTo>
                <a:lnTo>
                  <a:pt x="1632" y="906"/>
                </a:lnTo>
                <a:lnTo>
                  <a:pt x="1628" y="901"/>
                </a:lnTo>
                <a:lnTo>
                  <a:pt x="1626" y="895"/>
                </a:lnTo>
                <a:lnTo>
                  <a:pt x="1622" y="883"/>
                </a:lnTo>
                <a:lnTo>
                  <a:pt x="1621" y="871"/>
                </a:lnTo>
                <a:lnTo>
                  <a:pt x="1620" y="859"/>
                </a:lnTo>
                <a:lnTo>
                  <a:pt x="1619" y="847"/>
                </a:lnTo>
                <a:lnTo>
                  <a:pt x="1617" y="835"/>
                </a:lnTo>
                <a:lnTo>
                  <a:pt x="1612" y="825"/>
                </a:lnTo>
                <a:lnTo>
                  <a:pt x="1610" y="819"/>
                </a:lnTo>
                <a:lnTo>
                  <a:pt x="1606" y="814"/>
                </a:lnTo>
                <a:lnTo>
                  <a:pt x="1606" y="814"/>
                </a:lnTo>
                <a:lnTo>
                  <a:pt x="1595" y="802"/>
                </a:lnTo>
                <a:lnTo>
                  <a:pt x="1583" y="791"/>
                </a:lnTo>
                <a:lnTo>
                  <a:pt x="1559" y="773"/>
                </a:lnTo>
                <a:lnTo>
                  <a:pt x="1548" y="764"/>
                </a:lnTo>
                <a:lnTo>
                  <a:pt x="1536" y="753"/>
                </a:lnTo>
                <a:lnTo>
                  <a:pt x="1527" y="741"/>
                </a:lnTo>
                <a:lnTo>
                  <a:pt x="1522" y="734"/>
                </a:lnTo>
                <a:lnTo>
                  <a:pt x="1518" y="726"/>
                </a:lnTo>
                <a:lnTo>
                  <a:pt x="1518" y="726"/>
                </a:lnTo>
                <a:lnTo>
                  <a:pt x="1511" y="713"/>
                </a:lnTo>
                <a:lnTo>
                  <a:pt x="1507" y="702"/>
                </a:lnTo>
                <a:lnTo>
                  <a:pt x="1501" y="681"/>
                </a:lnTo>
                <a:lnTo>
                  <a:pt x="1498" y="673"/>
                </a:lnTo>
                <a:lnTo>
                  <a:pt x="1496" y="669"/>
                </a:lnTo>
                <a:lnTo>
                  <a:pt x="1492" y="665"/>
                </a:lnTo>
                <a:lnTo>
                  <a:pt x="1489" y="661"/>
                </a:lnTo>
                <a:lnTo>
                  <a:pt x="1483" y="659"/>
                </a:lnTo>
                <a:lnTo>
                  <a:pt x="1469" y="653"/>
                </a:lnTo>
                <a:lnTo>
                  <a:pt x="1469" y="653"/>
                </a:lnTo>
                <a:lnTo>
                  <a:pt x="1475" y="636"/>
                </a:lnTo>
                <a:lnTo>
                  <a:pt x="1482" y="622"/>
                </a:lnTo>
                <a:lnTo>
                  <a:pt x="1487" y="612"/>
                </a:lnTo>
                <a:lnTo>
                  <a:pt x="1488" y="606"/>
                </a:lnTo>
                <a:lnTo>
                  <a:pt x="1488" y="601"/>
                </a:lnTo>
                <a:lnTo>
                  <a:pt x="1488" y="601"/>
                </a:lnTo>
                <a:lnTo>
                  <a:pt x="1489" y="593"/>
                </a:lnTo>
                <a:lnTo>
                  <a:pt x="1492" y="586"/>
                </a:lnTo>
                <a:lnTo>
                  <a:pt x="1495" y="575"/>
                </a:lnTo>
                <a:lnTo>
                  <a:pt x="1496" y="557"/>
                </a:lnTo>
                <a:lnTo>
                  <a:pt x="1496" y="557"/>
                </a:lnTo>
                <a:lnTo>
                  <a:pt x="1484" y="557"/>
                </a:lnTo>
                <a:lnTo>
                  <a:pt x="1484" y="557"/>
                </a:lnTo>
                <a:lnTo>
                  <a:pt x="1484" y="557"/>
                </a:lnTo>
                <a:lnTo>
                  <a:pt x="1473" y="551"/>
                </a:lnTo>
                <a:lnTo>
                  <a:pt x="1459" y="542"/>
                </a:lnTo>
                <a:lnTo>
                  <a:pt x="1459" y="542"/>
                </a:lnTo>
                <a:lnTo>
                  <a:pt x="1440" y="549"/>
                </a:lnTo>
                <a:lnTo>
                  <a:pt x="1428" y="554"/>
                </a:lnTo>
                <a:lnTo>
                  <a:pt x="1420" y="561"/>
                </a:lnTo>
                <a:lnTo>
                  <a:pt x="1417" y="563"/>
                </a:lnTo>
                <a:lnTo>
                  <a:pt x="1416" y="567"/>
                </a:lnTo>
                <a:lnTo>
                  <a:pt x="1415" y="570"/>
                </a:lnTo>
                <a:lnTo>
                  <a:pt x="1415" y="573"/>
                </a:lnTo>
                <a:lnTo>
                  <a:pt x="1417" y="580"/>
                </a:lnTo>
                <a:lnTo>
                  <a:pt x="1422" y="585"/>
                </a:lnTo>
                <a:lnTo>
                  <a:pt x="1428" y="591"/>
                </a:lnTo>
                <a:lnTo>
                  <a:pt x="1440" y="601"/>
                </a:lnTo>
                <a:lnTo>
                  <a:pt x="1452" y="612"/>
                </a:lnTo>
                <a:lnTo>
                  <a:pt x="1457" y="618"/>
                </a:lnTo>
                <a:lnTo>
                  <a:pt x="1458" y="622"/>
                </a:lnTo>
                <a:lnTo>
                  <a:pt x="1458" y="624"/>
                </a:lnTo>
                <a:lnTo>
                  <a:pt x="1457" y="626"/>
                </a:lnTo>
                <a:lnTo>
                  <a:pt x="1451" y="630"/>
                </a:lnTo>
                <a:lnTo>
                  <a:pt x="1451" y="630"/>
                </a:lnTo>
                <a:lnTo>
                  <a:pt x="1444" y="645"/>
                </a:lnTo>
                <a:lnTo>
                  <a:pt x="1435" y="658"/>
                </a:lnTo>
                <a:lnTo>
                  <a:pt x="1426" y="669"/>
                </a:lnTo>
                <a:lnTo>
                  <a:pt x="1415" y="680"/>
                </a:lnTo>
                <a:lnTo>
                  <a:pt x="1404" y="689"/>
                </a:lnTo>
                <a:lnTo>
                  <a:pt x="1392" y="697"/>
                </a:lnTo>
                <a:lnTo>
                  <a:pt x="1369" y="712"/>
                </a:lnTo>
                <a:lnTo>
                  <a:pt x="1345" y="726"/>
                </a:lnTo>
                <a:lnTo>
                  <a:pt x="1323" y="737"/>
                </a:lnTo>
                <a:lnTo>
                  <a:pt x="1314" y="744"/>
                </a:lnTo>
                <a:lnTo>
                  <a:pt x="1305" y="751"/>
                </a:lnTo>
                <a:lnTo>
                  <a:pt x="1297" y="758"/>
                </a:lnTo>
                <a:lnTo>
                  <a:pt x="1290" y="766"/>
                </a:lnTo>
                <a:lnTo>
                  <a:pt x="1290" y="766"/>
                </a:lnTo>
                <a:lnTo>
                  <a:pt x="1290" y="758"/>
                </a:lnTo>
                <a:lnTo>
                  <a:pt x="1291" y="749"/>
                </a:lnTo>
                <a:lnTo>
                  <a:pt x="1294" y="738"/>
                </a:lnTo>
                <a:lnTo>
                  <a:pt x="1298" y="728"/>
                </a:lnTo>
                <a:lnTo>
                  <a:pt x="1308" y="705"/>
                </a:lnTo>
                <a:lnTo>
                  <a:pt x="1322" y="681"/>
                </a:lnTo>
                <a:lnTo>
                  <a:pt x="1339" y="653"/>
                </a:lnTo>
                <a:lnTo>
                  <a:pt x="1358" y="626"/>
                </a:lnTo>
                <a:lnTo>
                  <a:pt x="1398" y="565"/>
                </a:lnTo>
                <a:lnTo>
                  <a:pt x="1419" y="532"/>
                </a:lnTo>
                <a:lnTo>
                  <a:pt x="1439" y="499"/>
                </a:lnTo>
                <a:lnTo>
                  <a:pt x="1458" y="466"/>
                </a:lnTo>
                <a:lnTo>
                  <a:pt x="1475" y="432"/>
                </a:lnTo>
                <a:lnTo>
                  <a:pt x="1483" y="415"/>
                </a:lnTo>
                <a:lnTo>
                  <a:pt x="1489" y="398"/>
                </a:lnTo>
                <a:lnTo>
                  <a:pt x="1496" y="381"/>
                </a:lnTo>
                <a:lnTo>
                  <a:pt x="1500" y="363"/>
                </a:lnTo>
                <a:lnTo>
                  <a:pt x="1505" y="347"/>
                </a:lnTo>
                <a:lnTo>
                  <a:pt x="1507" y="330"/>
                </a:lnTo>
                <a:lnTo>
                  <a:pt x="1510" y="313"/>
                </a:lnTo>
                <a:lnTo>
                  <a:pt x="1510" y="297"/>
                </a:lnTo>
                <a:lnTo>
                  <a:pt x="1510" y="297"/>
                </a:lnTo>
                <a:lnTo>
                  <a:pt x="1508" y="284"/>
                </a:lnTo>
                <a:lnTo>
                  <a:pt x="1505" y="269"/>
                </a:lnTo>
                <a:lnTo>
                  <a:pt x="1499" y="254"/>
                </a:lnTo>
                <a:lnTo>
                  <a:pt x="1492" y="239"/>
                </a:lnTo>
                <a:lnTo>
                  <a:pt x="1483" y="223"/>
                </a:lnTo>
                <a:lnTo>
                  <a:pt x="1472" y="208"/>
                </a:lnTo>
                <a:lnTo>
                  <a:pt x="1460" y="193"/>
                </a:lnTo>
                <a:lnTo>
                  <a:pt x="1447" y="178"/>
                </a:lnTo>
                <a:lnTo>
                  <a:pt x="1434" y="164"/>
                </a:lnTo>
                <a:lnTo>
                  <a:pt x="1420" y="150"/>
                </a:lnTo>
                <a:lnTo>
                  <a:pt x="1405" y="139"/>
                </a:lnTo>
                <a:lnTo>
                  <a:pt x="1391" y="129"/>
                </a:lnTo>
                <a:lnTo>
                  <a:pt x="1376" y="120"/>
                </a:lnTo>
                <a:lnTo>
                  <a:pt x="1362" y="115"/>
                </a:lnTo>
                <a:lnTo>
                  <a:pt x="1350" y="110"/>
                </a:lnTo>
                <a:lnTo>
                  <a:pt x="1337" y="109"/>
                </a:lnTo>
                <a:lnTo>
                  <a:pt x="1337" y="109"/>
                </a:lnTo>
                <a:lnTo>
                  <a:pt x="1317" y="109"/>
                </a:lnTo>
                <a:lnTo>
                  <a:pt x="1293" y="110"/>
                </a:lnTo>
                <a:lnTo>
                  <a:pt x="1281" y="112"/>
                </a:lnTo>
                <a:lnTo>
                  <a:pt x="1269" y="115"/>
                </a:lnTo>
                <a:lnTo>
                  <a:pt x="1259" y="118"/>
                </a:lnTo>
                <a:lnTo>
                  <a:pt x="1248" y="124"/>
                </a:lnTo>
                <a:lnTo>
                  <a:pt x="1248" y="124"/>
                </a:lnTo>
                <a:lnTo>
                  <a:pt x="1247" y="135"/>
                </a:lnTo>
                <a:lnTo>
                  <a:pt x="1245" y="145"/>
                </a:lnTo>
                <a:lnTo>
                  <a:pt x="1243" y="153"/>
                </a:lnTo>
                <a:lnTo>
                  <a:pt x="1239" y="160"/>
                </a:lnTo>
                <a:lnTo>
                  <a:pt x="1236" y="165"/>
                </a:lnTo>
                <a:lnTo>
                  <a:pt x="1232" y="170"/>
                </a:lnTo>
                <a:lnTo>
                  <a:pt x="1228" y="173"/>
                </a:lnTo>
                <a:lnTo>
                  <a:pt x="1223" y="176"/>
                </a:lnTo>
                <a:lnTo>
                  <a:pt x="1218" y="178"/>
                </a:lnTo>
                <a:lnTo>
                  <a:pt x="1214" y="179"/>
                </a:lnTo>
                <a:lnTo>
                  <a:pt x="1205" y="179"/>
                </a:lnTo>
                <a:lnTo>
                  <a:pt x="1186" y="179"/>
                </a:lnTo>
                <a:lnTo>
                  <a:pt x="1186" y="179"/>
                </a:lnTo>
                <a:lnTo>
                  <a:pt x="1185" y="178"/>
                </a:lnTo>
                <a:lnTo>
                  <a:pt x="1184" y="178"/>
                </a:lnTo>
                <a:lnTo>
                  <a:pt x="1185" y="173"/>
                </a:lnTo>
                <a:lnTo>
                  <a:pt x="1187" y="168"/>
                </a:lnTo>
                <a:lnTo>
                  <a:pt x="1192" y="161"/>
                </a:lnTo>
                <a:lnTo>
                  <a:pt x="1201" y="142"/>
                </a:lnTo>
                <a:lnTo>
                  <a:pt x="1206" y="132"/>
                </a:lnTo>
                <a:lnTo>
                  <a:pt x="1208" y="123"/>
                </a:lnTo>
                <a:lnTo>
                  <a:pt x="1209" y="112"/>
                </a:lnTo>
                <a:lnTo>
                  <a:pt x="1208" y="108"/>
                </a:lnTo>
                <a:lnTo>
                  <a:pt x="1207" y="104"/>
                </a:lnTo>
                <a:lnTo>
                  <a:pt x="1205" y="100"/>
                </a:lnTo>
                <a:lnTo>
                  <a:pt x="1201" y="96"/>
                </a:lnTo>
                <a:lnTo>
                  <a:pt x="1197" y="93"/>
                </a:lnTo>
                <a:lnTo>
                  <a:pt x="1192" y="91"/>
                </a:lnTo>
                <a:lnTo>
                  <a:pt x="1185" y="88"/>
                </a:lnTo>
                <a:lnTo>
                  <a:pt x="1177" y="87"/>
                </a:lnTo>
                <a:lnTo>
                  <a:pt x="1167" y="86"/>
                </a:lnTo>
                <a:lnTo>
                  <a:pt x="1156" y="85"/>
                </a:lnTo>
                <a:lnTo>
                  <a:pt x="1129" y="86"/>
                </a:lnTo>
                <a:lnTo>
                  <a:pt x="1095" y="91"/>
                </a:lnTo>
                <a:lnTo>
                  <a:pt x="1095" y="91"/>
                </a:lnTo>
                <a:lnTo>
                  <a:pt x="1092" y="88"/>
                </a:lnTo>
                <a:lnTo>
                  <a:pt x="1092" y="85"/>
                </a:lnTo>
                <a:lnTo>
                  <a:pt x="1094" y="82"/>
                </a:lnTo>
                <a:lnTo>
                  <a:pt x="1098" y="80"/>
                </a:lnTo>
                <a:lnTo>
                  <a:pt x="1109" y="74"/>
                </a:lnTo>
                <a:lnTo>
                  <a:pt x="1122" y="68"/>
                </a:lnTo>
                <a:lnTo>
                  <a:pt x="1128" y="63"/>
                </a:lnTo>
                <a:lnTo>
                  <a:pt x="1132" y="58"/>
                </a:lnTo>
                <a:lnTo>
                  <a:pt x="1137" y="53"/>
                </a:lnTo>
                <a:lnTo>
                  <a:pt x="1139" y="47"/>
                </a:lnTo>
                <a:lnTo>
                  <a:pt x="1138" y="40"/>
                </a:lnTo>
                <a:lnTo>
                  <a:pt x="1136" y="32"/>
                </a:lnTo>
                <a:lnTo>
                  <a:pt x="1130" y="24"/>
                </a:lnTo>
                <a:lnTo>
                  <a:pt x="1121" y="13"/>
                </a:lnTo>
                <a:lnTo>
                  <a:pt x="1121" y="13"/>
                </a:lnTo>
                <a:lnTo>
                  <a:pt x="1103" y="7"/>
                </a:lnTo>
                <a:lnTo>
                  <a:pt x="1088" y="2"/>
                </a:lnTo>
                <a:lnTo>
                  <a:pt x="1076" y="0"/>
                </a:lnTo>
                <a:lnTo>
                  <a:pt x="1064" y="0"/>
                </a:lnTo>
                <a:lnTo>
                  <a:pt x="1055" y="2"/>
                </a:lnTo>
                <a:lnTo>
                  <a:pt x="1047" y="5"/>
                </a:lnTo>
                <a:lnTo>
                  <a:pt x="1042" y="11"/>
                </a:lnTo>
                <a:lnTo>
                  <a:pt x="1040" y="17"/>
                </a:lnTo>
                <a:lnTo>
                  <a:pt x="1040" y="17"/>
                </a:lnTo>
                <a:lnTo>
                  <a:pt x="1032" y="27"/>
                </a:lnTo>
                <a:lnTo>
                  <a:pt x="1024" y="39"/>
                </a:lnTo>
                <a:lnTo>
                  <a:pt x="1008" y="69"/>
                </a:lnTo>
                <a:lnTo>
                  <a:pt x="992" y="101"/>
                </a:lnTo>
                <a:lnTo>
                  <a:pt x="984" y="115"/>
                </a:lnTo>
                <a:lnTo>
                  <a:pt x="973" y="127"/>
                </a:lnTo>
                <a:lnTo>
                  <a:pt x="973" y="127"/>
                </a:lnTo>
                <a:lnTo>
                  <a:pt x="970" y="133"/>
                </a:lnTo>
                <a:lnTo>
                  <a:pt x="969" y="140"/>
                </a:lnTo>
                <a:lnTo>
                  <a:pt x="969" y="147"/>
                </a:lnTo>
                <a:lnTo>
                  <a:pt x="970" y="154"/>
                </a:lnTo>
                <a:lnTo>
                  <a:pt x="974" y="168"/>
                </a:lnTo>
                <a:lnTo>
                  <a:pt x="980" y="183"/>
                </a:lnTo>
                <a:lnTo>
                  <a:pt x="983" y="190"/>
                </a:lnTo>
                <a:lnTo>
                  <a:pt x="983" y="196"/>
                </a:lnTo>
                <a:lnTo>
                  <a:pt x="983" y="203"/>
                </a:lnTo>
                <a:lnTo>
                  <a:pt x="980" y="211"/>
                </a:lnTo>
                <a:lnTo>
                  <a:pt x="977" y="218"/>
                </a:lnTo>
                <a:lnTo>
                  <a:pt x="970" y="224"/>
                </a:lnTo>
                <a:lnTo>
                  <a:pt x="961" y="231"/>
                </a:lnTo>
                <a:lnTo>
                  <a:pt x="948" y="238"/>
                </a:lnTo>
                <a:lnTo>
                  <a:pt x="948" y="238"/>
                </a:lnTo>
                <a:lnTo>
                  <a:pt x="933" y="233"/>
                </a:lnTo>
                <a:lnTo>
                  <a:pt x="919" y="232"/>
                </a:lnTo>
                <a:lnTo>
                  <a:pt x="912" y="232"/>
                </a:lnTo>
                <a:lnTo>
                  <a:pt x="907" y="232"/>
                </a:lnTo>
                <a:lnTo>
                  <a:pt x="902" y="234"/>
                </a:lnTo>
                <a:lnTo>
                  <a:pt x="900" y="237"/>
                </a:lnTo>
                <a:lnTo>
                  <a:pt x="899" y="241"/>
                </a:lnTo>
                <a:lnTo>
                  <a:pt x="900" y="248"/>
                </a:lnTo>
                <a:lnTo>
                  <a:pt x="904" y="256"/>
                </a:lnTo>
                <a:lnTo>
                  <a:pt x="912" y="268"/>
                </a:lnTo>
                <a:lnTo>
                  <a:pt x="925" y="280"/>
                </a:lnTo>
                <a:lnTo>
                  <a:pt x="941" y="297"/>
                </a:lnTo>
                <a:lnTo>
                  <a:pt x="941" y="297"/>
                </a:lnTo>
                <a:lnTo>
                  <a:pt x="927" y="291"/>
                </a:lnTo>
                <a:lnTo>
                  <a:pt x="917" y="286"/>
                </a:lnTo>
                <a:lnTo>
                  <a:pt x="909" y="285"/>
                </a:lnTo>
                <a:lnTo>
                  <a:pt x="902" y="284"/>
                </a:lnTo>
                <a:lnTo>
                  <a:pt x="893" y="284"/>
                </a:lnTo>
                <a:lnTo>
                  <a:pt x="886" y="285"/>
                </a:lnTo>
                <a:lnTo>
                  <a:pt x="886" y="285"/>
                </a:lnTo>
                <a:lnTo>
                  <a:pt x="882" y="287"/>
                </a:lnTo>
                <a:lnTo>
                  <a:pt x="877" y="294"/>
                </a:lnTo>
                <a:lnTo>
                  <a:pt x="859" y="314"/>
                </a:lnTo>
                <a:lnTo>
                  <a:pt x="849" y="324"/>
                </a:lnTo>
                <a:lnTo>
                  <a:pt x="839" y="333"/>
                </a:lnTo>
                <a:lnTo>
                  <a:pt x="833" y="337"/>
                </a:lnTo>
                <a:lnTo>
                  <a:pt x="828" y="339"/>
                </a:lnTo>
                <a:lnTo>
                  <a:pt x="824" y="340"/>
                </a:lnTo>
                <a:lnTo>
                  <a:pt x="819" y="340"/>
                </a:lnTo>
                <a:lnTo>
                  <a:pt x="819" y="340"/>
                </a:lnTo>
                <a:lnTo>
                  <a:pt x="816" y="339"/>
                </a:lnTo>
                <a:lnTo>
                  <a:pt x="815" y="337"/>
                </a:lnTo>
                <a:lnTo>
                  <a:pt x="815" y="333"/>
                </a:lnTo>
                <a:lnTo>
                  <a:pt x="815" y="329"/>
                </a:lnTo>
                <a:lnTo>
                  <a:pt x="819" y="318"/>
                </a:lnTo>
                <a:lnTo>
                  <a:pt x="825" y="307"/>
                </a:lnTo>
                <a:lnTo>
                  <a:pt x="828" y="297"/>
                </a:lnTo>
                <a:lnTo>
                  <a:pt x="829" y="291"/>
                </a:lnTo>
                <a:lnTo>
                  <a:pt x="831" y="287"/>
                </a:lnTo>
                <a:lnTo>
                  <a:pt x="829" y="283"/>
                </a:lnTo>
                <a:lnTo>
                  <a:pt x="826" y="280"/>
                </a:lnTo>
                <a:lnTo>
                  <a:pt x="823" y="278"/>
                </a:lnTo>
                <a:lnTo>
                  <a:pt x="816" y="277"/>
                </a:lnTo>
                <a:lnTo>
                  <a:pt x="816" y="277"/>
                </a:lnTo>
                <a:lnTo>
                  <a:pt x="798" y="291"/>
                </a:lnTo>
                <a:lnTo>
                  <a:pt x="783" y="300"/>
                </a:lnTo>
                <a:lnTo>
                  <a:pt x="768" y="307"/>
                </a:lnTo>
                <a:lnTo>
                  <a:pt x="756" y="310"/>
                </a:lnTo>
                <a:lnTo>
                  <a:pt x="743" y="313"/>
                </a:lnTo>
                <a:lnTo>
                  <a:pt x="732" y="315"/>
                </a:lnTo>
                <a:lnTo>
                  <a:pt x="720" y="316"/>
                </a:lnTo>
                <a:lnTo>
                  <a:pt x="709" y="318"/>
                </a:lnTo>
                <a:lnTo>
                  <a:pt x="709" y="318"/>
                </a:lnTo>
                <a:lnTo>
                  <a:pt x="697" y="318"/>
                </a:lnTo>
                <a:lnTo>
                  <a:pt x="688" y="320"/>
                </a:lnTo>
                <a:lnTo>
                  <a:pt x="682" y="322"/>
                </a:lnTo>
                <a:lnTo>
                  <a:pt x="679" y="323"/>
                </a:lnTo>
                <a:lnTo>
                  <a:pt x="678" y="326"/>
                </a:lnTo>
                <a:lnTo>
                  <a:pt x="678" y="330"/>
                </a:lnTo>
                <a:lnTo>
                  <a:pt x="680" y="333"/>
                </a:lnTo>
                <a:lnTo>
                  <a:pt x="682" y="337"/>
                </a:lnTo>
                <a:lnTo>
                  <a:pt x="689" y="345"/>
                </a:lnTo>
                <a:lnTo>
                  <a:pt x="695" y="354"/>
                </a:lnTo>
                <a:lnTo>
                  <a:pt x="696" y="359"/>
                </a:lnTo>
                <a:lnTo>
                  <a:pt x="696" y="362"/>
                </a:lnTo>
                <a:lnTo>
                  <a:pt x="695" y="367"/>
                </a:lnTo>
                <a:lnTo>
                  <a:pt x="691" y="370"/>
                </a:lnTo>
                <a:lnTo>
                  <a:pt x="691" y="370"/>
                </a:lnTo>
                <a:lnTo>
                  <a:pt x="687" y="372"/>
                </a:lnTo>
                <a:lnTo>
                  <a:pt x="682" y="375"/>
                </a:lnTo>
                <a:lnTo>
                  <a:pt x="668" y="379"/>
                </a:lnTo>
                <a:lnTo>
                  <a:pt x="635" y="389"/>
                </a:lnTo>
                <a:lnTo>
                  <a:pt x="617" y="393"/>
                </a:lnTo>
                <a:lnTo>
                  <a:pt x="598" y="400"/>
                </a:lnTo>
                <a:lnTo>
                  <a:pt x="581" y="408"/>
                </a:lnTo>
                <a:lnTo>
                  <a:pt x="573" y="413"/>
                </a:lnTo>
                <a:lnTo>
                  <a:pt x="566" y="417"/>
                </a:lnTo>
                <a:lnTo>
                  <a:pt x="566" y="417"/>
                </a:lnTo>
                <a:lnTo>
                  <a:pt x="542" y="435"/>
                </a:lnTo>
                <a:lnTo>
                  <a:pt x="521" y="451"/>
                </a:lnTo>
                <a:lnTo>
                  <a:pt x="503" y="468"/>
                </a:lnTo>
                <a:lnTo>
                  <a:pt x="485" y="486"/>
                </a:lnTo>
                <a:lnTo>
                  <a:pt x="470" y="504"/>
                </a:lnTo>
                <a:lnTo>
                  <a:pt x="456" y="521"/>
                </a:lnTo>
                <a:lnTo>
                  <a:pt x="430" y="557"/>
                </a:lnTo>
                <a:lnTo>
                  <a:pt x="430" y="557"/>
                </a:lnTo>
                <a:lnTo>
                  <a:pt x="427" y="561"/>
                </a:lnTo>
                <a:lnTo>
                  <a:pt x="424" y="567"/>
                </a:lnTo>
                <a:lnTo>
                  <a:pt x="423" y="573"/>
                </a:lnTo>
                <a:lnTo>
                  <a:pt x="423" y="578"/>
                </a:lnTo>
                <a:lnTo>
                  <a:pt x="424" y="593"/>
                </a:lnTo>
                <a:lnTo>
                  <a:pt x="428" y="610"/>
                </a:lnTo>
                <a:lnTo>
                  <a:pt x="434" y="626"/>
                </a:lnTo>
                <a:lnTo>
                  <a:pt x="439" y="642"/>
                </a:lnTo>
                <a:lnTo>
                  <a:pt x="452" y="674"/>
                </a:lnTo>
                <a:lnTo>
                  <a:pt x="457" y="688"/>
                </a:lnTo>
                <a:lnTo>
                  <a:pt x="460" y="699"/>
                </a:lnTo>
                <a:lnTo>
                  <a:pt x="461" y="708"/>
                </a:lnTo>
                <a:lnTo>
                  <a:pt x="461" y="711"/>
                </a:lnTo>
                <a:lnTo>
                  <a:pt x="460" y="713"/>
                </a:lnTo>
                <a:lnTo>
                  <a:pt x="459" y="714"/>
                </a:lnTo>
                <a:lnTo>
                  <a:pt x="456" y="714"/>
                </a:lnTo>
                <a:lnTo>
                  <a:pt x="452" y="714"/>
                </a:lnTo>
                <a:lnTo>
                  <a:pt x="447" y="712"/>
                </a:lnTo>
                <a:lnTo>
                  <a:pt x="434" y="703"/>
                </a:lnTo>
                <a:lnTo>
                  <a:pt x="415" y="689"/>
                </a:lnTo>
                <a:lnTo>
                  <a:pt x="415" y="689"/>
                </a:lnTo>
                <a:lnTo>
                  <a:pt x="380" y="696"/>
                </a:lnTo>
                <a:lnTo>
                  <a:pt x="348" y="700"/>
                </a:lnTo>
                <a:lnTo>
                  <a:pt x="321" y="703"/>
                </a:lnTo>
                <a:lnTo>
                  <a:pt x="297" y="703"/>
                </a:lnTo>
                <a:lnTo>
                  <a:pt x="275" y="703"/>
                </a:lnTo>
                <a:lnTo>
                  <a:pt x="254" y="702"/>
                </a:lnTo>
                <a:lnTo>
                  <a:pt x="232" y="700"/>
                </a:lnTo>
                <a:lnTo>
                  <a:pt x="209" y="700"/>
                </a:lnTo>
                <a:lnTo>
                  <a:pt x="209" y="700"/>
                </a:lnTo>
                <a:lnTo>
                  <a:pt x="193" y="700"/>
                </a:lnTo>
                <a:lnTo>
                  <a:pt x="179" y="702"/>
                </a:lnTo>
                <a:lnTo>
                  <a:pt x="168" y="704"/>
                </a:lnTo>
                <a:lnTo>
                  <a:pt x="156" y="707"/>
                </a:lnTo>
                <a:lnTo>
                  <a:pt x="148" y="711"/>
                </a:lnTo>
                <a:lnTo>
                  <a:pt x="140" y="717"/>
                </a:lnTo>
                <a:lnTo>
                  <a:pt x="134" y="722"/>
                </a:lnTo>
                <a:lnTo>
                  <a:pt x="130" y="729"/>
                </a:lnTo>
                <a:lnTo>
                  <a:pt x="128" y="736"/>
                </a:lnTo>
                <a:lnTo>
                  <a:pt x="126" y="745"/>
                </a:lnTo>
                <a:lnTo>
                  <a:pt x="126" y="754"/>
                </a:lnTo>
                <a:lnTo>
                  <a:pt x="129" y="765"/>
                </a:lnTo>
                <a:lnTo>
                  <a:pt x="132" y="776"/>
                </a:lnTo>
                <a:lnTo>
                  <a:pt x="137" y="789"/>
                </a:lnTo>
                <a:lnTo>
                  <a:pt x="143" y="803"/>
                </a:lnTo>
                <a:lnTo>
                  <a:pt x="151" y="818"/>
                </a:lnTo>
                <a:lnTo>
                  <a:pt x="151" y="818"/>
                </a:lnTo>
                <a:lnTo>
                  <a:pt x="153" y="824"/>
                </a:lnTo>
                <a:lnTo>
                  <a:pt x="153" y="829"/>
                </a:lnTo>
                <a:lnTo>
                  <a:pt x="153" y="836"/>
                </a:lnTo>
                <a:lnTo>
                  <a:pt x="151" y="843"/>
                </a:lnTo>
                <a:lnTo>
                  <a:pt x="147" y="859"/>
                </a:lnTo>
                <a:lnTo>
                  <a:pt x="144" y="875"/>
                </a:lnTo>
                <a:lnTo>
                  <a:pt x="143" y="883"/>
                </a:lnTo>
                <a:lnTo>
                  <a:pt x="143" y="893"/>
                </a:lnTo>
                <a:lnTo>
                  <a:pt x="144" y="901"/>
                </a:lnTo>
                <a:lnTo>
                  <a:pt x="146" y="909"/>
                </a:lnTo>
                <a:lnTo>
                  <a:pt x="152" y="916"/>
                </a:lnTo>
                <a:lnTo>
                  <a:pt x="159" y="924"/>
                </a:lnTo>
                <a:lnTo>
                  <a:pt x="168" y="929"/>
                </a:lnTo>
                <a:lnTo>
                  <a:pt x="180" y="935"/>
                </a:lnTo>
                <a:lnTo>
                  <a:pt x="180" y="935"/>
                </a:lnTo>
                <a:lnTo>
                  <a:pt x="184" y="933"/>
                </a:lnTo>
                <a:lnTo>
                  <a:pt x="189" y="934"/>
                </a:lnTo>
                <a:lnTo>
                  <a:pt x="192" y="935"/>
                </a:lnTo>
                <a:lnTo>
                  <a:pt x="194" y="940"/>
                </a:lnTo>
                <a:lnTo>
                  <a:pt x="199" y="951"/>
                </a:lnTo>
                <a:lnTo>
                  <a:pt x="202" y="964"/>
                </a:lnTo>
                <a:lnTo>
                  <a:pt x="207" y="978"/>
                </a:lnTo>
                <a:lnTo>
                  <a:pt x="209" y="983"/>
                </a:lnTo>
                <a:lnTo>
                  <a:pt x="212" y="989"/>
                </a:lnTo>
                <a:lnTo>
                  <a:pt x="215" y="993"/>
                </a:lnTo>
                <a:lnTo>
                  <a:pt x="218" y="994"/>
                </a:lnTo>
                <a:lnTo>
                  <a:pt x="223" y="994"/>
                </a:lnTo>
                <a:lnTo>
                  <a:pt x="228" y="990"/>
                </a:lnTo>
                <a:lnTo>
                  <a:pt x="228" y="990"/>
                </a:lnTo>
                <a:lnTo>
                  <a:pt x="239" y="1007"/>
                </a:lnTo>
                <a:lnTo>
                  <a:pt x="248" y="1020"/>
                </a:lnTo>
                <a:lnTo>
                  <a:pt x="255" y="1033"/>
                </a:lnTo>
                <a:lnTo>
                  <a:pt x="256" y="1039"/>
                </a:lnTo>
                <a:lnTo>
                  <a:pt x="258" y="1046"/>
                </a:lnTo>
                <a:lnTo>
                  <a:pt x="258" y="1051"/>
                </a:lnTo>
                <a:lnTo>
                  <a:pt x="256" y="1058"/>
                </a:lnTo>
                <a:lnTo>
                  <a:pt x="254" y="1065"/>
                </a:lnTo>
                <a:lnTo>
                  <a:pt x="251" y="1072"/>
                </a:lnTo>
                <a:lnTo>
                  <a:pt x="246" y="1080"/>
                </a:lnTo>
                <a:lnTo>
                  <a:pt x="240" y="1089"/>
                </a:lnTo>
                <a:lnTo>
                  <a:pt x="224" y="1108"/>
                </a:lnTo>
                <a:lnTo>
                  <a:pt x="224" y="1108"/>
                </a:lnTo>
                <a:lnTo>
                  <a:pt x="230" y="1123"/>
                </a:lnTo>
                <a:lnTo>
                  <a:pt x="243" y="1157"/>
                </a:lnTo>
                <a:lnTo>
                  <a:pt x="250" y="1177"/>
                </a:lnTo>
                <a:lnTo>
                  <a:pt x="253" y="1196"/>
                </a:lnTo>
                <a:lnTo>
                  <a:pt x="255" y="1206"/>
                </a:lnTo>
                <a:lnTo>
                  <a:pt x="255" y="1212"/>
                </a:lnTo>
                <a:lnTo>
                  <a:pt x="255" y="1219"/>
                </a:lnTo>
                <a:lnTo>
                  <a:pt x="253" y="1225"/>
                </a:lnTo>
                <a:lnTo>
                  <a:pt x="253" y="1225"/>
                </a:lnTo>
                <a:lnTo>
                  <a:pt x="238" y="1252"/>
                </a:lnTo>
                <a:lnTo>
                  <a:pt x="225" y="1269"/>
                </a:lnTo>
                <a:lnTo>
                  <a:pt x="221" y="1275"/>
                </a:lnTo>
                <a:lnTo>
                  <a:pt x="217" y="1279"/>
                </a:lnTo>
                <a:lnTo>
                  <a:pt x="214" y="1282"/>
                </a:lnTo>
                <a:lnTo>
                  <a:pt x="210" y="1282"/>
                </a:lnTo>
                <a:lnTo>
                  <a:pt x="208" y="1282"/>
                </a:lnTo>
                <a:lnTo>
                  <a:pt x="206" y="1280"/>
                </a:lnTo>
                <a:lnTo>
                  <a:pt x="202" y="1275"/>
                </a:lnTo>
                <a:lnTo>
                  <a:pt x="194" y="1259"/>
                </a:lnTo>
                <a:lnTo>
                  <a:pt x="194" y="1259"/>
                </a:lnTo>
                <a:lnTo>
                  <a:pt x="205" y="1235"/>
                </a:lnTo>
                <a:lnTo>
                  <a:pt x="212" y="1215"/>
                </a:lnTo>
                <a:lnTo>
                  <a:pt x="217" y="1196"/>
                </a:lnTo>
                <a:lnTo>
                  <a:pt x="220" y="1181"/>
                </a:lnTo>
                <a:lnTo>
                  <a:pt x="221" y="1168"/>
                </a:lnTo>
                <a:lnTo>
                  <a:pt x="221" y="1157"/>
                </a:lnTo>
                <a:lnTo>
                  <a:pt x="220" y="1149"/>
                </a:lnTo>
                <a:lnTo>
                  <a:pt x="217" y="1147"/>
                </a:lnTo>
                <a:lnTo>
                  <a:pt x="216" y="1146"/>
                </a:lnTo>
                <a:lnTo>
                  <a:pt x="214" y="1145"/>
                </a:lnTo>
                <a:lnTo>
                  <a:pt x="212" y="1143"/>
                </a:lnTo>
                <a:lnTo>
                  <a:pt x="209" y="1145"/>
                </a:lnTo>
                <a:lnTo>
                  <a:pt x="206" y="1146"/>
                </a:lnTo>
                <a:lnTo>
                  <a:pt x="200" y="1151"/>
                </a:lnTo>
                <a:lnTo>
                  <a:pt x="194" y="1160"/>
                </a:lnTo>
                <a:lnTo>
                  <a:pt x="186" y="1172"/>
                </a:lnTo>
                <a:lnTo>
                  <a:pt x="179" y="1188"/>
                </a:lnTo>
                <a:lnTo>
                  <a:pt x="172" y="1209"/>
                </a:lnTo>
                <a:lnTo>
                  <a:pt x="166" y="1233"/>
                </a:lnTo>
                <a:lnTo>
                  <a:pt x="166" y="1233"/>
                </a:lnTo>
                <a:lnTo>
                  <a:pt x="167" y="1222"/>
                </a:lnTo>
                <a:lnTo>
                  <a:pt x="169" y="1203"/>
                </a:lnTo>
                <a:lnTo>
                  <a:pt x="178" y="1160"/>
                </a:lnTo>
                <a:lnTo>
                  <a:pt x="184" y="1137"/>
                </a:lnTo>
                <a:lnTo>
                  <a:pt x="191" y="1115"/>
                </a:lnTo>
                <a:lnTo>
                  <a:pt x="197" y="1097"/>
                </a:lnTo>
                <a:lnTo>
                  <a:pt x="202" y="1086"/>
                </a:lnTo>
                <a:lnTo>
                  <a:pt x="202" y="1086"/>
                </a:lnTo>
                <a:lnTo>
                  <a:pt x="215" y="1064"/>
                </a:lnTo>
                <a:lnTo>
                  <a:pt x="223" y="1047"/>
                </a:lnTo>
                <a:lnTo>
                  <a:pt x="228" y="1033"/>
                </a:lnTo>
                <a:lnTo>
                  <a:pt x="230" y="1024"/>
                </a:lnTo>
                <a:lnTo>
                  <a:pt x="230" y="1020"/>
                </a:lnTo>
                <a:lnTo>
                  <a:pt x="229" y="1018"/>
                </a:lnTo>
                <a:lnTo>
                  <a:pt x="228" y="1016"/>
                </a:lnTo>
                <a:lnTo>
                  <a:pt x="225" y="1015"/>
                </a:lnTo>
                <a:lnTo>
                  <a:pt x="221" y="1013"/>
                </a:lnTo>
                <a:lnTo>
                  <a:pt x="214" y="1013"/>
                </a:lnTo>
                <a:lnTo>
                  <a:pt x="197" y="1016"/>
                </a:lnTo>
                <a:lnTo>
                  <a:pt x="189" y="1016"/>
                </a:lnTo>
                <a:lnTo>
                  <a:pt x="179" y="1017"/>
                </a:lnTo>
                <a:lnTo>
                  <a:pt x="170" y="1016"/>
                </a:lnTo>
                <a:lnTo>
                  <a:pt x="162" y="1012"/>
                </a:lnTo>
                <a:lnTo>
                  <a:pt x="159" y="1010"/>
                </a:lnTo>
                <a:lnTo>
                  <a:pt x="155" y="1007"/>
                </a:lnTo>
                <a:lnTo>
                  <a:pt x="153" y="1003"/>
                </a:lnTo>
                <a:lnTo>
                  <a:pt x="151" y="997"/>
                </a:lnTo>
                <a:lnTo>
                  <a:pt x="151" y="997"/>
                </a:lnTo>
                <a:lnTo>
                  <a:pt x="141" y="979"/>
                </a:lnTo>
                <a:lnTo>
                  <a:pt x="132" y="963"/>
                </a:lnTo>
                <a:lnTo>
                  <a:pt x="122" y="950"/>
                </a:lnTo>
                <a:lnTo>
                  <a:pt x="111" y="940"/>
                </a:lnTo>
                <a:lnTo>
                  <a:pt x="87" y="918"/>
                </a:lnTo>
                <a:lnTo>
                  <a:pt x="72" y="905"/>
                </a:lnTo>
                <a:lnTo>
                  <a:pt x="55" y="888"/>
                </a:lnTo>
                <a:lnTo>
                  <a:pt x="55" y="888"/>
                </a:lnTo>
                <a:lnTo>
                  <a:pt x="54" y="890"/>
                </a:lnTo>
                <a:lnTo>
                  <a:pt x="50" y="893"/>
                </a:lnTo>
                <a:lnTo>
                  <a:pt x="45" y="895"/>
                </a:lnTo>
                <a:lnTo>
                  <a:pt x="37" y="895"/>
                </a:lnTo>
                <a:lnTo>
                  <a:pt x="37" y="895"/>
                </a:lnTo>
                <a:lnTo>
                  <a:pt x="33" y="902"/>
                </a:lnTo>
                <a:lnTo>
                  <a:pt x="32" y="908"/>
                </a:lnTo>
                <a:lnTo>
                  <a:pt x="33" y="921"/>
                </a:lnTo>
                <a:lnTo>
                  <a:pt x="33" y="921"/>
                </a:lnTo>
                <a:lnTo>
                  <a:pt x="33" y="928"/>
                </a:lnTo>
                <a:lnTo>
                  <a:pt x="36" y="934"/>
                </a:lnTo>
                <a:lnTo>
                  <a:pt x="39" y="939"/>
                </a:lnTo>
                <a:lnTo>
                  <a:pt x="44" y="942"/>
                </a:lnTo>
                <a:lnTo>
                  <a:pt x="48" y="946"/>
                </a:lnTo>
                <a:lnTo>
                  <a:pt x="54" y="948"/>
                </a:lnTo>
                <a:lnTo>
                  <a:pt x="67" y="952"/>
                </a:lnTo>
                <a:lnTo>
                  <a:pt x="79" y="957"/>
                </a:lnTo>
                <a:lnTo>
                  <a:pt x="85" y="960"/>
                </a:lnTo>
                <a:lnTo>
                  <a:pt x="91" y="964"/>
                </a:lnTo>
                <a:lnTo>
                  <a:pt x="95" y="967"/>
                </a:lnTo>
                <a:lnTo>
                  <a:pt x="99" y="973"/>
                </a:lnTo>
                <a:lnTo>
                  <a:pt x="101" y="979"/>
                </a:lnTo>
                <a:lnTo>
                  <a:pt x="103" y="987"/>
                </a:lnTo>
                <a:lnTo>
                  <a:pt x="103" y="987"/>
                </a:lnTo>
                <a:lnTo>
                  <a:pt x="103" y="998"/>
                </a:lnTo>
                <a:lnTo>
                  <a:pt x="103" y="1008"/>
                </a:lnTo>
                <a:lnTo>
                  <a:pt x="101" y="1015"/>
                </a:lnTo>
                <a:lnTo>
                  <a:pt x="98" y="1021"/>
                </a:lnTo>
                <a:lnTo>
                  <a:pt x="94" y="1026"/>
                </a:lnTo>
                <a:lnTo>
                  <a:pt x="90" y="1030"/>
                </a:lnTo>
                <a:lnTo>
                  <a:pt x="85" y="1032"/>
                </a:lnTo>
                <a:lnTo>
                  <a:pt x="80" y="1034"/>
                </a:lnTo>
                <a:lnTo>
                  <a:pt x="70" y="1039"/>
                </a:lnTo>
                <a:lnTo>
                  <a:pt x="61" y="1042"/>
                </a:lnTo>
                <a:lnTo>
                  <a:pt x="57" y="1046"/>
                </a:lnTo>
                <a:lnTo>
                  <a:pt x="54" y="1049"/>
                </a:lnTo>
                <a:lnTo>
                  <a:pt x="53" y="1054"/>
                </a:lnTo>
                <a:lnTo>
                  <a:pt x="52" y="1061"/>
                </a:lnTo>
                <a:lnTo>
                  <a:pt x="52" y="1061"/>
                </a:lnTo>
                <a:lnTo>
                  <a:pt x="53" y="1066"/>
                </a:lnTo>
                <a:lnTo>
                  <a:pt x="54" y="1072"/>
                </a:lnTo>
                <a:lnTo>
                  <a:pt x="56" y="1078"/>
                </a:lnTo>
                <a:lnTo>
                  <a:pt x="60" y="1082"/>
                </a:lnTo>
                <a:lnTo>
                  <a:pt x="68" y="1094"/>
                </a:lnTo>
                <a:lnTo>
                  <a:pt x="77" y="1105"/>
                </a:lnTo>
                <a:lnTo>
                  <a:pt x="87" y="1118"/>
                </a:lnTo>
                <a:lnTo>
                  <a:pt x="91" y="1126"/>
                </a:lnTo>
                <a:lnTo>
                  <a:pt x="95" y="1133"/>
                </a:lnTo>
                <a:lnTo>
                  <a:pt x="98" y="1141"/>
                </a:lnTo>
                <a:lnTo>
                  <a:pt x="101" y="1150"/>
                </a:lnTo>
                <a:lnTo>
                  <a:pt x="102" y="1161"/>
                </a:lnTo>
                <a:lnTo>
                  <a:pt x="103" y="1171"/>
                </a:lnTo>
                <a:lnTo>
                  <a:pt x="103" y="1171"/>
                </a:lnTo>
                <a:lnTo>
                  <a:pt x="102" y="1187"/>
                </a:lnTo>
                <a:lnTo>
                  <a:pt x="99" y="1201"/>
                </a:lnTo>
                <a:lnTo>
                  <a:pt x="93" y="1211"/>
                </a:lnTo>
                <a:lnTo>
                  <a:pt x="87" y="1221"/>
                </a:lnTo>
                <a:lnTo>
                  <a:pt x="79" y="1229"/>
                </a:lnTo>
                <a:lnTo>
                  <a:pt x="70" y="1234"/>
                </a:lnTo>
                <a:lnTo>
                  <a:pt x="52" y="1246"/>
                </a:lnTo>
                <a:lnTo>
                  <a:pt x="32" y="1256"/>
                </a:lnTo>
                <a:lnTo>
                  <a:pt x="24" y="1262"/>
                </a:lnTo>
                <a:lnTo>
                  <a:pt x="16" y="1269"/>
                </a:lnTo>
                <a:lnTo>
                  <a:pt x="9" y="1278"/>
                </a:lnTo>
                <a:lnTo>
                  <a:pt x="4" y="1288"/>
                </a:lnTo>
                <a:lnTo>
                  <a:pt x="1" y="1302"/>
                </a:lnTo>
                <a:lnTo>
                  <a:pt x="0" y="1317"/>
                </a:lnTo>
                <a:lnTo>
                  <a:pt x="0" y="1317"/>
                </a:lnTo>
                <a:lnTo>
                  <a:pt x="1" y="1325"/>
                </a:lnTo>
                <a:lnTo>
                  <a:pt x="3" y="1332"/>
                </a:lnTo>
                <a:lnTo>
                  <a:pt x="7" y="1340"/>
                </a:lnTo>
                <a:lnTo>
                  <a:pt x="11" y="1348"/>
                </a:lnTo>
                <a:lnTo>
                  <a:pt x="17" y="1356"/>
                </a:lnTo>
                <a:lnTo>
                  <a:pt x="23" y="1366"/>
                </a:lnTo>
                <a:lnTo>
                  <a:pt x="38" y="1380"/>
                </a:lnTo>
                <a:lnTo>
                  <a:pt x="54" y="1394"/>
                </a:lnTo>
                <a:lnTo>
                  <a:pt x="63" y="1401"/>
                </a:lnTo>
                <a:lnTo>
                  <a:pt x="71" y="1406"/>
                </a:lnTo>
                <a:lnTo>
                  <a:pt x="80" y="1410"/>
                </a:lnTo>
                <a:lnTo>
                  <a:pt x="88" y="1414"/>
                </a:lnTo>
                <a:lnTo>
                  <a:pt x="95" y="1416"/>
                </a:lnTo>
                <a:lnTo>
                  <a:pt x="103" y="1416"/>
                </a:lnTo>
                <a:lnTo>
                  <a:pt x="103" y="1416"/>
                </a:lnTo>
                <a:lnTo>
                  <a:pt x="110" y="1416"/>
                </a:lnTo>
                <a:lnTo>
                  <a:pt x="115" y="1415"/>
                </a:lnTo>
                <a:lnTo>
                  <a:pt x="122" y="1414"/>
                </a:lnTo>
                <a:lnTo>
                  <a:pt x="126" y="1412"/>
                </a:lnTo>
                <a:lnTo>
                  <a:pt x="132" y="1413"/>
                </a:lnTo>
                <a:lnTo>
                  <a:pt x="132" y="1413"/>
                </a:lnTo>
                <a:lnTo>
                  <a:pt x="139" y="1421"/>
                </a:lnTo>
                <a:lnTo>
                  <a:pt x="146" y="1428"/>
                </a:lnTo>
                <a:lnTo>
                  <a:pt x="162" y="1441"/>
                </a:lnTo>
                <a:lnTo>
                  <a:pt x="169" y="1450"/>
                </a:lnTo>
                <a:lnTo>
                  <a:pt x="175" y="1460"/>
                </a:lnTo>
                <a:lnTo>
                  <a:pt x="177" y="1466"/>
                </a:lnTo>
                <a:lnTo>
                  <a:pt x="178" y="1471"/>
                </a:lnTo>
                <a:lnTo>
                  <a:pt x="179" y="1478"/>
                </a:lnTo>
                <a:lnTo>
                  <a:pt x="180" y="1486"/>
                </a:lnTo>
                <a:lnTo>
                  <a:pt x="180" y="1486"/>
                </a:lnTo>
                <a:lnTo>
                  <a:pt x="179" y="1501"/>
                </a:lnTo>
                <a:lnTo>
                  <a:pt x="179" y="1507"/>
                </a:lnTo>
                <a:lnTo>
                  <a:pt x="178" y="1513"/>
                </a:lnTo>
                <a:lnTo>
                  <a:pt x="176" y="1517"/>
                </a:lnTo>
                <a:lnTo>
                  <a:pt x="172" y="1522"/>
                </a:lnTo>
                <a:lnTo>
                  <a:pt x="168" y="1527"/>
                </a:lnTo>
                <a:lnTo>
                  <a:pt x="162" y="1530"/>
                </a:lnTo>
                <a:lnTo>
                  <a:pt x="162" y="1530"/>
                </a:lnTo>
                <a:lnTo>
                  <a:pt x="166" y="1548"/>
                </a:lnTo>
                <a:lnTo>
                  <a:pt x="169" y="1560"/>
                </a:lnTo>
                <a:lnTo>
                  <a:pt x="169" y="1560"/>
                </a:lnTo>
                <a:close/>
              </a:path>
            </a:pathLst>
          </a:custGeom>
          <a:noFill/>
          <a:ln w="9525" cap="flat" cmpd="sng" algn="ctr">
            <a:noFill/>
            <a:prstDash val="solid"/>
            <a:headEnd/>
            <a:tailEnd/>
          </a:ln>
          <a:effectLst/>
        </p:spPr>
        <p:txBody>
          <a:bodyPr lIns="0" tIns="23006" rIns="0" bIns="0" anchor="ctr" anchorCtr="1"/>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indent="-171438" defTabSz="316493" fontAlgn="auto">
              <a:lnSpc>
                <a:spcPct val="90000"/>
              </a:lnSpc>
              <a:spcBef>
                <a:spcPts val="0"/>
              </a:spcBef>
              <a:spcAft>
                <a:spcPts val="575"/>
              </a:spcAft>
              <a:defRPr/>
            </a:pPr>
            <a:endParaRPr lang="ru-RU" sz="1400" b="1" kern="0" dirty="0">
              <a:solidFill>
                <a:srgbClr val="53505E"/>
              </a:solidFill>
              <a:latin typeface="+mn-lt"/>
              <a:cs typeface="Arial" panose="020B0604020202020204" pitchFamily="34" charset="0"/>
            </a:endParaRPr>
          </a:p>
        </p:txBody>
      </p:sp>
      <p:sp>
        <p:nvSpPr>
          <p:cNvPr id="59" name="Diamond 338">
            <a:extLst>
              <a:ext uri="{FF2B5EF4-FFF2-40B4-BE49-F238E27FC236}">
                <a16:creationId xmlns="" xmlns:a16="http://schemas.microsoft.com/office/drawing/2014/main" id="{24B48414-D776-6F6D-99D3-3F9EA6069D36}"/>
              </a:ext>
            </a:extLst>
          </p:cNvPr>
          <p:cNvSpPr>
            <a:spLocks noChangeArrowheads="1"/>
          </p:cNvSpPr>
          <p:nvPr/>
        </p:nvSpPr>
        <p:spPr bwMode="auto">
          <a:xfrm>
            <a:off x="10398943" y="3854998"/>
            <a:ext cx="61525"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60" name="Diamond 339">
            <a:extLst>
              <a:ext uri="{FF2B5EF4-FFF2-40B4-BE49-F238E27FC236}">
                <a16:creationId xmlns="" xmlns:a16="http://schemas.microsoft.com/office/drawing/2014/main" id="{31E4E58A-ED2D-F807-F423-7E42F25187BE}"/>
              </a:ext>
            </a:extLst>
          </p:cNvPr>
          <p:cNvSpPr>
            <a:spLocks noChangeArrowheads="1"/>
          </p:cNvSpPr>
          <p:nvPr/>
        </p:nvSpPr>
        <p:spPr bwMode="auto">
          <a:xfrm>
            <a:off x="10521993" y="4043617"/>
            <a:ext cx="61525"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61" name="TextBox 179">
            <a:extLst>
              <a:ext uri="{FF2B5EF4-FFF2-40B4-BE49-F238E27FC236}">
                <a16:creationId xmlns="" xmlns:a16="http://schemas.microsoft.com/office/drawing/2014/main" id="{144FF93A-D4CA-82F0-626B-5E59C6499F3D}"/>
              </a:ext>
            </a:extLst>
          </p:cNvPr>
          <p:cNvSpPr txBox="1">
            <a:spLocks noChangeArrowheads="1"/>
          </p:cNvSpPr>
          <p:nvPr/>
        </p:nvSpPr>
        <p:spPr bwMode="auto">
          <a:xfrm>
            <a:off x="4807019" y="2950385"/>
            <a:ext cx="71550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 Ижевск</a:t>
            </a:r>
          </a:p>
        </p:txBody>
      </p:sp>
      <p:sp>
        <p:nvSpPr>
          <p:cNvPr id="62" name="TextBox 184">
            <a:extLst>
              <a:ext uri="{FF2B5EF4-FFF2-40B4-BE49-F238E27FC236}">
                <a16:creationId xmlns="" xmlns:a16="http://schemas.microsoft.com/office/drawing/2014/main" id="{626DF1DA-28DD-67A0-72C8-0FC401519557}"/>
              </a:ext>
            </a:extLst>
          </p:cNvPr>
          <p:cNvSpPr txBox="1">
            <a:spLocks noChangeArrowheads="1"/>
          </p:cNvSpPr>
          <p:nvPr/>
        </p:nvSpPr>
        <p:spPr bwMode="auto">
          <a:xfrm>
            <a:off x="9238937" y="4160063"/>
            <a:ext cx="148571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rgbClr val="53505E"/>
                </a:solidFill>
                <a:latin typeface="Arial" panose="020B0604020202020204" pitchFamily="34" charset="0"/>
              </a:rPr>
              <a:t>Комсомольск-на-Амуре</a:t>
            </a:r>
          </a:p>
        </p:txBody>
      </p:sp>
      <p:sp>
        <p:nvSpPr>
          <p:cNvPr id="63" name="TextBox 190">
            <a:extLst>
              <a:ext uri="{FF2B5EF4-FFF2-40B4-BE49-F238E27FC236}">
                <a16:creationId xmlns="" xmlns:a16="http://schemas.microsoft.com/office/drawing/2014/main" id="{5662CD01-7058-1B03-B585-AFA5C3DC60B2}"/>
              </a:ext>
            </a:extLst>
          </p:cNvPr>
          <p:cNvSpPr txBox="1">
            <a:spLocks noChangeArrowheads="1"/>
          </p:cNvSpPr>
          <p:nvPr/>
        </p:nvSpPr>
        <p:spPr bwMode="auto">
          <a:xfrm>
            <a:off x="3704639" y="1994807"/>
            <a:ext cx="97756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Санкт-Петербург</a:t>
            </a:r>
          </a:p>
        </p:txBody>
      </p:sp>
      <p:sp>
        <p:nvSpPr>
          <p:cNvPr id="64" name="TextBox 218">
            <a:extLst>
              <a:ext uri="{FF2B5EF4-FFF2-40B4-BE49-F238E27FC236}">
                <a16:creationId xmlns="" xmlns:a16="http://schemas.microsoft.com/office/drawing/2014/main" id="{9E6E2B9D-EC81-6A62-86D4-4F237DE466F6}"/>
              </a:ext>
            </a:extLst>
          </p:cNvPr>
          <p:cNvSpPr txBox="1">
            <a:spLocks noChangeArrowheads="1"/>
          </p:cNvSpPr>
          <p:nvPr/>
        </p:nvSpPr>
        <p:spPr bwMode="auto">
          <a:xfrm>
            <a:off x="2815441" y="3597420"/>
            <a:ext cx="10185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Краснодар</a:t>
            </a:r>
          </a:p>
        </p:txBody>
      </p:sp>
      <p:sp>
        <p:nvSpPr>
          <p:cNvPr id="65" name="TextBox 220">
            <a:extLst>
              <a:ext uri="{FF2B5EF4-FFF2-40B4-BE49-F238E27FC236}">
                <a16:creationId xmlns="" xmlns:a16="http://schemas.microsoft.com/office/drawing/2014/main" id="{AA03949D-2391-6376-EFC9-072CD2201748}"/>
              </a:ext>
            </a:extLst>
          </p:cNvPr>
          <p:cNvSpPr txBox="1">
            <a:spLocks noChangeArrowheads="1"/>
          </p:cNvSpPr>
          <p:nvPr/>
        </p:nvSpPr>
        <p:spPr bwMode="auto">
          <a:xfrm>
            <a:off x="2868832" y="3741581"/>
            <a:ext cx="10185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Ставрополь</a:t>
            </a:r>
          </a:p>
        </p:txBody>
      </p:sp>
      <p:sp>
        <p:nvSpPr>
          <p:cNvPr id="66" name="TextBox 222">
            <a:extLst>
              <a:ext uri="{FF2B5EF4-FFF2-40B4-BE49-F238E27FC236}">
                <a16:creationId xmlns="" xmlns:a16="http://schemas.microsoft.com/office/drawing/2014/main" id="{1AF139CC-63DE-C3CE-4E68-EFF00CFA617C}"/>
              </a:ext>
            </a:extLst>
          </p:cNvPr>
          <p:cNvSpPr txBox="1">
            <a:spLocks noChangeArrowheads="1"/>
          </p:cNvSpPr>
          <p:nvPr/>
        </p:nvSpPr>
        <p:spPr bwMode="auto">
          <a:xfrm>
            <a:off x="2570124" y="3891268"/>
            <a:ext cx="879578" cy="1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chemeClr val="tx1">
                    <a:lumMod val="75000"/>
                    <a:lumOff val="25000"/>
                  </a:schemeClr>
                </a:solidFill>
                <a:latin typeface="Arial" panose="020B0604020202020204" pitchFamily="34" charset="0"/>
              </a:rPr>
              <a:t>Туапсе</a:t>
            </a:r>
          </a:p>
        </p:txBody>
      </p:sp>
      <p:sp>
        <p:nvSpPr>
          <p:cNvPr id="67" name="Diamond 223">
            <a:extLst>
              <a:ext uri="{FF2B5EF4-FFF2-40B4-BE49-F238E27FC236}">
                <a16:creationId xmlns="" xmlns:a16="http://schemas.microsoft.com/office/drawing/2014/main" id="{9D8C49DB-2865-1A2D-9479-1B67CA95B22D}"/>
              </a:ext>
            </a:extLst>
          </p:cNvPr>
          <p:cNvSpPr>
            <a:spLocks noChangeArrowheads="1"/>
          </p:cNvSpPr>
          <p:nvPr/>
        </p:nvSpPr>
        <p:spPr bwMode="auto">
          <a:xfrm>
            <a:off x="2864092" y="4083086"/>
            <a:ext cx="61524"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68" name="TextBox 224">
            <a:extLst>
              <a:ext uri="{FF2B5EF4-FFF2-40B4-BE49-F238E27FC236}">
                <a16:creationId xmlns="" xmlns:a16="http://schemas.microsoft.com/office/drawing/2014/main" id="{BCD40D82-8ED1-51D1-D86D-5DBFF8D9C3D6}"/>
              </a:ext>
            </a:extLst>
          </p:cNvPr>
          <p:cNvSpPr txBox="1">
            <a:spLocks noChangeArrowheads="1"/>
          </p:cNvSpPr>
          <p:nvPr/>
        </p:nvSpPr>
        <p:spPr bwMode="auto">
          <a:xfrm>
            <a:off x="2544640" y="4122713"/>
            <a:ext cx="7041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Нефтекумск</a:t>
            </a:r>
            <a:endParaRPr kumimoji="0" lang="ru-RU" altLang="ru-RU" sz="900" b="1" dirty="0">
              <a:solidFill>
                <a:schemeClr val="tx1">
                  <a:lumMod val="75000"/>
                  <a:lumOff val="25000"/>
                </a:schemeClr>
              </a:solidFill>
              <a:latin typeface="Arial" panose="020B0604020202020204" pitchFamily="34" charset="0"/>
            </a:endParaRPr>
          </a:p>
        </p:txBody>
      </p:sp>
      <p:sp>
        <p:nvSpPr>
          <p:cNvPr id="69" name="TextBox 226">
            <a:extLst>
              <a:ext uri="{FF2B5EF4-FFF2-40B4-BE49-F238E27FC236}">
                <a16:creationId xmlns="" xmlns:a16="http://schemas.microsoft.com/office/drawing/2014/main" id="{AAD3E6B4-52D3-6BFC-CAC7-89A27E16A6C5}"/>
              </a:ext>
            </a:extLst>
          </p:cNvPr>
          <p:cNvSpPr txBox="1">
            <a:spLocks noChangeArrowheads="1"/>
          </p:cNvSpPr>
          <p:nvPr/>
        </p:nvSpPr>
        <p:spPr bwMode="auto">
          <a:xfrm>
            <a:off x="2816368" y="3436787"/>
            <a:ext cx="5849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Волгоград</a:t>
            </a:r>
          </a:p>
        </p:txBody>
      </p:sp>
      <p:sp>
        <p:nvSpPr>
          <p:cNvPr id="70" name="Diamond 229">
            <a:extLst>
              <a:ext uri="{FF2B5EF4-FFF2-40B4-BE49-F238E27FC236}">
                <a16:creationId xmlns="" xmlns:a16="http://schemas.microsoft.com/office/drawing/2014/main" id="{D5C362DC-7C9A-2F73-597A-B3EEF3DC8522}"/>
              </a:ext>
            </a:extLst>
          </p:cNvPr>
          <p:cNvSpPr>
            <a:spLocks noChangeArrowheads="1"/>
          </p:cNvSpPr>
          <p:nvPr/>
        </p:nvSpPr>
        <p:spPr bwMode="auto">
          <a:xfrm>
            <a:off x="4800188" y="1630102"/>
            <a:ext cx="63803"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71" name="TextBox 230">
            <a:extLst>
              <a:ext uri="{FF2B5EF4-FFF2-40B4-BE49-F238E27FC236}">
                <a16:creationId xmlns="" xmlns:a16="http://schemas.microsoft.com/office/drawing/2014/main" id="{032897C8-E008-E486-E905-EA28FAF785A8}"/>
              </a:ext>
            </a:extLst>
          </p:cNvPr>
          <p:cNvSpPr txBox="1">
            <a:spLocks noChangeArrowheads="1"/>
          </p:cNvSpPr>
          <p:nvPr/>
        </p:nvSpPr>
        <p:spPr bwMode="auto">
          <a:xfrm>
            <a:off x="4375513" y="1733917"/>
            <a:ext cx="70184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ru-RU"/>
            </a:defPPr>
            <a:lvl1pPr defTabSz="316493" fontAlgn="auto">
              <a:spcBef>
                <a:spcPct val="0"/>
              </a:spcBef>
              <a:spcAft>
                <a:spcPts val="0"/>
              </a:spcAft>
              <a:buSzTx/>
              <a:buNone/>
              <a:defRPr kumimoji="0" sz="900">
                <a:solidFill>
                  <a:schemeClr val="tx1">
                    <a:lumMod val="75000"/>
                    <a:lumOff val="25000"/>
                  </a:schemeClr>
                </a:solidFill>
                <a:latin typeface="Arial" panose="020B0604020202020204" pitchFamily="34"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r>
              <a:rPr lang="ru-RU" altLang="ru-RU" sz="800" dirty="0"/>
              <a:t>Мурманск</a:t>
            </a:r>
          </a:p>
        </p:txBody>
      </p:sp>
      <p:sp>
        <p:nvSpPr>
          <p:cNvPr id="72" name="TextBox 232">
            <a:extLst>
              <a:ext uri="{FF2B5EF4-FFF2-40B4-BE49-F238E27FC236}">
                <a16:creationId xmlns="" xmlns:a16="http://schemas.microsoft.com/office/drawing/2014/main" id="{A3865FC3-EA39-694F-D5DD-17B1C3756459}"/>
              </a:ext>
            </a:extLst>
          </p:cNvPr>
          <p:cNvSpPr txBox="1">
            <a:spLocks noChangeArrowheads="1"/>
          </p:cNvSpPr>
          <p:nvPr/>
        </p:nvSpPr>
        <p:spPr bwMode="auto">
          <a:xfrm>
            <a:off x="3938151" y="2290268"/>
            <a:ext cx="97528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Архангельск</a:t>
            </a:r>
          </a:p>
        </p:txBody>
      </p:sp>
      <p:sp>
        <p:nvSpPr>
          <p:cNvPr id="73" name="TextBox 234">
            <a:extLst>
              <a:ext uri="{FF2B5EF4-FFF2-40B4-BE49-F238E27FC236}">
                <a16:creationId xmlns="" xmlns:a16="http://schemas.microsoft.com/office/drawing/2014/main" id="{1EED6854-29EC-4DED-C4BF-3D40511F3C09}"/>
              </a:ext>
            </a:extLst>
          </p:cNvPr>
          <p:cNvSpPr txBox="1">
            <a:spLocks noChangeArrowheads="1"/>
          </p:cNvSpPr>
          <p:nvPr/>
        </p:nvSpPr>
        <p:spPr bwMode="auto">
          <a:xfrm>
            <a:off x="3403383" y="3313246"/>
            <a:ext cx="52409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Сызрань</a:t>
            </a:r>
          </a:p>
        </p:txBody>
      </p:sp>
      <p:sp>
        <p:nvSpPr>
          <p:cNvPr id="74" name="Diamond 235">
            <a:extLst>
              <a:ext uri="{FF2B5EF4-FFF2-40B4-BE49-F238E27FC236}">
                <a16:creationId xmlns="" xmlns:a16="http://schemas.microsoft.com/office/drawing/2014/main" id="{9C68FC02-4265-BFD9-EA21-1B7826762E9B}"/>
              </a:ext>
            </a:extLst>
          </p:cNvPr>
          <p:cNvSpPr>
            <a:spLocks noChangeArrowheads="1"/>
          </p:cNvSpPr>
          <p:nvPr/>
        </p:nvSpPr>
        <p:spPr bwMode="auto">
          <a:xfrm>
            <a:off x="5859782" y="2786155"/>
            <a:ext cx="61525"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75" name="TextBox 236">
            <a:extLst>
              <a:ext uri="{FF2B5EF4-FFF2-40B4-BE49-F238E27FC236}">
                <a16:creationId xmlns="" xmlns:a16="http://schemas.microsoft.com/office/drawing/2014/main" id="{0572CD44-B7F0-A61F-9590-BB25C587866B}"/>
              </a:ext>
            </a:extLst>
          </p:cNvPr>
          <p:cNvSpPr txBox="1">
            <a:spLocks noChangeArrowheads="1"/>
          </p:cNvSpPr>
          <p:nvPr/>
        </p:nvSpPr>
        <p:spPr bwMode="auto">
          <a:xfrm>
            <a:off x="5960009" y="2756278"/>
            <a:ext cx="61069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Салехард</a:t>
            </a:r>
          </a:p>
        </p:txBody>
      </p:sp>
      <p:sp>
        <p:nvSpPr>
          <p:cNvPr id="76" name="TextBox 237">
            <a:extLst>
              <a:ext uri="{FF2B5EF4-FFF2-40B4-BE49-F238E27FC236}">
                <a16:creationId xmlns="" xmlns:a16="http://schemas.microsoft.com/office/drawing/2014/main" id="{05E04267-2DFB-98B8-A3F1-E3F0547DE219}"/>
              </a:ext>
            </a:extLst>
          </p:cNvPr>
          <p:cNvSpPr txBox="1">
            <a:spLocks noChangeArrowheads="1"/>
          </p:cNvSpPr>
          <p:nvPr/>
        </p:nvSpPr>
        <p:spPr bwMode="auto">
          <a:xfrm>
            <a:off x="5064947" y="3797685"/>
            <a:ext cx="7018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Курган</a:t>
            </a:r>
            <a:endParaRPr kumimoji="0" lang="ru-RU" altLang="ru-RU" sz="900" b="1" dirty="0">
              <a:solidFill>
                <a:schemeClr val="tx1">
                  <a:lumMod val="75000"/>
                  <a:lumOff val="25000"/>
                </a:schemeClr>
              </a:solidFill>
              <a:latin typeface="Arial" panose="020B0604020202020204" pitchFamily="34" charset="0"/>
            </a:endParaRPr>
          </a:p>
        </p:txBody>
      </p:sp>
      <p:sp>
        <p:nvSpPr>
          <p:cNvPr id="77" name="Diamond 238">
            <a:extLst>
              <a:ext uri="{FF2B5EF4-FFF2-40B4-BE49-F238E27FC236}">
                <a16:creationId xmlns="" xmlns:a16="http://schemas.microsoft.com/office/drawing/2014/main" id="{FDE3A958-A361-19FA-BC04-53312DA128B6}"/>
              </a:ext>
            </a:extLst>
          </p:cNvPr>
          <p:cNvSpPr>
            <a:spLocks noChangeArrowheads="1"/>
          </p:cNvSpPr>
          <p:nvPr/>
        </p:nvSpPr>
        <p:spPr bwMode="auto">
          <a:xfrm>
            <a:off x="4980204" y="3826604"/>
            <a:ext cx="61525"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78" name="TextBox 240">
            <a:extLst>
              <a:ext uri="{FF2B5EF4-FFF2-40B4-BE49-F238E27FC236}">
                <a16:creationId xmlns="" xmlns:a16="http://schemas.microsoft.com/office/drawing/2014/main" id="{F7DE0AEA-F306-2E0F-1EA3-A7BC13749A1E}"/>
              </a:ext>
            </a:extLst>
          </p:cNvPr>
          <p:cNvSpPr txBox="1">
            <a:spLocks noChangeArrowheads="1"/>
          </p:cNvSpPr>
          <p:nvPr/>
        </p:nvSpPr>
        <p:spPr bwMode="auto">
          <a:xfrm>
            <a:off x="3359542" y="3215229"/>
            <a:ext cx="3919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Пенза</a:t>
            </a:r>
            <a:endParaRPr kumimoji="0" lang="ru-RU" altLang="ru-RU" sz="900" b="1" dirty="0">
              <a:solidFill>
                <a:schemeClr val="tx1">
                  <a:lumMod val="75000"/>
                  <a:lumOff val="25000"/>
                </a:schemeClr>
              </a:solidFill>
              <a:latin typeface="Arial" panose="020B0604020202020204" pitchFamily="34" charset="0"/>
            </a:endParaRPr>
          </a:p>
        </p:txBody>
      </p:sp>
      <p:sp>
        <p:nvSpPr>
          <p:cNvPr id="79" name="Diamond 241">
            <a:extLst>
              <a:ext uri="{FF2B5EF4-FFF2-40B4-BE49-F238E27FC236}">
                <a16:creationId xmlns="" xmlns:a16="http://schemas.microsoft.com/office/drawing/2014/main" id="{7AC22495-91B5-9AFC-DB06-71CF4E845C53}"/>
              </a:ext>
            </a:extLst>
          </p:cNvPr>
          <p:cNvSpPr>
            <a:spLocks noChangeArrowheads="1"/>
          </p:cNvSpPr>
          <p:nvPr/>
        </p:nvSpPr>
        <p:spPr bwMode="auto">
          <a:xfrm>
            <a:off x="3612986" y="3197874"/>
            <a:ext cx="61525"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80" name="Diamond 242">
            <a:extLst>
              <a:ext uri="{FF2B5EF4-FFF2-40B4-BE49-F238E27FC236}">
                <a16:creationId xmlns="" xmlns:a16="http://schemas.microsoft.com/office/drawing/2014/main" id="{ED5E1C17-EFA9-AD5E-968C-9640B56E4E37}"/>
              </a:ext>
            </a:extLst>
          </p:cNvPr>
          <p:cNvSpPr>
            <a:spLocks noChangeArrowheads="1"/>
          </p:cNvSpPr>
          <p:nvPr/>
        </p:nvSpPr>
        <p:spPr bwMode="auto">
          <a:xfrm>
            <a:off x="3998087" y="3193816"/>
            <a:ext cx="61524"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81" name="TextBox 243">
            <a:extLst>
              <a:ext uri="{FF2B5EF4-FFF2-40B4-BE49-F238E27FC236}">
                <a16:creationId xmlns="" xmlns:a16="http://schemas.microsoft.com/office/drawing/2014/main" id="{0124BC37-F4E9-CAA6-FAB9-9363051E808F}"/>
              </a:ext>
            </a:extLst>
          </p:cNvPr>
          <p:cNvSpPr txBox="1">
            <a:spLocks noChangeArrowheads="1"/>
          </p:cNvSpPr>
          <p:nvPr/>
        </p:nvSpPr>
        <p:spPr bwMode="auto">
          <a:xfrm>
            <a:off x="4098350" y="3159334"/>
            <a:ext cx="7018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Ульяновск</a:t>
            </a:r>
            <a:endParaRPr kumimoji="0" lang="ru-RU" altLang="ru-RU" sz="900" b="1" dirty="0">
              <a:solidFill>
                <a:schemeClr val="tx1">
                  <a:lumMod val="75000"/>
                  <a:lumOff val="25000"/>
                </a:schemeClr>
              </a:solidFill>
              <a:latin typeface="Arial" panose="020B0604020202020204" pitchFamily="34" charset="0"/>
            </a:endParaRPr>
          </a:p>
        </p:txBody>
      </p:sp>
      <p:sp>
        <p:nvSpPr>
          <p:cNvPr id="82" name="TextBox 245">
            <a:extLst>
              <a:ext uri="{FF2B5EF4-FFF2-40B4-BE49-F238E27FC236}">
                <a16:creationId xmlns="" xmlns:a16="http://schemas.microsoft.com/office/drawing/2014/main" id="{FB12C529-BDB9-65FF-5624-95CD61076619}"/>
              </a:ext>
            </a:extLst>
          </p:cNvPr>
          <p:cNvSpPr txBox="1">
            <a:spLocks noChangeArrowheads="1"/>
          </p:cNvSpPr>
          <p:nvPr/>
        </p:nvSpPr>
        <p:spPr bwMode="auto">
          <a:xfrm>
            <a:off x="3991068" y="3449942"/>
            <a:ext cx="152672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Новокуйбышевск</a:t>
            </a:r>
          </a:p>
        </p:txBody>
      </p:sp>
      <p:sp>
        <p:nvSpPr>
          <p:cNvPr id="83" name="Diamond 247">
            <a:extLst>
              <a:ext uri="{FF2B5EF4-FFF2-40B4-BE49-F238E27FC236}">
                <a16:creationId xmlns="" xmlns:a16="http://schemas.microsoft.com/office/drawing/2014/main" id="{8EC1C1BB-8A61-17FC-452D-920038B65DEC}"/>
              </a:ext>
            </a:extLst>
          </p:cNvPr>
          <p:cNvSpPr>
            <a:spLocks noChangeArrowheads="1"/>
          </p:cNvSpPr>
          <p:nvPr/>
        </p:nvSpPr>
        <p:spPr bwMode="auto">
          <a:xfrm>
            <a:off x="3913262" y="3481564"/>
            <a:ext cx="61524"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84" name="TextBox 249">
            <a:extLst>
              <a:ext uri="{FF2B5EF4-FFF2-40B4-BE49-F238E27FC236}">
                <a16:creationId xmlns="" xmlns:a16="http://schemas.microsoft.com/office/drawing/2014/main" id="{C830FFA5-A170-773F-04E8-3F8A3131A290}"/>
              </a:ext>
            </a:extLst>
          </p:cNvPr>
          <p:cNvSpPr txBox="1">
            <a:spLocks noChangeArrowheads="1"/>
          </p:cNvSpPr>
          <p:nvPr/>
        </p:nvSpPr>
        <p:spPr bwMode="auto">
          <a:xfrm>
            <a:off x="4112022" y="3270870"/>
            <a:ext cx="701840" cy="1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chemeClr val="tx1">
                    <a:lumMod val="75000"/>
                    <a:lumOff val="25000"/>
                  </a:schemeClr>
                </a:solidFill>
                <a:latin typeface="Arial" panose="020B0604020202020204" pitchFamily="34" charset="0"/>
              </a:rPr>
              <a:t>Самара</a:t>
            </a:r>
          </a:p>
        </p:txBody>
      </p:sp>
      <p:sp>
        <p:nvSpPr>
          <p:cNvPr id="85" name="TextBox 258">
            <a:extLst>
              <a:ext uri="{FF2B5EF4-FFF2-40B4-BE49-F238E27FC236}">
                <a16:creationId xmlns="" xmlns:a16="http://schemas.microsoft.com/office/drawing/2014/main" id="{A57EF7B9-C7F0-3262-EF13-0D95C162E998}"/>
              </a:ext>
            </a:extLst>
          </p:cNvPr>
          <p:cNvSpPr txBox="1">
            <a:spLocks noChangeArrowheads="1"/>
          </p:cNvSpPr>
          <p:nvPr/>
        </p:nvSpPr>
        <p:spPr bwMode="auto">
          <a:xfrm>
            <a:off x="5875731" y="3381103"/>
            <a:ext cx="1536659" cy="1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chemeClr val="tx1">
                    <a:lumMod val="75000"/>
                    <a:lumOff val="25000"/>
                  </a:schemeClr>
                </a:solidFill>
                <a:latin typeface="Arial" panose="020B0604020202020204" pitchFamily="34" charset="0"/>
              </a:rPr>
              <a:t>Нефтеюганск</a:t>
            </a:r>
          </a:p>
        </p:txBody>
      </p:sp>
      <p:sp>
        <p:nvSpPr>
          <p:cNvPr id="86" name="TextBox 260">
            <a:extLst>
              <a:ext uri="{FF2B5EF4-FFF2-40B4-BE49-F238E27FC236}">
                <a16:creationId xmlns="" xmlns:a16="http://schemas.microsoft.com/office/drawing/2014/main" id="{ADA9B883-6734-D6F9-5920-71ADA1160F3E}"/>
              </a:ext>
            </a:extLst>
          </p:cNvPr>
          <p:cNvSpPr txBox="1">
            <a:spLocks noChangeArrowheads="1"/>
          </p:cNvSpPr>
          <p:nvPr/>
        </p:nvSpPr>
        <p:spPr bwMode="auto">
          <a:xfrm>
            <a:off x="7188266" y="4181529"/>
            <a:ext cx="1137067" cy="1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chemeClr val="tx1">
                    <a:lumMod val="75000"/>
                    <a:lumOff val="25000"/>
                  </a:schemeClr>
                </a:solidFill>
                <a:latin typeface="Arial" panose="020B0604020202020204" pitchFamily="34" charset="0"/>
              </a:rPr>
              <a:t>Красноярск</a:t>
            </a:r>
          </a:p>
        </p:txBody>
      </p:sp>
      <p:sp>
        <p:nvSpPr>
          <p:cNvPr id="87" name="TextBox 269">
            <a:extLst>
              <a:ext uri="{FF2B5EF4-FFF2-40B4-BE49-F238E27FC236}">
                <a16:creationId xmlns="" xmlns:a16="http://schemas.microsoft.com/office/drawing/2014/main" id="{02075F6B-6EB4-E237-E8B7-A3C3B5B33758}"/>
              </a:ext>
            </a:extLst>
          </p:cNvPr>
          <p:cNvSpPr txBox="1">
            <a:spLocks noChangeArrowheads="1"/>
          </p:cNvSpPr>
          <p:nvPr/>
        </p:nvSpPr>
        <p:spPr bwMode="auto">
          <a:xfrm>
            <a:off x="4933957" y="2537235"/>
            <a:ext cx="7018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Усинск</a:t>
            </a:r>
          </a:p>
        </p:txBody>
      </p:sp>
      <p:sp>
        <p:nvSpPr>
          <p:cNvPr id="88" name="TextBox 271">
            <a:extLst>
              <a:ext uri="{FF2B5EF4-FFF2-40B4-BE49-F238E27FC236}">
                <a16:creationId xmlns="" xmlns:a16="http://schemas.microsoft.com/office/drawing/2014/main" id="{A3DC6E52-DEE2-3675-E22D-FA42AEFB5EF6}"/>
              </a:ext>
            </a:extLst>
          </p:cNvPr>
          <p:cNvSpPr txBox="1">
            <a:spLocks noChangeArrowheads="1"/>
          </p:cNvSpPr>
          <p:nvPr/>
        </p:nvSpPr>
        <p:spPr bwMode="auto">
          <a:xfrm>
            <a:off x="2854574" y="3158530"/>
            <a:ext cx="54005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ru-RU"/>
            </a:defPPr>
            <a:lvl1pPr defTabSz="316493" fontAlgn="auto">
              <a:spcBef>
                <a:spcPct val="0"/>
              </a:spcBef>
              <a:spcAft>
                <a:spcPts val="0"/>
              </a:spcAft>
              <a:buSzTx/>
              <a:buNone/>
              <a:defRPr kumimoji="0" sz="900">
                <a:solidFill>
                  <a:schemeClr val="tx1">
                    <a:lumMod val="75000"/>
                    <a:lumOff val="25000"/>
                  </a:schemeClr>
                </a:solidFill>
                <a:latin typeface="Arial" panose="020B0604020202020204" pitchFamily="34"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r>
              <a:rPr lang="ru-RU" altLang="ru-RU" b="1" dirty="0"/>
              <a:t>Воронеж</a:t>
            </a:r>
          </a:p>
        </p:txBody>
      </p:sp>
      <p:sp>
        <p:nvSpPr>
          <p:cNvPr id="89" name="Diamond 272">
            <a:extLst>
              <a:ext uri="{FF2B5EF4-FFF2-40B4-BE49-F238E27FC236}">
                <a16:creationId xmlns="" xmlns:a16="http://schemas.microsoft.com/office/drawing/2014/main" id="{BB44E598-D805-589F-7CB4-31D0D203C7C3}"/>
              </a:ext>
            </a:extLst>
          </p:cNvPr>
          <p:cNvSpPr>
            <a:spLocks noChangeArrowheads="1"/>
          </p:cNvSpPr>
          <p:nvPr/>
        </p:nvSpPr>
        <p:spPr bwMode="auto">
          <a:xfrm>
            <a:off x="3510445" y="3098492"/>
            <a:ext cx="61524"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90" name="Diamond 273">
            <a:extLst>
              <a:ext uri="{FF2B5EF4-FFF2-40B4-BE49-F238E27FC236}">
                <a16:creationId xmlns="" xmlns:a16="http://schemas.microsoft.com/office/drawing/2014/main" id="{0AFAB8D7-C565-5F9B-F59E-A2E349255DE2}"/>
              </a:ext>
            </a:extLst>
          </p:cNvPr>
          <p:cNvSpPr>
            <a:spLocks noChangeArrowheads="1"/>
          </p:cNvSpPr>
          <p:nvPr/>
        </p:nvSpPr>
        <p:spPr bwMode="auto">
          <a:xfrm>
            <a:off x="3403347" y="3051845"/>
            <a:ext cx="61525"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91" name="Diamond 274">
            <a:extLst>
              <a:ext uri="{FF2B5EF4-FFF2-40B4-BE49-F238E27FC236}">
                <a16:creationId xmlns="" xmlns:a16="http://schemas.microsoft.com/office/drawing/2014/main" id="{306482A2-7169-BE1A-1D65-2CBC3CFDF150}"/>
              </a:ext>
            </a:extLst>
          </p:cNvPr>
          <p:cNvSpPr>
            <a:spLocks noChangeArrowheads="1"/>
          </p:cNvSpPr>
          <p:nvPr/>
        </p:nvSpPr>
        <p:spPr bwMode="auto">
          <a:xfrm>
            <a:off x="3027363" y="3001141"/>
            <a:ext cx="61524"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92" name="Diamond 275">
            <a:extLst>
              <a:ext uri="{FF2B5EF4-FFF2-40B4-BE49-F238E27FC236}">
                <a16:creationId xmlns="" xmlns:a16="http://schemas.microsoft.com/office/drawing/2014/main" id="{425D9521-3E9C-D4CC-ED61-266478178346}"/>
              </a:ext>
            </a:extLst>
          </p:cNvPr>
          <p:cNvSpPr>
            <a:spLocks noChangeArrowheads="1"/>
          </p:cNvSpPr>
          <p:nvPr/>
        </p:nvSpPr>
        <p:spPr bwMode="auto">
          <a:xfrm>
            <a:off x="3056805" y="2652844"/>
            <a:ext cx="61524"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93" name="Diamond 276">
            <a:extLst>
              <a:ext uri="{FF2B5EF4-FFF2-40B4-BE49-F238E27FC236}">
                <a16:creationId xmlns="" xmlns:a16="http://schemas.microsoft.com/office/drawing/2014/main" id="{BE9E2416-43EA-0EA2-F354-A8826848A5EC}"/>
              </a:ext>
            </a:extLst>
          </p:cNvPr>
          <p:cNvSpPr>
            <a:spLocks noChangeArrowheads="1"/>
          </p:cNvSpPr>
          <p:nvPr/>
        </p:nvSpPr>
        <p:spPr bwMode="auto">
          <a:xfrm>
            <a:off x="3248396" y="2514381"/>
            <a:ext cx="61525"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94" name="TextBox 277">
            <a:extLst>
              <a:ext uri="{FF2B5EF4-FFF2-40B4-BE49-F238E27FC236}">
                <a16:creationId xmlns="" xmlns:a16="http://schemas.microsoft.com/office/drawing/2014/main" id="{ADE0AB7D-E12E-0895-B074-7A85B90E46A2}"/>
              </a:ext>
            </a:extLst>
          </p:cNvPr>
          <p:cNvSpPr txBox="1">
            <a:spLocks noChangeArrowheads="1"/>
          </p:cNvSpPr>
          <p:nvPr/>
        </p:nvSpPr>
        <p:spPr bwMode="auto">
          <a:xfrm>
            <a:off x="2697784" y="3016610"/>
            <a:ext cx="73804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ru-RU"/>
            </a:defPPr>
            <a:lvl1pPr defTabSz="316493" fontAlgn="auto">
              <a:spcBef>
                <a:spcPct val="0"/>
              </a:spcBef>
              <a:spcAft>
                <a:spcPts val="0"/>
              </a:spcAft>
              <a:buSzTx/>
              <a:buNone/>
              <a:defRPr kumimoji="0" sz="900">
                <a:solidFill>
                  <a:schemeClr val="tx1">
                    <a:lumMod val="75000"/>
                    <a:lumOff val="25000"/>
                  </a:schemeClr>
                </a:solidFill>
                <a:latin typeface="Arial" panose="020B0604020202020204" pitchFamily="34"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r>
              <a:rPr lang="ru-RU" altLang="ru-RU" sz="800" dirty="0"/>
              <a:t>Белгород</a:t>
            </a:r>
          </a:p>
        </p:txBody>
      </p:sp>
      <p:sp>
        <p:nvSpPr>
          <p:cNvPr id="95" name="TextBox 278">
            <a:extLst>
              <a:ext uri="{FF2B5EF4-FFF2-40B4-BE49-F238E27FC236}">
                <a16:creationId xmlns="" xmlns:a16="http://schemas.microsoft.com/office/drawing/2014/main" id="{ADF5F0B3-815A-7FBD-6C3B-6D63DC58B7B7}"/>
              </a:ext>
            </a:extLst>
          </p:cNvPr>
          <p:cNvSpPr txBox="1">
            <a:spLocks noChangeArrowheads="1"/>
          </p:cNvSpPr>
          <p:nvPr/>
        </p:nvSpPr>
        <p:spPr bwMode="auto">
          <a:xfrm>
            <a:off x="3156388" y="2620259"/>
            <a:ext cx="4519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ru-RU"/>
            </a:defPPr>
            <a:lvl1pPr defTabSz="316493" fontAlgn="auto">
              <a:spcBef>
                <a:spcPct val="0"/>
              </a:spcBef>
              <a:spcAft>
                <a:spcPts val="0"/>
              </a:spcAft>
              <a:buSzTx/>
              <a:buNone/>
              <a:defRPr kumimoji="0" sz="900">
                <a:solidFill>
                  <a:schemeClr val="tx1">
                    <a:lumMod val="75000"/>
                    <a:lumOff val="25000"/>
                  </a:schemeClr>
                </a:solidFill>
                <a:latin typeface="Arial" panose="020B0604020202020204" pitchFamily="34"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r>
              <a:rPr lang="ru-RU" altLang="ru-RU" dirty="0"/>
              <a:t>Брянск</a:t>
            </a:r>
          </a:p>
        </p:txBody>
      </p:sp>
      <p:sp>
        <p:nvSpPr>
          <p:cNvPr id="96" name="TextBox 279">
            <a:extLst>
              <a:ext uri="{FF2B5EF4-FFF2-40B4-BE49-F238E27FC236}">
                <a16:creationId xmlns="" xmlns:a16="http://schemas.microsoft.com/office/drawing/2014/main" id="{5731E025-03C5-B473-EA40-5B5894EF5DA9}"/>
              </a:ext>
            </a:extLst>
          </p:cNvPr>
          <p:cNvSpPr txBox="1">
            <a:spLocks noChangeArrowheads="1"/>
          </p:cNvSpPr>
          <p:nvPr/>
        </p:nvSpPr>
        <p:spPr bwMode="auto">
          <a:xfrm>
            <a:off x="3195722" y="2359924"/>
            <a:ext cx="683609"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700" dirty="0">
                <a:solidFill>
                  <a:schemeClr val="tx1">
                    <a:lumMod val="75000"/>
                    <a:lumOff val="25000"/>
                  </a:schemeClr>
                </a:solidFill>
                <a:latin typeface="Arial" panose="020B0604020202020204" pitchFamily="34" charset="0"/>
              </a:rPr>
              <a:t>Смоленск</a:t>
            </a:r>
            <a:endParaRPr kumimoji="0" lang="ru-RU" altLang="ru-RU" sz="700" b="1" dirty="0">
              <a:solidFill>
                <a:schemeClr val="tx1">
                  <a:lumMod val="75000"/>
                  <a:lumOff val="25000"/>
                </a:schemeClr>
              </a:solidFill>
              <a:latin typeface="Arial" panose="020B0604020202020204" pitchFamily="34" charset="0"/>
            </a:endParaRPr>
          </a:p>
        </p:txBody>
      </p:sp>
      <p:sp>
        <p:nvSpPr>
          <p:cNvPr id="97" name="TextBox 280">
            <a:extLst>
              <a:ext uri="{FF2B5EF4-FFF2-40B4-BE49-F238E27FC236}">
                <a16:creationId xmlns="" xmlns:a16="http://schemas.microsoft.com/office/drawing/2014/main" id="{80ED3194-875B-3ED1-6889-8F27A72BC016}"/>
              </a:ext>
            </a:extLst>
          </p:cNvPr>
          <p:cNvSpPr txBox="1">
            <a:spLocks noChangeArrowheads="1"/>
          </p:cNvSpPr>
          <p:nvPr/>
        </p:nvSpPr>
        <p:spPr bwMode="auto">
          <a:xfrm>
            <a:off x="3589586" y="3077186"/>
            <a:ext cx="43926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800" dirty="0">
                <a:solidFill>
                  <a:schemeClr val="tx1">
                    <a:lumMod val="75000"/>
                    <a:lumOff val="25000"/>
                  </a:schemeClr>
                </a:solidFill>
                <a:latin typeface="Arial" panose="020B0604020202020204" pitchFamily="34" charset="0"/>
              </a:rPr>
              <a:t>Тамбов</a:t>
            </a:r>
            <a:endParaRPr kumimoji="0" lang="ru-RU" altLang="ru-RU" sz="800" b="1" dirty="0">
              <a:solidFill>
                <a:schemeClr val="tx1">
                  <a:lumMod val="75000"/>
                  <a:lumOff val="25000"/>
                </a:schemeClr>
              </a:solidFill>
              <a:latin typeface="Arial" panose="020B0604020202020204" pitchFamily="34" charset="0"/>
            </a:endParaRPr>
          </a:p>
        </p:txBody>
      </p:sp>
      <p:sp>
        <p:nvSpPr>
          <p:cNvPr id="98" name="TextBox 281">
            <a:extLst>
              <a:ext uri="{FF2B5EF4-FFF2-40B4-BE49-F238E27FC236}">
                <a16:creationId xmlns="" xmlns:a16="http://schemas.microsoft.com/office/drawing/2014/main" id="{E1394D27-B99D-563F-1153-AFD1E48190BC}"/>
              </a:ext>
            </a:extLst>
          </p:cNvPr>
          <p:cNvSpPr txBox="1">
            <a:spLocks noChangeArrowheads="1"/>
          </p:cNvSpPr>
          <p:nvPr/>
        </p:nvSpPr>
        <p:spPr bwMode="auto">
          <a:xfrm>
            <a:off x="3494928" y="2970356"/>
            <a:ext cx="77104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800" dirty="0">
                <a:solidFill>
                  <a:schemeClr val="tx1">
                    <a:lumMod val="75000"/>
                    <a:lumOff val="25000"/>
                  </a:schemeClr>
                </a:solidFill>
                <a:latin typeface="Arial" panose="020B0604020202020204" pitchFamily="34" charset="0"/>
              </a:rPr>
              <a:t>Липецк</a:t>
            </a:r>
            <a:endParaRPr kumimoji="0" lang="ru-RU" altLang="ru-RU" sz="800" b="1" dirty="0">
              <a:solidFill>
                <a:schemeClr val="tx1">
                  <a:lumMod val="75000"/>
                  <a:lumOff val="25000"/>
                </a:schemeClr>
              </a:solidFill>
              <a:latin typeface="Arial" panose="020B0604020202020204" pitchFamily="34" charset="0"/>
            </a:endParaRPr>
          </a:p>
        </p:txBody>
      </p:sp>
      <p:sp>
        <p:nvSpPr>
          <p:cNvPr id="99" name="Diamond 282">
            <a:extLst>
              <a:ext uri="{FF2B5EF4-FFF2-40B4-BE49-F238E27FC236}">
                <a16:creationId xmlns="" xmlns:a16="http://schemas.microsoft.com/office/drawing/2014/main" id="{D963B6E1-BE04-8233-DFFA-DEEC59883DFD}"/>
              </a:ext>
            </a:extLst>
          </p:cNvPr>
          <p:cNvSpPr>
            <a:spLocks noChangeArrowheads="1"/>
          </p:cNvSpPr>
          <p:nvPr/>
        </p:nvSpPr>
        <p:spPr bwMode="auto">
          <a:xfrm>
            <a:off x="3198265" y="2824690"/>
            <a:ext cx="61525"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00" name="TextBox 283">
            <a:extLst>
              <a:ext uri="{FF2B5EF4-FFF2-40B4-BE49-F238E27FC236}">
                <a16:creationId xmlns="" xmlns:a16="http://schemas.microsoft.com/office/drawing/2014/main" id="{EA4C7B83-3FCF-88ED-05BF-9DEB43201DF6}"/>
              </a:ext>
            </a:extLst>
          </p:cNvPr>
          <p:cNvSpPr txBox="1">
            <a:spLocks noChangeArrowheads="1"/>
          </p:cNvSpPr>
          <p:nvPr/>
        </p:nvSpPr>
        <p:spPr bwMode="auto">
          <a:xfrm>
            <a:off x="2870510" y="2767590"/>
            <a:ext cx="38118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Орел</a:t>
            </a:r>
            <a:endParaRPr kumimoji="0" lang="ru-RU" altLang="ru-RU" sz="900" b="1" dirty="0">
              <a:solidFill>
                <a:schemeClr val="tx1">
                  <a:lumMod val="75000"/>
                  <a:lumOff val="25000"/>
                </a:schemeClr>
              </a:solidFill>
              <a:latin typeface="Arial" panose="020B0604020202020204" pitchFamily="34" charset="0"/>
            </a:endParaRPr>
          </a:p>
        </p:txBody>
      </p:sp>
      <p:sp>
        <p:nvSpPr>
          <p:cNvPr id="101" name="TextBox 284">
            <a:extLst>
              <a:ext uri="{FF2B5EF4-FFF2-40B4-BE49-F238E27FC236}">
                <a16:creationId xmlns="" xmlns:a16="http://schemas.microsoft.com/office/drawing/2014/main" id="{47132F6F-5E89-8ED4-2246-834E408B9A41}"/>
              </a:ext>
            </a:extLst>
          </p:cNvPr>
          <p:cNvSpPr txBox="1">
            <a:spLocks noChangeArrowheads="1"/>
          </p:cNvSpPr>
          <p:nvPr/>
        </p:nvSpPr>
        <p:spPr bwMode="auto">
          <a:xfrm>
            <a:off x="10922574" y="4164672"/>
            <a:ext cx="9889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Южно-</a:t>
            </a:r>
            <a:br>
              <a:rPr kumimoji="0" lang="ru-RU" altLang="ru-RU" sz="900" b="1" dirty="0">
                <a:solidFill>
                  <a:schemeClr val="tx1">
                    <a:lumMod val="75000"/>
                    <a:lumOff val="25000"/>
                  </a:schemeClr>
                </a:solidFill>
                <a:latin typeface="Arial" panose="020B0604020202020204" pitchFamily="34" charset="0"/>
              </a:rPr>
            </a:br>
            <a:r>
              <a:rPr kumimoji="0" lang="ru-RU" altLang="ru-RU" sz="900" b="1" dirty="0">
                <a:solidFill>
                  <a:schemeClr val="tx1">
                    <a:lumMod val="75000"/>
                    <a:lumOff val="25000"/>
                  </a:schemeClr>
                </a:solidFill>
                <a:latin typeface="Arial" panose="020B0604020202020204" pitchFamily="34" charset="0"/>
              </a:rPr>
              <a:t>Сахалинск</a:t>
            </a:r>
          </a:p>
        </p:txBody>
      </p:sp>
      <p:sp>
        <p:nvSpPr>
          <p:cNvPr id="102" name="Diamond 285">
            <a:extLst>
              <a:ext uri="{FF2B5EF4-FFF2-40B4-BE49-F238E27FC236}">
                <a16:creationId xmlns="" xmlns:a16="http://schemas.microsoft.com/office/drawing/2014/main" id="{FD5A00E5-3F96-05EC-9382-0E5CC4854558}"/>
              </a:ext>
            </a:extLst>
          </p:cNvPr>
          <p:cNvSpPr>
            <a:spLocks noChangeArrowheads="1"/>
          </p:cNvSpPr>
          <p:nvPr/>
        </p:nvSpPr>
        <p:spPr bwMode="auto">
          <a:xfrm>
            <a:off x="6313243" y="3165422"/>
            <a:ext cx="63803"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03" name="TextBox 286">
            <a:extLst>
              <a:ext uri="{FF2B5EF4-FFF2-40B4-BE49-F238E27FC236}">
                <a16:creationId xmlns="" xmlns:a16="http://schemas.microsoft.com/office/drawing/2014/main" id="{FC1C83BF-4E64-BEFC-9A65-245CBD439177}"/>
              </a:ext>
            </a:extLst>
          </p:cNvPr>
          <p:cNvSpPr txBox="1">
            <a:spLocks noChangeArrowheads="1"/>
          </p:cNvSpPr>
          <p:nvPr/>
        </p:nvSpPr>
        <p:spPr bwMode="auto">
          <a:xfrm>
            <a:off x="5798382" y="3029696"/>
            <a:ext cx="61069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Губкинский</a:t>
            </a:r>
          </a:p>
        </p:txBody>
      </p:sp>
      <p:sp>
        <p:nvSpPr>
          <p:cNvPr id="104" name="Diamond 287">
            <a:extLst>
              <a:ext uri="{FF2B5EF4-FFF2-40B4-BE49-F238E27FC236}">
                <a16:creationId xmlns="" xmlns:a16="http://schemas.microsoft.com/office/drawing/2014/main" id="{77A50677-264B-1866-12C5-FCDFCB75EC84}"/>
              </a:ext>
            </a:extLst>
          </p:cNvPr>
          <p:cNvSpPr>
            <a:spLocks noChangeArrowheads="1"/>
          </p:cNvSpPr>
          <p:nvPr/>
        </p:nvSpPr>
        <p:spPr bwMode="auto">
          <a:xfrm>
            <a:off x="5548901" y="3479788"/>
            <a:ext cx="63803"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05" name="TextBox 288">
            <a:extLst>
              <a:ext uri="{FF2B5EF4-FFF2-40B4-BE49-F238E27FC236}">
                <a16:creationId xmlns="" xmlns:a16="http://schemas.microsoft.com/office/drawing/2014/main" id="{29BB5F3B-0582-9DB8-6372-74B78B6B8748}"/>
              </a:ext>
            </a:extLst>
          </p:cNvPr>
          <p:cNvSpPr txBox="1">
            <a:spLocks noChangeArrowheads="1"/>
          </p:cNvSpPr>
          <p:nvPr/>
        </p:nvSpPr>
        <p:spPr bwMode="auto">
          <a:xfrm>
            <a:off x="4970867" y="3546718"/>
            <a:ext cx="67471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Пойковский</a:t>
            </a:r>
          </a:p>
        </p:txBody>
      </p:sp>
      <p:sp>
        <p:nvSpPr>
          <p:cNvPr id="106" name="Diamond 289">
            <a:extLst>
              <a:ext uri="{FF2B5EF4-FFF2-40B4-BE49-F238E27FC236}">
                <a16:creationId xmlns="" xmlns:a16="http://schemas.microsoft.com/office/drawing/2014/main" id="{E593E7AE-8DE0-CD70-5E44-B408182D6644}"/>
              </a:ext>
            </a:extLst>
          </p:cNvPr>
          <p:cNvSpPr>
            <a:spLocks noChangeArrowheads="1"/>
          </p:cNvSpPr>
          <p:nvPr/>
        </p:nvSpPr>
        <p:spPr bwMode="auto">
          <a:xfrm>
            <a:off x="5830903" y="3578496"/>
            <a:ext cx="61525"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07" name="TextBox 290">
            <a:extLst>
              <a:ext uri="{FF2B5EF4-FFF2-40B4-BE49-F238E27FC236}">
                <a16:creationId xmlns="" xmlns:a16="http://schemas.microsoft.com/office/drawing/2014/main" id="{1FA98336-0BF0-3077-7576-C6907819755D}"/>
              </a:ext>
            </a:extLst>
          </p:cNvPr>
          <p:cNvSpPr txBox="1">
            <a:spLocks noChangeArrowheads="1"/>
          </p:cNvSpPr>
          <p:nvPr/>
        </p:nvSpPr>
        <p:spPr bwMode="auto">
          <a:xfrm>
            <a:off x="5917537" y="3546925"/>
            <a:ext cx="60841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Пыть-Ях</a:t>
            </a:r>
          </a:p>
        </p:txBody>
      </p:sp>
      <p:sp>
        <p:nvSpPr>
          <p:cNvPr id="108" name="TextBox 292">
            <a:extLst>
              <a:ext uri="{FF2B5EF4-FFF2-40B4-BE49-F238E27FC236}">
                <a16:creationId xmlns="" xmlns:a16="http://schemas.microsoft.com/office/drawing/2014/main" id="{DEADACCF-9B80-3C41-520F-A09AEDE32D74}"/>
              </a:ext>
            </a:extLst>
          </p:cNvPr>
          <p:cNvSpPr txBox="1">
            <a:spLocks noChangeArrowheads="1"/>
          </p:cNvSpPr>
          <p:nvPr/>
        </p:nvSpPr>
        <p:spPr bwMode="auto">
          <a:xfrm>
            <a:off x="6853295" y="4023335"/>
            <a:ext cx="70411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Ачинск</a:t>
            </a:r>
          </a:p>
        </p:txBody>
      </p:sp>
      <p:sp>
        <p:nvSpPr>
          <p:cNvPr id="109" name="TextBox 294">
            <a:extLst>
              <a:ext uri="{FF2B5EF4-FFF2-40B4-BE49-F238E27FC236}">
                <a16:creationId xmlns="" xmlns:a16="http://schemas.microsoft.com/office/drawing/2014/main" id="{34DA7CA7-D54D-59CF-6CAB-A0C0FEA1F10E}"/>
              </a:ext>
            </a:extLst>
          </p:cNvPr>
          <p:cNvSpPr txBox="1">
            <a:spLocks noChangeArrowheads="1"/>
          </p:cNvSpPr>
          <p:nvPr/>
        </p:nvSpPr>
        <p:spPr bwMode="auto">
          <a:xfrm>
            <a:off x="6469407" y="3931930"/>
            <a:ext cx="70411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Томск</a:t>
            </a:r>
          </a:p>
        </p:txBody>
      </p:sp>
      <p:sp>
        <p:nvSpPr>
          <p:cNvPr id="110" name="Diamond 295">
            <a:extLst>
              <a:ext uri="{FF2B5EF4-FFF2-40B4-BE49-F238E27FC236}">
                <a16:creationId xmlns="" xmlns:a16="http://schemas.microsoft.com/office/drawing/2014/main" id="{342AC26E-E9AD-DBA2-67C2-AC321C0AFDD9}"/>
              </a:ext>
            </a:extLst>
          </p:cNvPr>
          <p:cNvSpPr>
            <a:spLocks noChangeArrowheads="1"/>
          </p:cNvSpPr>
          <p:nvPr/>
        </p:nvSpPr>
        <p:spPr bwMode="auto">
          <a:xfrm>
            <a:off x="6386525" y="4128799"/>
            <a:ext cx="63803"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1" name="TextBox 296">
            <a:extLst>
              <a:ext uri="{FF2B5EF4-FFF2-40B4-BE49-F238E27FC236}">
                <a16:creationId xmlns="" xmlns:a16="http://schemas.microsoft.com/office/drawing/2014/main" id="{04450B4E-CB31-90B3-593B-FA727C24EDD4}"/>
              </a:ext>
            </a:extLst>
          </p:cNvPr>
          <p:cNvSpPr txBox="1">
            <a:spLocks noChangeArrowheads="1"/>
          </p:cNvSpPr>
          <p:nvPr/>
        </p:nvSpPr>
        <p:spPr bwMode="auto">
          <a:xfrm>
            <a:off x="6384791" y="4204115"/>
            <a:ext cx="61069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Кемерово</a:t>
            </a:r>
          </a:p>
        </p:txBody>
      </p:sp>
      <p:sp>
        <p:nvSpPr>
          <p:cNvPr id="112" name="Diamond 297">
            <a:extLst>
              <a:ext uri="{FF2B5EF4-FFF2-40B4-BE49-F238E27FC236}">
                <a16:creationId xmlns="" xmlns:a16="http://schemas.microsoft.com/office/drawing/2014/main" id="{7AB31357-C712-82CF-C589-D6297BD3B38F}"/>
              </a:ext>
            </a:extLst>
          </p:cNvPr>
          <p:cNvSpPr>
            <a:spLocks noChangeArrowheads="1"/>
          </p:cNvSpPr>
          <p:nvPr/>
        </p:nvSpPr>
        <p:spPr bwMode="auto">
          <a:xfrm>
            <a:off x="6128961" y="4140970"/>
            <a:ext cx="61525"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3" name="Diamond 298">
            <a:extLst>
              <a:ext uri="{FF2B5EF4-FFF2-40B4-BE49-F238E27FC236}">
                <a16:creationId xmlns="" xmlns:a16="http://schemas.microsoft.com/office/drawing/2014/main" id="{D349B4D9-B12E-E0F8-6852-BE5294904392}"/>
              </a:ext>
            </a:extLst>
          </p:cNvPr>
          <p:cNvSpPr>
            <a:spLocks noChangeArrowheads="1"/>
          </p:cNvSpPr>
          <p:nvPr/>
        </p:nvSpPr>
        <p:spPr bwMode="auto">
          <a:xfrm>
            <a:off x="6192470" y="4447222"/>
            <a:ext cx="61525"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4" name="TextBox 299">
            <a:extLst>
              <a:ext uri="{FF2B5EF4-FFF2-40B4-BE49-F238E27FC236}">
                <a16:creationId xmlns="" xmlns:a16="http://schemas.microsoft.com/office/drawing/2014/main" id="{01929097-3D6F-0281-8C44-DA87A440C510}"/>
              </a:ext>
            </a:extLst>
          </p:cNvPr>
          <p:cNvSpPr txBox="1">
            <a:spLocks noChangeArrowheads="1"/>
          </p:cNvSpPr>
          <p:nvPr/>
        </p:nvSpPr>
        <p:spPr bwMode="auto">
          <a:xfrm>
            <a:off x="5342968" y="4095423"/>
            <a:ext cx="73101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Новосибирск</a:t>
            </a:r>
          </a:p>
        </p:txBody>
      </p:sp>
      <p:sp>
        <p:nvSpPr>
          <p:cNvPr id="115" name="TextBox 300">
            <a:extLst>
              <a:ext uri="{FF2B5EF4-FFF2-40B4-BE49-F238E27FC236}">
                <a16:creationId xmlns="" xmlns:a16="http://schemas.microsoft.com/office/drawing/2014/main" id="{28EA588F-35D0-41B7-FD3F-E0698BA99583}"/>
              </a:ext>
            </a:extLst>
          </p:cNvPr>
          <p:cNvSpPr txBox="1">
            <a:spLocks noChangeArrowheads="1"/>
          </p:cNvSpPr>
          <p:nvPr/>
        </p:nvSpPr>
        <p:spPr bwMode="auto">
          <a:xfrm>
            <a:off x="6288174" y="4426937"/>
            <a:ext cx="69272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Барнаул</a:t>
            </a:r>
          </a:p>
        </p:txBody>
      </p:sp>
      <p:sp>
        <p:nvSpPr>
          <p:cNvPr id="116" name="Diamond 303">
            <a:extLst>
              <a:ext uri="{FF2B5EF4-FFF2-40B4-BE49-F238E27FC236}">
                <a16:creationId xmlns="" xmlns:a16="http://schemas.microsoft.com/office/drawing/2014/main" id="{4D2C7D70-26BB-5111-F6B6-E52DD3F220F0}"/>
              </a:ext>
            </a:extLst>
          </p:cNvPr>
          <p:cNvSpPr>
            <a:spLocks noChangeArrowheads="1"/>
          </p:cNvSpPr>
          <p:nvPr/>
        </p:nvSpPr>
        <p:spPr bwMode="auto">
          <a:xfrm>
            <a:off x="6655046" y="3053872"/>
            <a:ext cx="63803"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7" name="TextBox 304">
            <a:extLst>
              <a:ext uri="{FF2B5EF4-FFF2-40B4-BE49-F238E27FC236}">
                <a16:creationId xmlns="" xmlns:a16="http://schemas.microsoft.com/office/drawing/2014/main" id="{A3B473DD-0DB1-3908-36CE-8DB52CB7E478}"/>
              </a:ext>
            </a:extLst>
          </p:cNvPr>
          <p:cNvSpPr txBox="1">
            <a:spLocks noChangeArrowheads="1"/>
          </p:cNvSpPr>
          <p:nvPr/>
        </p:nvSpPr>
        <p:spPr bwMode="auto">
          <a:xfrm>
            <a:off x="6775819" y="3033592"/>
            <a:ext cx="11129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Ванкорское месторождение</a:t>
            </a:r>
          </a:p>
        </p:txBody>
      </p:sp>
      <p:sp>
        <p:nvSpPr>
          <p:cNvPr id="118" name="Diamond 305">
            <a:extLst>
              <a:ext uri="{FF2B5EF4-FFF2-40B4-BE49-F238E27FC236}">
                <a16:creationId xmlns="" xmlns:a16="http://schemas.microsoft.com/office/drawing/2014/main" id="{D85FAEA0-331D-98EE-0A37-2C486E6BEC2B}"/>
              </a:ext>
            </a:extLst>
          </p:cNvPr>
          <p:cNvSpPr>
            <a:spLocks noChangeArrowheads="1"/>
          </p:cNvSpPr>
          <p:nvPr/>
        </p:nvSpPr>
        <p:spPr bwMode="auto">
          <a:xfrm>
            <a:off x="7452591" y="3615675"/>
            <a:ext cx="63803"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19" name="TextBox 306">
            <a:extLst>
              <a:ext uri="{FF2B5EF4-FFF2-40B4-BE49-F238E27FC236}">
                <a16:creationId xmlns="" xmlns:a16="http://schemas.microsoft.com/office/drawing/2014/main" id="{1A744F1D-3C9D-BB55-3844-F20B08987E29}"/>
              </a:ext>
            </a:extLst>
          </p:cNvPr>
          <p:cNvSpPr txBox="1">
            <a:spLocks noChangeArrowheads="1"/>
          </p:cNvSpPr>
          <p:nvPr/>
        </p:nvSpPr>
        <p:spPr bwMode="auto">
          <a:xfrm>
            <a:off x="7560737" y="3587283"/>
            <a:ext cx="1302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Юрубчено-Тахомское месторождение</a:t>
            </a:r>
          </a:p>
        </p:txBody>
      </p:sp>
      <p:sp>
        <p:nvSpPr>
          <p:cNvPr id="120" name="TextBox 314">
            <a:extLst>
              <a:ext uri="{FF2B5EF4-FFF2-40B4-BE49-F238E27FC236}">
                <a16:creationId xmlns="" xmlns:a16="http://schemas.microsoft.com/office/drawing/2014/main" id="{E86E737E-CBAF-CB6B-346E-5E107A61E06F}"/>
              </a:ext>
            </a:extLst>
          </p:cNvPr>
          <p:cNvSpPr txBox="1">
            <a:spLocks noChangeArrowheads="1"/>
          </p:cNvSpPr>
          <p:nvPr/>
        </p:nvSpPr>
        <p:spPr bwMode="auto">
          <a:xfrm>
            <a:off x="4143875" y="3822380"/>
            <a:ext cx="6447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 Оренбург</a:t>
            </a:r>
          </a:p>
        </p:txBody>
      </p:sp>
      <p:sp>
        <p:nvSpPr>
          <p:cNvPr id="121" name="TextBox 316">
            <a:extLst>
              <a:ext uri="{FF2B5EF4-FFF2-40B4-BE49-F238E27FC236}">
                <a16:creationId xmlns="" xmlns:a16="http://schemas.microsoft.com/office/drawing/2014/main" id="{E39A7249-1D6B-CAF2-EECE-C5AB835E0953}"/>
              </a:ext>
            </a:extLst>
          </p:cNvPr>
          <p:cNvSpPr txBox="1">
            <a:spLocks noChangeArrowheads="1"/>
          </p:cNvSpPr>
          <p:nvPr/>
        </p:nvSpPr>
        <p:spPr bwMode="auto">
          <a:xfrm>
            <a:off x="3629985" y="3603344"/>
            <a:ext cx="698138" cy="1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chemeClr val="tx1">
                    <a:lumMod val="75000"/>
                    <a:lumOff val="25000"/>
                  </a:schemeClr>
                </a:solidFill>
                <a:latin typeface="Arial" panose="020B0604020202020204" pitchFamily="34" charset="0"/>
              </a:rPr>
              <a:t>Саратов</a:t>
            </a:r>
          </a:p>
        </p:txBody>
      </p:sp>
      <p:sp>
        <p:nvSpPr>
          <p:cNvPr id="122" name="TextBox 318">
            <a:extLst>
              <a:ext uri="{FF2B5EF4-FFF2-40B4-BE49-F238E27FC236}">
                <a16:creationId xmlns="" xmlns:a16="http://schemas.microsoft.com/office/drawing/2014/main" id="{7D240BA6-558B-E565-DEA8-4D8EE839612A}"/>
              </a:ext>
            </a:extLst>
          </p:cNvPr>
          <p:cNvSpPr txBox="1">
            <a:spLocks noChangeArrowheads="1"/>
          </p:cNvSpPr>
          <p:nvPr/>
        </p:nvSpPr>
        <p:spPr bwMode="auto">
          <a:xfrm>
            <a:off x="6051191" y="3256689"/>
            <a:ext cx="9746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Нижневартовск</a:t>
            </a:r>
          </a:p>
        </p:txBody>
      </p:sp>
      <p:sp>
        <p:nvSpPr>
          <p:cNvPr id="123" name="TextBox 320">
            <a:extLst>
              <a:ext uri="{FF2B5EF4-FFF2-40B4-BE49-F238E27FC236}">
                <a16:creationId xmlns="" xmlns:a16="http://schemas.microsoft.com/office/drawing/2014/main" id="{A7100EF1-C336-6794-18D9-CC00FD7E33BB}"/>
              </a:ext>
            </a:extLst>
          </p:cNvPr>
          <p:cNvSpPr txBox="1">
            <a:spLocks noChangeArrowheads="1"/>
          </p:cNvSpPr>
          <p:nvPr/>
        </p:nvSpPr>
        <p:spPr bwMode="auto">
          <a:xfrm>
            <a:off x="3715018" y="2888226"/>
            <a:ext cx="45801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Рязань</a:t>
            </a:r>
          </a:p>
        </p:txBody>
      </p:sp>
      <p:sp>
        <p:nvSpPr>
          <p:cNvPr id="124" name="Diamond 321">
            <a:extLst>
              <a:ext uri="{FF2B5EF4-FFF2-40B4-BE49-F238E27FC236}">
                <a16:creationId xmlns="" xmlns:a16="http://schemas.microsoft.com/office/drawing/2014/main" id="{EC931F63-44CC-B8F0-5924-5851EEA4FE39}"/>
              </a:ext>
            </a:extLst>
          </p:cNvPr>
          <p:cNvSpPr>
            <a:spLocks noChangeArrowheads="1"/>
          </p:cNvSpPr>
          <p:nvPr/>
        </p:nvSpPr>
        <p:spPr bwMode="auto">
          <a:xfrm>
            <a:off x="3376003" y="3522380"/>
            <a:ext cx="61525"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25" name="Diamond 322">
            <a:extLst>
              <a:ext uri="{FF2B5EF4-FFF2-40B4-BE49-F238E27FC236}">
                <a16:creationId xmlns="" xmlns:a16="http://schemas.microsoft.com/office/drawing/2014/main" id="{E3A4ACDF-5513-FFEF-DAD7-E5AE05E563A1}"/>
              </a:ext>
            </a:extLst>
          </p:cNvPr>
          <p:cNvSpPr>
            <a:spLocks noChangeArrowheads="1"/>
          </p:cNvSpPr>
          <p:nvPr/>
        </p:nvSpPr>
        <p:spPr bwMode="auto">
          <a:xfrm>
            <a:off x="6223326" y="3728157"/>
            <a:ext cx="61524"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26" name="TextBox 323">
            <a:extLst>
              <a:ext uri="{FF2B5EF4-FFF2-40B4-BE49-F238E27FC236}">
                <a16:creationId xmlns="" xmlns:a16="http://schemas.microsoft.com/office/drawing/2014/main" id="{6EA84AD1-3B77-4FFE-238C-1EA0CE136CAC}"/>
              </a:ext>
            </a:extLst>
          </p:cNvPr>
          <p:cNvSpPr txBox="1">
            <a:spLocks noChangeArrowheads="1"/>
          </p:cNvSpPr>
          <p:nvPr/>
        </p:nvSpPr>
        <p:spPr bwMode="auto">
          <a:xfrm>
            <a:off x="5548899" y="3690227"/>
            <a:ext cx="63487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Стрежевой</a:t>
            </a:r>
          </a:p>
        </p:txBody>
      </p:sp>
      <p:sp>
        <p:nvSpPr>
          <p:cNvPr id="127" name="TextBox 302">
            <a:extLst>
              <a:ext uri="{FF2B5EF4-FFF2-40B4-BE49-F238E27FC236}">
                <a16:creationId xmlns="" xmlns:a16="http://schemas.microsoft.com/office/drawing/2014/main" id="{3FCD63CC-27EB-973D-F4E2-BBD8C392E0C8}"/>
              </a:ext>
            </a:extLst>
          </p:cNvPr>
          <p:cNvSpPr txBox="1">
            <a:spLocks noChangeArrowheads="1"/>
          </p:cNvSpPr>
          <p:nvPr/>
        </p:nvSpPr>
        <p:spPr bwMode="auto">
          <a:xfrm>
            <a:off x="7801230" y="4593251"/>
            <a:ext cx="699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Иркутск</a:t>
            </a:r>
          </a:p>
        </p:txBody>
      </p:sp>
      <p:sp>
        <p:nvSpPr>
          <p:cNvPr id="128" name="Diamond 326">
            <a:extLst>
              <a:ext uri="{FF2B5EF4-FFF2-40B4-BE49-F238E27FC236}">
                <a16:creationId xmlns="" xmlns:a16="http://schemas.microsoft.com/office/drawing/2014/main" id="{0467B59A-9A18-1C8D-ECE9-E9B59067CCF3}"/>
              </a:ext>
            </a:extLst>
          </p:cNvPr>
          <p:cNvSpPr>
            <a:spLocks noChangeArrowheads="1"/>
          </p:cNvSpPr>
          <p:nvPr/>
        </p:nvSpPr>
        <p:spPr bwMode="auto">
          <a:xfrm>
            <a:off x="8487118" y="4544573"/>
            <a:ext cx="61524"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29" name="TextBox 327">
            <a:extLst>
              <a:ext uri="{FF2B5EF4-FFF2-40B4-BE49-F238E27FC236}">
                <a16:creationId xmlns="" xmlns:a16="http://schemas.microsoft.com/office/drawing/2014/main" id="{D07061D1-D427-DB85-8CC5-B1573F9F3DA2}"/>
              </a:ext>
            </a:extLst>
          </p:cNvPr>
          <p:cNvSpPr txBox="1">
            <a:spLocks noChangeArrowheads="1"/>
          </p:cNvSpPr>
          <p:nvPr/>
        </p:nvSpPr>
        <p:spPr bwMode="auto">
          <a:xfrm>
            <a:off x="8595083" y="4522973"/>
            <a:ext cx="3440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Чита</a:t>
            </a:r>
            <a:endParaRPr kumimoji="0" lang="ru-RU" altLang="ru-RU" sz="900" b="1" dirty="0">
              <a:solidFill>
                <a:schemeClr val="tx1">
                  <a:lumMod val="75000"/>
                  <a:lumOff val="25000"/>
                </a:schemeClr>
              </a:solidFill>
              <a:latin typeface="Arial" panose="020B0604020202020204" pitchFamily="34" charset="0"/>
            </a:endParaRPr>
          </a:p>
        </p:txBody>
      </p:sp>
      <p:sp>
        <p:nvSpPr>
          <p:cNvPr id="130" name="Diamond 328">
            <a:extLst>
              <a:ext uri="{FF2B5EF4-FFF2-40B4-BE49-F238E27FC236}">
                <a16:creationId xmlns="" xmlns:a16="http://schemas.microsoft.com/office/drawing/2014/main" id="{8B27030D-6D52-885B-E685-71467EE17829}"/>
              </a:ext>
            </a:extLst>
          </p:cNvPr>
          <p:cNvSpPr>
            <a:spLocks noChangeArrowheads="1"/>
          </p:cNvSpPr>
          <p:nvPr/>
        </p:nvSpPr>
        <p:spPr bwMode="auto">
          <a:xfrm>
            <a:off x="9478350" y="4510095"/>
            <a:ext cx="61525"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31" name="TextBox 329">
            <a:extLst>
              <a:ext uri="{FF2B5EF4-FFF2-40B4-BE49-F238E27FC236}">
                <a16:creationId xmlns="" xmlns:a16="http://schemas.microsoft.com/office/drawing/2014/main" id="{7BEDA207-FD99-C0BB-2E18-8A2634499E89}"/>
              </a:ext>
            </a:extLst>
          </p:cNvPr>
          <p:cNvSpPr txBox="1">
            <a:spLocks noChangeArrowheads="1"/>
          </p:cNvSpPr>
          <p:nvPr/>
        </p:nvSpPr>
        <p:spPr bwMode="auto">
          <a:xfrm>
            <a:off x="8730319" y="4380999"/>
            <a:ext cx="77188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Благовещенск</a:t>
            </a:r>
            <a:endParaRPr kumimoji="0" lang="ru-RU" altLang="ru-RU" sz="900" b="1" dirty="0">
              <a:solidFill>
                <a:schemeClr val="tx1">
                  <a:lumMod val="75000"/>
                  <a:lumOff val="25000"/>
                </a:schemeClr>
              </a:solidFill>
              <a:latin typeface="Arial" panose="020B0604020202020204" pitchFamily="34" charset="0"/>
            </a:endParaRPr>
          </a:p>
        </p:txBody>
      </p:sp>
      <p:sp>
        <p:nvSpPr>
          <p:cNvPr id="132" name="Diamond 330">
            <a:extLst>
              <a:ext uri="{FF2B5EF4-FFF2-40B4-BE49-F238E27FC236}">
                <a16:creationId xmlns="" xmlns:a16="http://schemas.microsoft.com/office/drawing/2014/main" id="{FF213EB1-9DA7-CD51-7F53-7F63E95A8C2F}"/>
              </a:ext>
            </a:extLst>
          </p:cNvPr>
          <p:cNvSpPr>
            <a:spLocks noChangeArrowheads="1"/>
          </p:cNvSpPr>
          <p:nvPr/>
        </p:nvSpPr>
        <p:spPr bwMode="auto">
          <a:xfrm>
            <a:off x="9927254" y="4668290"/>
            <a:ext cx="61524"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33" name="TextBox 331">
            <a:extLst>
              <a:ext uri="{FF2B5EF4-FFF2-40B4-BE49-F238E27FC236}">
                <a16:creationId xmlns="" xmlns:a16="http://schemas.microsoft.com/office/drawing/2014/main" id="{6BB472AD-682A-5B61-4383-680AC952CE2C}"/>
              </a:ext>
            </a:extLst>
          </p:cNvPr>
          <p:cNvSpPr txBox="1">
            <a:spLocks noChangeArrowheads="1"/>
          </p:cNvSpPr>
          <p:nvPr/>
        </p:nvSpPr>
        <p:spPr bwMode="auto">
          <a:xfrm>
            <a:off x="9569085" y="4530042"/>
            <a:ext cx="7314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ru-RU"/>
            </a:defPPr>
            <a:lvl1pPr defTabSz="316493" fontAlgn="auto">
              <a:spcBef>
                <a:spcPct val="0"/>
              </a:spcBef>
              <a:spcAft>
                <a:spcPts val="0"/>
              </a:spcAft>
              <a:buSzTx/>
              <a:buNone/>
              <a:defRPr kumimoji="0" sz="900">
                <a:solidFill>
                  <a:schemeClr val="tx1">
                    <a:lumMod val="75000"/>
                    <a:lumOff val="25000"/>
                  </a:schemeClr>
                </a:solidFill>
                <a:latin typeface="Arial" panose="020B0604020202020204" pitchFamily="34"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r>
              <a:rPr lang="ru-RU" altLang="ru-RU" dirty="0"/>
              <a:t>Биробиджан</a:t>
            </a:r>
          </a:p>
        </p:txBody>
      </p:sp>
      <p:sp>
        <p:nvSpPr>
          <p:cNvPr id="134" name="TextBox 333">
            <a:extLst>
              <a:ext uri="{FF2B5EF4-FFF2-40B4-BE49-F238E27FC236}">
                <a16:creationId xmlns="" xmlns:a16="http://schemas.microsoft.com/office/drawing/2014/main" id="{90A227C4-A04B-5CFB-013B-2B45F2FCC887}"/>
              </a:ext>
            </a:extLst>
          </p:cNvPr>
          <p:cNvSpPr txBox="1">
            <a:spLocks noChangeArrowheads="1"/>
          </p:cNvSpPr>
          <p:nvPr/>
        </p:nvSpPr>
        <p:spPr bwMode="auto">
          <a:xfrm>
            <a:off x="9422721" y="4263741"/>
            <a:ext cx="964520" cy="1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chemeClr val="tx1">
                    <a:lumMod val="75000"/>
                    <a:lumOff val="25000"/>
                  </a:schemeClr>
                </a:solidFill>
                <a:latin typeface="Arial" panose="020B0604020202020204" pitchFamily="34" charset="0"/>
              </a:rPr>
              <a:t>Хабаровск</a:t>
            </a:r>
          </a:p>
        </p:txBody>
      </p:sp>
      <p:sp>
        <p:nvSpPr>
          <p:cNvPr id="135" name="Diamond 334">
            <a:extLst>
              <a:ext uri="{FF2B5EF4-FFF2-40B4-BE49-F238E27FC236}">
                <a16:creationId xmlns="" xmlns:a16="http://schemas.microsoft.com/office/drawing/2014/main" id="{DFBE1017-1260-24AE-692C-EA5FF9F6A1FE}"/>
              </a:ext>
            </a:extLst>
          </p:cNvPr>
          <p:cNvSpPr>
            <a:spLocks noChangeArrowheads="1"/>
          </p:cNvSpPr>
          <p:nvPr/>
        </p:nvSpPr>
        <p:spPr bwMode="auto">
          <a:xfrm>
            <a:off x="10214369" y="5165191"/>
            <a:ext cx="61524"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36" name="TextBox 335">
            <a:extLst>
              <a:ext uri="{FF2B5EF4-FFF2-40B4-BE49-F238E27FC236}">
                <a16:creationId xmlns="" xmlns:a16="http://schemas.microsoft.com/office/drawing/2014/main" id="{CEFB596A-F915-30E4-9124-67D6D110055D}"/>
              </a:ext>
            </a:extLst>
          </p:cNvPr>
          <p:cNvSpPr txBox="1">
            <a:spLocks noChangeArrowheads="1"/>
          </p:cNvSpPr>
          <p:nvPr/>
        </p:nvSpPr>
        <p:spPr bwMode="auto">
          <a:xfrm>
            <a:off x="9556012" y="4986947"/>
            <a:ext cx="72918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Владивосток</a:t>
            </a:r>
            <a:endParaRPr kumimoji="0" lang="ru-RU" altLang="ru-RU" sz="900" b="1" dirty="0">
              <a:solidFill>
                <a:schemeClr val="tx1">
                  <a:lumMod val="75000"/>
                  <a:lumOff val="25000"/>
                </a:schemeClr>
              </a:solidFill>
              <a:latin typeface="Arial" panose="020B0604020202020204" pitchFamily="34" charset="0"/>
            </a:endParaRPr>
          </a:p>
        </p:txBody>
      </p:sp>
      <p:sp>
        <p:nvSpPr>
          <p:cNvPr id="137" name="Diamond 336">
            <a:extLst>
              <a:ext uri="{FF2B5EF4-FFF2-40B4-BE49-F238E27FC236}">
                <a16:creationId xmlns="" xmlns:a16="http://schemas.microsoft.com/office/drawing/2014/main" id="{5891360D-EA01-605A-363D-342ED6C28261}"/>
              </a:ext>
            </a:extLst>
          </p:cNvPr>
          <p:cNvSpPr>
            <a:spLocks noChangeArrowheads="1"/>
          </p:cNvSpPr>
          <p:nvPr/>
        </p:nvSpPr>
        <p:spPr bwMode="auto">
          <a:xfrm>
            <a:off x="10191061" y="5326907"/>
            <a:ext cx="61524"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38" name="TextBox 337">
            <a:extLst>
              <a:ext uri="{FF2B5EF4-FFF2-40B4-BE49-F238E27FC236}">
                <a16:creationId xmlns="" xmlns:a16="http://schemas.microsoft.com/office/drawing/2014/main" id="{1AC627CB-6EFA-81E5-25B8-003D6B0B8E9A}"/>
              </a:ext>
            </a:extLst>
          </p:cNvPr>
          <p:cNvSpPr txBox="1">
            <a:spLocks noChangeArrowheads="1"/>
          </p:cNvSpPr>
          <p:nvPr/>
        </p:nvSpPr>
        <p:spPr bwMode="auto">
          <a:xfrm>
            <a:off x="9434461" y="5289303"/>
            <a:ext cx="7314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Находка</a:t>
            </a:r>
            <a:endParaRPr kumimoji="0" lang="ru-RU" altLang="ru-RU" sz="900" b="1" dirty="0">
              <a:solidFill>
                <a:schemeClr val="tx1">
                  <a:lumMod val="75000"/>
                  <a:lumOff val="25000"/>
                </a:schemeClr>
              </a:solidFill>
              <a:latin typeface="Arial" panose="020B0604020202020204" pitchFamily="34" charset="0"/>
            </a:endParaRPr>
          </a:p>
        </p:txBody>
      </p:sp>
      <p:sp>
        <p:nvSpPr>
          <p:cNvPr id="139" name="TextBox 340">
            <a:extLst>
              <a:ext uri="{FF2B5EF4-FFF2-40B4-BE49-F238E27FC236}">
                <a16:creationId xmlns="" xmlns:a16="http://schemas.microsoft.com/office/drawing/2014/main" id="{F02FB8C8-40E2-D0F2-1F26-1110882FE3BA}"/>
              </a:ext>
            </a:extLst>
          </p:cNvPr>
          <p:cNvSpPr txBox="1">
            <a:spLocks noChangeArrowheads="1"/>
          </p:cNvSpPr>
          <p:nvPr/>
        </p:nvSpPr>
        <p:spPr bwMode="auto">
          <a:xfrm>
            <a:off x="10304377" y="3690007"/>
            <a:ext cx="2506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Оха</a:t>
            </a:r>
            <a:endParaRPr kumimoji="0" lang="ru-RU" altLang="ru-RU" sz="900" b="1" dirty="0">
              <a:solidFill>
                <a:schemeClr val="tx1">
                  <a:lumMod val="75000"/>
                  <a:lumOff val="25000"/>
                </a:schemeClr>
              </a:solidFill>
              <a:latin typeface="Arial" panose="020B0604020202020204" pitchFamily="34" charset="0"/>
            </a:endParaRPr>
          </a:p>
        </p:txBody>
      </p:sp>
      <p:sp>
        <p:nvSpPr>
          <p:cNvPr id="140" name="TextBox 341">
            <a:extLst>
              <a:ext uri="{FF2B5EF4-FFF2-40B4-BE49-F238E27FC236}">
                <a16:creationId xmlns="" xmlns:a16="http://schemas.microsoft.com/office/drawing/2014/main" id="{96E9C3D5-D601-E61B-318E-7D3116BF1225}"/>
              </a:ext>
            </a:extLst>
          </p:cNvPr>
          <p:cNvSpPr txBox="1">
            <a:spLocks noChangeArrowheads="1"/>
          </p:cNvSpPr>
          <p:nvPr/>
        </p:nvSpPr>
        <p:spPr bwMode="auto">
          <a:xfrm>
            <a:off x="9853954" y="3996206"/>
            <a:ext cx="62393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algn="r" defTabSz="316493" fontAlgn="auto">
              <a:spcBef>
                <a:spcPct val="0"/>
              </a:spcBef>
              <a:spcAft>
                <a:spcPts val="0"/>
              </a:spcAft>
              <a:buSzTx/>
              <a:buNone/>
            </a:pPr>
            <a:r>
              <a:rPr kumimoji="0" lang="ru-RU" altLang="ru-RU" sz="900" dirty="0">
                <a:solidFill>
                  <a:schemeClr val="tx1">
                    <a:lumMod val="75000"/>
                    <a:lumOff val="25000"/>
                  </a:schemeClr>
                </a:solidFill>
                <a:latin typeface="Arial" panose="020B0604020202020204" pitchFamily="34" charset="0"/>
              </a:rPr>
              <a:t>Ноглики</a:t>
            </a:r>
            <a:endParaRPr kumimoji="0" lang="ru-RU" altLang="ru-RU" sz="900" b="1" dirty="0">
              <a:solidFill>
                <a:schemeClr val="tx1">
                  <a:lumMod val="75000"/>
                  <a:lumOff val="25000"/>
                </a:schemeClr>
              </a:solidFill>
              <a:latin typeface="Arial" panose="020B0604020202020204" pitchFamily="34" charset="0"/>
            </a:endParaRPr>
          </a:p>
        </p:txBody>
      </p:sp>
      <p:sp>
        <p:nvSpPr>
          <p:cNvPr id="141" name="Diamond 342">
            <a:extLst>
              <a:ext uri="{FF2B5EF4-FFF2-40B4-BE49-F238E27FC236}">
                <a16:creationId xmlns="" xmlns:a16="http://schemas.microsoft.com/office/drawing/2014/main" id="{3CC7598A-39A2-D0FB-C52D-6EE026DF64D2}"/>
              </a:ext>
            </a:extLst>
          </p:cNvPr>
          <p:cNvSpPr>
            <a:spLocks noChangeArrowheads="1"/>
          </p:cNvSpPr>
          <p:nvPr/>
        </p:nvSpPr>
        <p:spPr bwMode="auto">
          <a:xfrm>
            <a:off x="11221554" y="3203958"/>
            <a:ext cx="61524"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42" name="TextBox 343">
            <a:extLst>
              <a:ext uri="{FF2B5EF4-FFF2-40B4-BE49-F238E27FC236}">
                <a16:creationId xmlns="" xmlns:a16="http://schemas.microsoft.com/office/drawing/2014/main" id="{C76BF39C-7A7A-3254-B1E2-067C9D4BCE96}"/>
              </a:ext>
            </a:extLst>
          </p:cNvPr>
          <p:cNvSpPr txBox="1">
            <a:spLocks noChangeArrowheads="1"/>
          </p:cNvSpPr>
          <p:nvPr/>
        </p:nvSpPr>
        <p:spPr bwMode="auto">
          <a:xfrm>
            <a:off x="10864167" y="2941537"/>
            <a:ext cx="14082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700" dirty="0">
                <a:solidFill>
                  <a:schemeClr val="tx1">
                    <a:lumMod val="75000"/>
                    <a:lumOff val="25000"/>
                  </a:schemeClr>
                </a:solidFill>
                <a:latin typeface="Arial" panose="020B0604020202020204" pitchFamily="34" charset="0"/>
              </a:rPr>
              <a:t>Петропавловск-</a:t>
            </a:r>
            <a:br>
              <a:rPr kumimoji="0" lang="ru-RU" altLang="ru-RU" sz="700" dirty="0">
                <a:solidFill>
                  <a:schemeClr val="tx1">
                    <a:lumMod val="75000"/>
                    <a:lumOff val="25000"/>
                  </a:schemeClr>
                </a:solidFill>
                <a:latin typeface="Arial" panose="020B0604020202020204" pitchFamily="34" charset="0"/>
              </a:rPr>
            </a:br>
            <a:r>
              <a:rPr kumimoji="0" lang="ru-RU" altLang="ru-RU" sz="700" dirty="0">
                <a:solidFill>
                  <a:schemeClr val="tx1">
                    <a:lumMod val="75000"/>
                    <a:lumOff val="25000"/>
                  </a:schemeClr>
                </a:solidFill>
                <a:latin typeface="Arial" panose="020B0604020202020204" pitchFamily="34" charset="0"/>
              </a:rPr>
              <a:t>Камчатский</a:t>
            </a:r>
            <a:endParaRPr kumimoji="0" lang="ru-RU" altLang="ru-RU" sz="700" b="1" dirty="0">
              <a:solidFill>
                <a:schemeClr val="tx1">
                  <a:lumMod val="75000"/>
                  <a:lumOff val="25000"/>
                </a:schemeClr>
              </a:solidFill>
              <a:latin typeface="Arial" panose="020B0604020202020204" pitchFamily="34" charset="0"/>
            </a:endParaRPr>
          </a:p>
        </p:txBody>
      </p:sp>
      <p:sp>
        <p:nvSpPr>
          <p:cNvPr id="143" name="Diamond 247">
            <a:extLst>
              <a:ext uri="{FF2B5EF4-FFF2-40B4-BE49-F238E27FC236}">
                <a16:creationId xmlns="" xmlns:a16="http://schemas.microsoft.com/office/drawing/2014/main" id="{005212BF-B4C8-BE85-1CB9-0E368D7DAB42}"/>
              </a:ext>
            </a:extLst>
          </p:cNvPr>
          <p:cNvSpPr>
            <a:spLocks noChangeArrowheads="1"/>
          </p:cNvSpPr>
          <p:nvPr/>
        </p:nvSpPr>
        <p:spPr bwMode="auto">
          <a:xfrm>
            <a:off x="4079889" y="3855381"/>
            <a:ext cx="61524"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44" name="Diamond 247">
            <a:extLst>
              <a:ext uri="{FF2B5EF4-FFF2-40B4-BE49-F238E27FC236}">
                <a16:creationId xmlns="" xmlns:a16="http://schemas.microsoft.com/office/drawing/2014/main" id="{6ADD1DC7-C0FC-2251-0495-1A9B467DC0A5}"/>
              </a:ext>
            </a:extLst>
          </p:cNvPr>
          <p:cNvSpPr>
            <a:spLocks noChangeArrowheads="1"/>
          </p:cNvSpPr>
          <p:nvPr/>
        </p:nvSpPr>
        <p:spPr bwMode="auto">
          <a:xfrm>
            <a:off x="5944095" y="3279000"/>
            <a:ext cx="61524"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45" name="Diamond 295">
            <a:extLst>
              <a:ext uri="{FF2B5EF4-FFF2-40B4-BE49-F238E27FC236}">
                <a16:creationId xmlns="" xmlns:a16="http://schemas.microsoft.com/office/drawing/2014/main" id="{16771524-0885-EE00-EF6D-41D41C7E64B0}"/>
              </a:ext>
            </a:extLst>
          </p:cNvPr>
          <p:cNvSpPr>
            <a:spLocks noChangeArrowheads="1"/>
          </p:cNvSpPr>
          <p:nvPr/>
        </p:nvSpPr>
        <p:spPr bwMode="auto">
          <a:xfrm>
            <a:off x="6739358" y="4072012"/>
            <a:ext cx="61525"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46" name="Diamond 295">
            <a:extLst>
              <a:ext uri="{FF2B5EF4-FFF2-40B4-BE49-F238E27FC236}">
                <a16:creationId xmlns="" xmlns:a16="http://schemas.microsoft.com/office/drawing/2014/main" id="{13CBFB55-EAA2-3815-8E7A-DAF467652564}"/>
              </a:ext>
            </a:extLst>
          </p:cNvPr>
          <p:cNvSpPr>
            <a:spLocks noChangeArrowheads="1"/>
          </p:cNvSpPr>
          <p:nvPr/>
        </p:nvSpPr>
        <p:spPr bwMode="auto">
          <a:xfrm>
            <a:off x="6363374" y="3961557"/>
            <a:ext cx="63803"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47" name="Diamond 295">
            <a:extLst>
              <a:ext uri="{FF2B5EF4-FFF2-40B4-BE49-F238E27FC236}">
                <a16:creationId xmlns="" xmlns:a16="http://schemas.microsoft.com/office/drawing/2014/main" id="{889F058C-9C05-4308-E230-756683FDF1AD}"/>
              </a:ext>
            </a:extLst>
          </p:cNvPr>
          <p:cNvSpPr>
            <a:spLocks noChangeArrowheads="1"/>
          </p:cNvSpPr>
          <p:nvPr/>
        </p:nvSpPr>
        <p:spPr bwMode="auto">
          <a:xfrm>
            <a:off x="5552158" y="2475846"/>
            <a:ext cx="61524"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48" name="Diamond 295">
            <a:extLst>
              <a:ext uri="{FF2B5EF4-FFF2-40B4-BE49-F238E27FC236}">
                <a16:creationId xmlns="" xmlns:a16="http://schemas.microsoft.com/office/drawing/2014/main" id="{22A07E26-CA7B-5AF6-F7A6-20B81C064F38}"/>
              </a:ext>
            </a:extLst>
          </p:cNvPr>
          <p:cNvSpPr>
            <a:spLocks noChangeArrowheads="1"/>
          </p:cNvSpPr>
          <p:nvPr/>
        </p:nvSpPr>
        <p:spPr bwMode="auto">
          <a:xfrm>
            <a:off x="4809304" y="2240580"/>
            <a:ext cx="61524"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49" name="Diamond 295">
            <a:extLst>
              <a:ext uri="{FF2B5EF4-FFF2-40B4-BE49-F238E27FC236}">
                <a16:creationId xmlns="" xmlns:a16="http://schemas.microsoft.com/office/drawing/2014/main" id="{0EA111C6-40F6-1091-0855-42AC8E34EECF}"/>
              </a:ext>
            </a:extLst>
          </p:cNvPr>
          <p:cNvSpPr>
            <a:spLocks noChangeArrowheads="1"/>
          </p:cNvSpPr>
          <p:nvPr/>
        </p:nvSpPr>
        <p:spPr bwMode="auto">
          <a:xfrm>
            <a:off x="3724644" y="2135115"/>
            <a:ext cx="63803"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50" name="Diamond 295">
            <a:extLst>
              <a:ext uri="{FF2B5EF4-FFF2-40B4-BE49-F238E27FC236}">
                <a16:creationId xmlns="" xmlns:a16="http://schemas.microsoft.com/office/drawing/2014/main" id="{18A84180-EA71-D6DF-BC59-F274223A4D42}"/>
              </a:ext>
            </a:extLst>
          </p:cNvPr>
          <p:cNvSpPr>
            <a:spLocks noChangeArrowheads="1"/>
          </p:cNvSpPr>
          <p:nvPr/>
        </p:nvSpPr>
        <p:spPr bwMode="auto">
          <a:xfrm>
            <a:off x="3608430" y="2922041"/>
            <a:ext cx="61525"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51" name="Diamond 295">
            <a:extLst>
              <a:ext uri="{FF2B5EF4-FFF2-40B4-BE49-F238E27FC236}">
                <a16:creationId xmlns="" xmlns:a16="http://schemas.microsoft.com/office/drawing/2014/main" id="{9E2DCF67-5434-566E-292A-FB6D64671D07}"/>
              </a:ext>
            </a:extLst>
          </p:cNvPr>
          <p:cNvSpPr>
            <a:spLocks noChangeArrowheads="1"/>
          </p:cNvSpPr>
          <p:nvPr/>
        </p:nvSpPr>
        <p:spPr bwMode="auto">
          <a:xfrm>
            <a:off x="3214216" y="3106604"/>
            <a:ext cx="61524"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52" name="Diamond 295">
            <a:extLst>
              <a:ext uri="{FF2B5EF4-FFF2-40B4-BE49-F238E27FC236}">
                <a16:creationId xmlns="" xmlns:a16="http://schemas.microsoft.com/office/drawing/2014/main" id="{2378EBF6-B751-776F-66C6-FEBB3A8D50FE}"/>
              </a:ext>
            </a:extLst>
          </p:cNvPr>
          <p:cNvSpPr>
            <a:spLocks noChangeArrowheads="1"/>
          </p:cNvSpPr>
          <p:nvPr/>
        </p:nvSpPr>
        <p:spPr bwMode="auto">
          <a:xfrm>
            <a:off x="10854501" y="4420855"/>
            <a:ext cx="61524"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53" name="Diamond 295">
            <a:extLst>
              <a:ext uri="{FF2B5EF4-FFF2-40B4-BE49-F238E27FC236}">
                <a16:creationId xmlns="" xmlns:a16="http://schemas.microsoft.com/office/drawing/2014/main" id="{F7E43817-12F9-AA25-C2AC-F1E6895EFABB}"/>
              </a:ext>
            </a:extLst>
          </p:cNvPr>
          <p:cNvSpPr>
            <a:spLocks noChangeArrowheads="1"/>
          </p:cNvSpPr>
          <p:nvPr/>
        </p:nvSpPr>
        <p:spPr bwMode="auto">
          <a:xfrm>
            <a:off x="7680460" y="4615558"/>
            <a:ext cx="61524"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54" name="Diamond 295">
            <a:extLst>
              <a:ext uri="{FF2B5EF4-FFF2-40B4-BE49-F238E27FC236}">
                <a16:creationId xmlns="" xmlns:a16="http://schemas.microsoft.com/office/drawing/2014/main" id="{F95B6114-073D-198F-698D-58B896613DDA}"/>
              </a:ext>
            </a:extLst>
          </p:cNvPr>
          <p:cNvSpPr>
            <a:spLocks noChangeArrowheads="1"/>
          </p:cNvSpPr>
          <p:nvPr/>
        </p:nvSpPr>
        <p:spPr bwMode="auto">
          <a:xfrm>
            <a:off x="2792223" y="3777927"/>
            <a:ext cx="61525"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55" name="Diamond 295">
            <a:extLst>
              <a:ext uri="{FF2B5EF4-FFF2-40B4-BE49-F238E27FC236}">
                <a16:creationId xmlns="" xmlns:a16="http://schemas.microsoft.com/office/drawing/2014/main" id="{9A852931-7501-7D84-2257-2F94DFAD2B57}"/>
              </a:ext>
            </a:extLst>
          </p:cNvPr>
          <p:cNvSpPr>
            <a:spLocks noChangeArrowheads="1"/>
          </p:cNvSpPr>
          <p:nvPr/>
        </p:nvSpPr>
        <p:spPr bwMode="auto">
          <a:xfrm>
            <a:off x="2719737" y="3650152"/>
            <a:ext cx="61525" cy="54762"/>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56" name="Diamond 295">
            <a:extLst>
              <a:ext uri="{FF2B5EF4-FFF2-40B4-BE49-F238E27FC236}">
                <a16:creationId xmlns="" xmlns:a16="http://schemas.microsoft.com/office/drawing/2014/main" id="{9A3D4C4E-75DF-04FA-BB9A-09F517B0BDA7}"/>
              </a:ext>
            </a:extLst>
          </p:cNvPr>
          <p:cNvSpPr>
            <a:spLocks noChangeArrowheads="1"/>
          </p:cNvSpPr>
          <p:nvPr/>
        </p:nvSpPr>
        <p:spPr bwMode="auto">
          <a:xfrm>
            <a:off x="4740939" y="2984864"/>
            <a:ext cx="63803" cy="56789"/>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57" name="TextBox 172">
            <a:extLst>
              <a:ext uri="{FF2B5EF4-FFF2-40B4-BE49-F238E27FC236}">
                <a16:creationId xmlns="" xmlns:a16="http://schemas.microsoft.com/office/drawing/2014/main" id="{622B00AF-EDCC-51CF-AFCD-BBEDA9AFB87B}"/>
              </a:ext>
            </a:extLst>
          </p:cNvPr>
          <p:cNvSpPr txBox="1">
            <a:spLocks noChangeArrowheads="1"/>
          </p:cNvSpPr>
          <p:nvPr/>
        </p:nvSpPr>
        <p:spPr bwMode="auto">
          <a:xfrm>
            <a:off x="3740597" y="2438364"/>
            <a:ext cx="985836" cy="1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chemeClr val="tx1">
                    <a:lumMod val="75000"/>
                    <a:lumOff val="25000"/>
                  </a:schemeClr>
                </a:solidFill>
                <a:latin typeface="Arial" panose="020B0604020202020204" pitchFamily="34" charset="0"/>
              </a:rPr>
              <a:t>БЕ Москва</a:t>
            </a:r>
          </a:p>
        </p:txBody>
      </p:sp>
      <p:sp>
        <p:nvSpPr>
          <p:cNvPr id="158" name="Diamond 241">
            <a:extLst>
              <a:ext uri="{FF2B5EF4-FFF2-40B4-BE49-F238E27FC236}">
                <a16:creationId xmlns="" xmlns:a16="http://schemas.microsoft.com/office/drawing/2014/main" id="{25765584-662B-8E6B-8CB9-4D8DAAAD3E45}"/>
              </a:ext>
            </a:extLst>
          </p:cNvPr>
          <p:cNvSpPr>
            <a:spLocks noChangeArrowheads="1"/>
          </p:cNvSpPr>
          <p:nvPr/>
        </p:nvSpPr>
        <p:spPr bwMode="auto">
          <a:xfrm>
            <a:off x="3734191" y="3266482"/>
            <a:ext cx="61524" cy="54760"/>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59" name="TextBox 249">
            <a:extLst>
              <a:ext uri="{FF2B5EF4-FFF2-40B4-BE49-F238E27FC236}">
                <a16:creationId xmlns="" xmlns:a16="http://schemas.microsoft.com/office/drawing/2014/main" id="{EB569FDE-C0E5-42B3-9A94-ADB04FCAACBD}"/>
              </a:ext>
            </a:extLst>
          </p:cNvPr>
          <p:cNvSpPr txBox="1">
            <a:spLocks noChangeArrowheads="1"/>
          </p:cNvSpPr>
          <p:nvPr/>
        </p:nvSpPr>
        <p:spPr bwMode="auto">
          <a:xfrm>
            <a:off x="5021704" y="3215139"/>
            <a:ext cx="37059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1050" b="1" dirty="0">
                <a:solidFill>
                  <a:schemeClr val="tx1">
                    <a:lumMod val="75000"/>
                    <a:lumOff val="25000"/>
                  </a:schemeClr>
                </a:solidFill>
                <a:latin typeface="Arial" panose="020B0604020202020204" pitchFamily="34" charset="0"/>
              </a:rPr>
              <a:t>Уфа</a:t>
            </a:r>
          </a:p>
        </p:txBody>
      </p:sp>
      <p:sp>
        <p:nvSpPr>
          <p:cNvPr id="160" name="Diamond 332">
            <a:extLst>
              <a:ext uri="{FF2B5EF4-FFF2-40B4-BE49-F238E27FC236}">
                <a16:creationId xmlns="" xmlns:a16="http://schemas.microsoft.com/office/drawing/2014/main" id="{2F18E6B3-E237-4C21-559E-88EF79499BCC}"/>
              </a:ext>
            </a:extLst>
          </p:cNvPr>
          <p:cNvSpPr>
            <a:spLocks noChangeArrowheads="1"/>
          </p:cNvSpPr>
          <p:nvPr/>
        </p:nvSpPr>
        <p:spPr bwMode="auto">
          <a:xfrm>
            <a:off x="10371343" y="4356327"/>
            <a:ext cx="63803" cy="54761"/>
          </a:xfrm>
          <a:prstGeom prst="diamond">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447" tIns="31224" rIns="62447" bIns="31224" anchor="ct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endParaRPr kumimoji="0" lang="ru-RU" altLang="ru-RU" sz="6600" dirty="0">
              <a:solidFill>
                <a:srgbClr val="53505E"/>
              </a:solidFill>
              <a:latin typeface="+mn-lt"/>
            </a:endParaRPr>
          </a:p>
        </p:txBody>
      </p:sp>
      <p:sp>
        <p:nvSpPr>
          <p:cNvPr id="161" name="Freeform 442">
            <a:extLst>
              <a:ext uri="{FF2B5EF4-FFF2-40B4-BE49-F238E27FC236}">
                <a16:creationId xmlns="" xmlns:a16="http://schemas.microsoft.com/office/drawing/2014/main" id="{CDB29EF0-A4F5-C95D-A646-AEFD9708DD9C}"/>
              </a:ext>
            </a:extLst>
          </p:cNvPr>
          <p:cNvSpPr>
            <a:spLocks/>
          </p:cNvSpPr>
          <p:nvPr/>
        </p:nvSpPr>
        <p:spPr bwMode="auto">
          <a:xfrm>
            <a:off x="2084263" y="4196456"/>
            <a:ext cx="279881" cy="239313"/>
          </a:xfrm>
          <a:custGeom>
            <a:avLst/>
            <a:gdLst>
              <a:gd name="T0" fmla="*/ 0 w 114"/>
              <a:gd name="T1" fmla="*/ 0 h 121"/>
              <a:gd name="T2" fmla="*/ 61 w 114"/>
              <a:gd name="T3" fmla="*/ 1 h 121"/>
              <a:gd name="T4" fmla="*/ 61 w 114"/>
              <a:gd name="T5" fmla="*/ 56 h 121"/>
              <a:gd name="T6" fmla="*/ 114 w 114"/>
              <a:gd name="T7" fmla="*/ 56 h 121"/>
              <a:gd name="T8" fmla="*/ 114 w 114"/>
              <a:gd name="T9" fmla="*/ 121 h 121"/>
              <a:gd name="T10" fmla="*/ 0 w 114"/>
              <a:gd name="T11" fmla="*/ 121 h 121"/>
              <a:gd name="T12" fmla="*/ 0 w 114"/>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14" h="121">
                <a:moveTo>
                  <a:pt x="0" y="0"/>
                </a:moveTo>
                <a:lnTo>
                  <a:pt x="61" y="1"/>
                </a:lnTo>
                <a:lnTo>
                  <a:pt x="61" y="56"/>
                </a:lnTo>
                <a:lnTo>
                  <a:pt x="114" y="56"/>
                </a:lnTo>
                <a:lnTo>
                  <a:pt x="114" y="121"/>
                </a:lnTo>
                <a:lnTo>
                  <a:pt x="0" y="121"/>
                </a:lnTo>
                <a:lnTo>
                  <a:pt x="0" y="0"/>
                </a:lnTo>
                <a:close/>
              </a:path>
            </a:pathLst>
          </a:custGeom>
          <a:solidFill>
            <a:schemeClr val="bg1">
              <a:lumMod val="95000"/>
            </a:schemeClr>
          </a:solidFill>
          <a:ln w="19050">
            <a:solidFill>
              <a:srgbClr val="F6CC45"/>
            </a:solidFill>
          </a:ln>
        </p:spPr>
        <p:txBody>
          <a:bodyPr vert="horz" wrap="square" lIns="63305" tIns="31652" rIns="63305" bIns="31652" numCol="1" anchor="t" anchorCtr="0" compatLnSpc="1">
            <a:prstTxWarp prst="textNoShape">
              <a:avLst/>
            </a:prstTxWarp>
          </a:bodyPr>
          <a:lstStyle/>
          <a:p>
            <a:pPr defTabSz="316493" fontAlgn="auto">
              <a:spcBef>
                <a:spcPts val="0"/>
              </a:spcBef>
              <a:spcAft>
                <a:spcPts val="0"/>
              </a:spcAft>
            </a:pPr>
            <a:endParaRPr lang="ru-RU" sz="1600" dirty="0">
              <a:solidFill>
                <a:srgbClr val="53505E"/>
              </a:solidFill>
              <a:latin typeface="+mn-lt"/>
              <a:cs typeface="Arial" panose="020B0604020202020204" pitchFamily="34" charset="0"/>
            </a:endParaRPr>
          </a:p>
        </p:txBody>
      </p:sp>
      <p:sp>
        <p:nvSpPr>
          <p:cNvPr id="162" name="TextBox 172">
            <a:extLst>
              <a:ext uri="{FF2B5EF4-FFF2-40B4-BE49-F238E27FC236}">
                <a16:creationId xmlns="" xmlns:a16="http://schemas.microsoft.com/office/drawing/2014/main" id="{F05D1157-8053-601D-D37B-87A7AE77A1D4}"/>
              </a:ext>
            </a:extLst>
          </p:cNvPr>
          <p:cNvSpPr txBox="1">
            <a:spLocks noChangeArrowheads="1"/>
          </p:cNvSpPr>
          <p:nvPr/>
        </p:nvSpPr>
        <p:spPr bwMode="auto">
          <a:xfrm>
            <a:off x="3388665" y="2222988"/>
            <a:ext cx="4826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SzPct val="80000"/>
              <a:buBlip>
                <a:blip/>
              </a:buBlip>
              <a:defRPr kumimoji="1" sz="1200">
                <a:solidFill>
                  <a:srgbClr val="3D464A"/>
                </a:solidFill>
                <a:latin typeface="Europe" pitchFamily="2" charset="0"/>
                <a:cs typeface="Arial" panose="020B0604020202020204" pitchFamily="34" charset="0"/>
              </a:defRPr>
            </a:lvl1pPr>
            <a:lvl2pPr>
              <a:spcBef>
                <a:spcPct val="20000"/>
              </a:spcBef>
              <a:buClr>
                <a:srgbClr val="FED208"/>
              </a:buClr>
              <a:buSzPct val="120000"/>
              <a:buFont typeface="Arial" panose="020B0604020202020204" pitchFamily="34" charset="0"/>
              <a:buChar char="•"/>
              <a:defRPr kumimoji="1" sz="1200">
                <a:solidFill>
                  <a:srgbClr val="3D464A"/>
                </a:solidFill>
                <a:latin typeface="Europe" pitchFamily="2" charset="0"/>
                <a:cs typeface="Arial" panose="020B0604020202020204" pitchFamily="34" charset="0"/>
              </a:defRPr>
            </a:lvl2pPr>
            <a:lvl3pPr>
              <a:spcBef>
                <a:spcPct val="20000"/>
              </a:spcBef>
              <a:buClr>
                <a:srgbClr val="FED208"/>
              </a:buClr>
              <a:buSzPct val="96000"/>
              <a:buFont typeface="Wingdings" panose="05000000000000000000" pitchFamily="2" charset="2"/>
              <a:buChar char="§"/>
              <a:defRPr kumimoji="1" sz="1200">
                <a:solidFill>
                  <a:srgbClr val="3D464A"/>
                </a:solidFill>
                <a:latin typeface="Europe" pitchFamily="2" charset="0"/>
                <a:cs typeface="Arial" panose="020B0604020202020204" pitchFamily="34" charset="0"/>
              </a:defRPr>
            </a:lvl3pPr>
            <a:lvl4pPr>
              <a:spcBef>
                <a:spcPct val="20000"/>
              </a:spcBef>
              <a:buFont typeface="Arial" panose="020B0604020202020204" pitchFamily="34" charset="0"/>
              <a:buChar char="–"/>
              <a:defRPr kumimoji="1" sz="1200">
                <a:solidFill>
                  <a:srgbClr val="3D464A"/>
                </a:solidFill>
                <a:latin typeface="Europe" pitchFamily="2" charset="0"/>
                <a:cs typeface="Arial" panose="020B0604020202020204" pitchFamily="34" charset="0"/>
              </a:defRPr>
            </a:lvl4pPr>
            <a:lvl5pPr>
              <a:spcBef>
                <a:spcPct val="20000"/>
              </a:spcBef>
              <a:buFont typeface="Arial" panose="020B0604020202020204" pitchFamily="34" charset="0"/>
              <a:defRPr kumimoji="1" sz="1200">
                <a:solidFill>
                  <a:srgbClr val="3D464A"/>
                </a:solidFill>
                <a:latin typeface="Europe" pitchFamily="2" charset="0"/>
                <a:cs typeface="Arial" panose="020B0604020202020204" pitchFamily="34" charset="0"/>
              </a:defRPr>
            </a:lvl5pPr>
            <a:lvl6pPr marL="22844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6pPr>
            <a:lvl7pPr marL="27416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7pPr>
            <a:lvl8pPr marL="31988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8pPr>
            <a:lvl9pPr marL="3656013" indent="1588" eaLnBrk="0" fontAlgn="base" hangingPunct="0">
              <a:spcBef>
                <a:spcPct val="20000"/>
              </a:spcBef>
              <a:spcAft>
                <a:spcPct val="0"/>
              </a:spcAft>
              <a:buFont typeface="Arial" panose="020B0604020202020204" pitchFamily="34" charset="0"/>
              <a:defRPr kumimoji="1" sz="1200">
                <a:solidFill>
                  <a:srgbClr val="3D464A"/>
                </a:solidFill>
                <a:latin typeface="Europe" pitchFamily="2" charset="0"/>
                <a:cs typeface="Arial" panose="020B0604020202020204" pitchFamily="34" charset="0"/>
              </a:defRPr>
            </a:lvl9pPr>
          </a:lstStyle>
          <a:p>
            <a:pPr defTabSz="316493" fontAlgn="auto">
              <a:spcBef>
                <a:spcPct val="0"/>
              </a:spcBef>
              <a:spcAft>
                <a:spcPts val="0"/>
              </a:spcAft>
              <a:buSzTx/>
              <a:buNone/>
            </a:pPr>
            <a:r>
              <a:rPr kumimoji="0" lang="ru-RU" altLang="ru-RU" sz="900" b="1" dirty="0">
                <a:solidFill>
                  <a:schemeClr val="tx1">
                    <a:lumMod val="75000"/>
                    <a:lumOff val="25000"/>
                  </a:schemeClr>
                </a:solidFill>
                <a:latin typeface="Arial" panose="020B0604020202020204" pitchFamily="34" charset="0"/>
              </a:rPr>
              <a:t>Москва</a:t>
            </a:r>
            <a:endParaRPr kumimoji="0" lang="ru-RU" altLang="ru-RU" sz="700" b="1" dirty="0">
              <a:solidFill>
                <a:schemeClr val="tx1">
                  <a:lumMod val="75000"/>
                  <a:lumOff val="25000"/>
                </a:schemeClr>
              </a:solidFill>
              <a:latin typeface="Arial" panose="020B0604020202020204" pitchFamily="34" charset="0"/>
            </a:endParaRPr>
          </a:p>
        </p:txBody>
      </p:sp>
      <p:sp>
        <p:nvSpPr>
          <p:cNvPr id="163" name="5-Point Star 250">
            <a:extLst>
              <a:ext uri="{FF2B5EF4-FFF2-40B4-BE49-F238E27FC236}">
                <a16:creationId xmlns="" xmlns:a16="http://schemas.microsoft.com/office/drawing/2014/main" id="{054C0339-D42F-B1B1-2ABF-F328E6856F5F}"/>
              </a:ext>
            </a:extLst>
          </p:cNvPr>
          <p:cNvSpPr>
            <a:spLocks noChangeAspect="1"/>
          </p:cNvSpPr>
          <p:nvPr/>
        </p:nvSpPr>
        <p:spPr bwMode="auto">
          <a:xfrm>
            <a:off x="2553389" y="3754002"/>
            <a:ext cx="151252" cy="151616"/>
          </a:xfrm>
          <a:prstGeom prst="star5">
            <a:avLst>
              <a:gd name="adj" fmla="val 26387"/>
              <a:gd name="hf" fmla="val 105146"/>
              <a:gd name="vf" fmla="val 110557"/>
            </a:avLst>
          </a:prstGeom>
          <a:solidFill>
            <a:schemeClr val="accent2"/>
          </a:solidFill>
          <a:ln w="412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800" dirty="0">
              <a:solidFill>
                <a:srgbClr val="53505E"/>
              </a:solidFill>
              <a:latin typeface="Arial" panose="020B0604020202020204" pitchFamily="34" charset="0"/>
              <a:cs typeface="Arial" panose="020B0604020202020204" pitchFamily="34" charset="0"/>
            </a:endParaRPr>
          </a:p>
        </p:txBody>
      </p:sp>
      <p:sp>
        <p:nvSpPr>
          <p:cNvPr id="164" name="5-Point Star 250">
            <a:extLst>
              <a:ext uri="{FF2B5EF4-FFF2-40B4-BE49-F238E27FC236}">
                <a16:creationId xmlns="" xmlns:a16="http://schemas.microsoft.com/office/drawing/2014/main" id="{B07FBD15-C394-FB44-9FB4-20E553269B1F}"/>
              </a:ext>
            </a:extLst>
          </p:cNvPr>
          <p:cNvSpPr>
            <a:spLocks noChangeAspect="1"/>
          </p:cNvSpPr>
          <p:nvPr/>
        </p:nvSpPr>
        <p:spPr bwMode="auto">
          <a:xfrm>
            <a:off x="3611329" y="3466923"/>
            <a:ext cx="151252" cy="151616"/>
          </a:xfrm>
          <a:prstGeom prst="star5">
            <a:avLst>
              <a:gd name="adj" fmla="val 26387"/>
              <a:gd name="hf" fmla="val 105146"/>
              <a:gd name="vf" fmla="val 110557"/>
            </a:avLst>
          </a:prstGeom>
          <a:solidFill>
            <a:srgbClr val="FFD200"/>
          </a:solidFill>
          <a:ln w="412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800" dirty="0">
              <a:solidFill>
                <a:srgbClr val="53505E"/>
              </a:solidFill>
              <a:latin typeface="Arial" panose="020B0604020202020204" pitchFamily="34" charset="0"/>
              <a:cs typeface="Arial" panose="020B0604020202020204" pitchFamily="34" charset="0"/>
            </a:endParaRPr>
          </a:p>
        </p:txBody>
      </p:sp>
      <p:sp>
        <p:nvSpPr>
          <p:cNvPr id="165" name="5-Point Star 250">
            <a:extLst>
              <a:ext uri="{FF2B5EF4-FFF2-40B4-BE49-F238E27FC236}">
                <a16:creationId xmlns="" xmlns:a16="http://schemas.microsoft.com/office/drawing/2014/main" id="{8AFA5364-71B8-A2DC-8DCC-05F32CC3E3C3}"/>
              </a:ext>
            </a:extLst>
          </p:cNvPr>
          <p:cNvSpPr>
            <a:spLocks noChangeAspect="1"/>
          </p:cNvSpPr>
          <p:nvPr/>
        </p:nvSpPr>
        <p:spPr bwMode="auto">
          <a:xfrm>
            <a:off x="3935622" y="3254272"/>
            <a:ext cx="151252" cy="151616"/>
          </a:xfrm>
          <a:prstGeom prst="star5">
            <a:avLst>
              <a:gd name="adj" fmla="val 26387"/>
              <a:gd name="hf" fmla="val 105146"/>
              <a:gd name="vf" fmla="val 110557"/>
            </a:avLst>
          </a:prstGeom>
          <a:solidFill>
            <a:srgbClr val="FFD200"/>
          </a:solidFill>
          <a:ln w="412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800" dirty="0">
              <a:solidFill>
                <a:srgbClr val="53505E"/>
              </a:solidFill>
              <a:latin typeface="Arial" panose="020B0604020202020204" pitchFamily="34" charset="0"/>
              <a:cs typeface="Arial" panose="020B0604020202020204" pitchFamily="34" charset="0"/>
            </a:endParaRPr>
          </a:p>
        </p:txBody>
      </p:sp>
      <p:sp>
        <p:nvSpPr>
          <p:cNvPr id="166" name="5-Point Star 250">
            <a:extLst>
              <a:ext uri="{FF2B5EF4-FFF2-40B4-BE49-F238E27FC236}">
                <a16:creationId xmlns="" xmlns:a16="http://schemas.microsoft.com/office/drawing/2014/main" id="{05A08072-A5D9-AF18-619C-92C959F0E3A9}"/>
              </a:ext>
            </a:extLst>
          </p:cNvPr>
          <p:cNvSpPr>
            <a:spLocks noChangeAspect="1"/>
          </p:cNvSpPr>
          <p:nvPr/>
        </p:nvSpPr>
        <p:spPr bwMode="auto">
          <a:xfrm>
            <a:off x="3579432" y="2435565"/>
            <a:ext cx="151252" cy="151616"/>
          </a:xfrm>
          <a:prstGeom prst="star5">
            <a:avLst>
              <a:gd name="adj" fmla="val 26387"/>
              <a:gd name="hf" fmla="val 105146"/>
              <a:gd name="vf" fmla="val 110557"/>
            </a:avLst>
          </a:prstGeom>
          <a:solidFill>
            <a:srgbClr val="FFD200"/>
          </a:solidFill>
          <a:ln w="412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800" dirty="0">
              <a:solidFill>
                <a:srgbClr val="53505E"/>
              </a:solidFill>
              <a:latin typeface="Arial" panose="020B0604020202020204" pitchFamily="34" charset="0"/>
              <a:cs typeface="Arial" panose="020B0604020202020204" pitchFamily="34" charset="0"/>
            </a:endParaRPr>
          </a:p>
        </p:txBody>
      </p:sp>
      <p:sp>
        <p:nvSpPr>
          <p:cNvPr id="167" name="5-Point Star 250">
            <a:extLst>
              <a:ext uri="{FF2B5EF4-FFF2-40B4-BE49-F238E27FC236}">
                <a16:creationId xmlns="" xmlns:a16="http://schemas.microsoft.com/office/drawing/2014/main" id="{E468468E-8F6A-CC42-35F5-018E95A10411}"/>
              </a:ext>
            </a:extLst>
          </p:cNvPr>
          <p:cNvSpPr>
            <a:spLocks noChangeAspect="1"/>
          </p:cNvSpPr>
          <p:nvPr/>
        </p:nvSpPr>
        <p:spPr bwMode="auto">
          <a:xfrm>
            <a:off x="3207293" y="2191016"/>
            <a:ext cx="151252" cy="151616"/>
          </a:xfrm>
          <a:prstGeom prst="star5">
            <a:avLst>
              <a:gd name="adj" fmla="val 26387"/>
              <a:gd name="hf" fmla="val 105146"/>
              <a:gd name="vf" fmla="val 110557"/>
            </a:avLst>
          </a:prstGeom>
          <a:solidFill>
            <a:srgbClr val="FFD200"/>
          </a:solidFill>
          <a:ln w="412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800" dirty="0">
              <a:solidFill>
                <a:srgbClr val="53505E"/>
              </a:solidFill>
              <a:latin typeface="Arial" panose="020B0604020202020204" pitchFamily="34" charset="0"/>
              <a:cs typeface="Arial" panose="020B0604020202020204" pitchFamily="34" charset="0"/>
            </a:endParaRPr>
          </a:p>
        </p:txBody>
      </p:sp>
      <p:sp>
        <p:nvSpPr>
          <p:cNvPr id="168" name="5-Point Star 250">
            <a:extLst>
              <a:ext uri="{FF2B5EF4-FFF2-40B4-BE49-F238E27FC236}">
                <a16:creationId xmlns="" xmlns:a16="http://schemas.microsoft.com/office/drawing/2014/main" id="{43CA50C6-A694-DF7A-49E8-E830B0BD374F}"/>
              </a:ext>
            </a:extLst>
          </p:cNvPr>
          <p:cNvSpPr>
            <a:spLocks noChangeAspect="1"/>
          </p:cNvSpPr>
          <p:nvPr/>
        </p:nvSpPr>
        <p:spPr bwMode="auto">
          <a:xfrm>
            <a:off x="4844705" y="3227691"/>
            <a:ext cx="151252" cy="151616"/>
          </a:xfrm>
          <a:prstGeom prst="star5">
            <a:avLst>
              <a:gd name="adj" fmla="val 26387"/>
              <a:gd name="hf" fmla="val 105146"/>
              <a:gd name="vf" fmla="val 110557"/>
            </a:avLst>
          </a:prstGeom>
          <a:solidFill>
            <a:srgbClr val="FFD200"/>
          </a:solidFill>
          <a:ln w="412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800" dirty="0">
              <a:solidFill>
                <a:srgbClr val="53505E"/>
              </a:solidFill>
              <a:latin typeface="Arial" panose="020B0604020202020204" pitchFamily="34" charset="0"/>
              <a:cs typeface="Arial" panose="020B0604020202020204" pitchFamily="34" charset="0"/>
            </a:endParaRPr>
          </a:p>
        </p:txBody>
      </p:sp>
      <p:sp>
        <p:nvSpPr>
          <p:cNvPr id="169" name="5-Point Star 250">
            <a:extLst>
              <a:ext uri="{FF2B5EF4-FFF2-40B4-BE49-F238E27FC236}">
                <a16:creationId xmlns="" xmlns:a16="http://schemas.microsoft.com/office/drawing/2014/main" id="{1E6DE248-E376-ECA6-61AD-A3605E831414}"/>
              </a:ext>
            </a:extLst>
          </p:cNvPr>
          <p:cNvSpPr>
            <a:spLocks noChangeAspect="1"/>
          </p:cNvSpPr>
          <p:nvPr/>
        </p:nvSpPr>
        <p:spPr bwMode="auto">
          <a:xfrm>
            <a:off x="5711259" y="3344649"/>
            <a:ext cx="151252" cy="151616"/>
          </a:xfrm>
          <a:prstGeom prst="star5">
            <a:avLst>
              <a:gd name="adj" fmla="val 26387"/>
              <a:gd name="hf" fmla="val 105146"/>
              <a:gd name="vf" fmla="val 110557"/>
            </a:avLst>
          </a:prstGeom>
          <a:solidFill>
            <a:srgbClr val="FFD200"/>
          </a:solidFill>
          <a:ln w="412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800" dirty="0">
              <a:solidFill>
                <a:srgbClr val="53505E"/>
              </a:solidFill>
              <a:latin typeface="Arial" panose="020B0604020202020204" pitchFamily="34" charset="0"/>
              <a:cs typeface="Arial" panose="020B0604020202020204" pitchFamily="34" charset="0"/>
            </a:endParaRPr>
          </a:p>
        </p:txBody>
      </p:sp>
      <p:sp>
        <p:nvSpPr>
          <p:cNvPr id="170" name="5-Point Star 250">
            <a:extLst>
              <a:ext uri="{FF2B5EF4-FFF2-40B4-BE49-F238E27FC236}">
                <a16:creationId xmlns="" xmlns:a16="http://schemas.microsoft.com/office/drawing/2014/main" id="{C6E492F6-CFF1-F319-C531-56AD1A85F4C0}"/>
              </a:ext>
            </a:extLst>
          </p:cNvPr>
          <p:cNvSpPr>
            <a:spLocks noChangeAspect="1"/>
          </p:cNvSpPr>
          <p:nvPr/>
        </p:nvSpPr>
        <p:spPr bwMode="auto">
          <a:xfrm>
            <a:off x="7019064" y="4173988"/>
            <a:ext cx="151252" cy="151616"/>
          </a:xfrm>
          <a:prstGeom prst="star5">
            <a:avLst>
              <a:gd name="adj" fmla="val 26387"/>
              <a:gd name="hf" fmla="val 105146"/>
              <a:gd name="vf" fmla="val 110557"/>
            </a:avLst>
          </a:prstGeom>
          <a:solidFill>
            <a:srgbClr val="FFD200"/>
          </a:solidFill>
          <a:ln w="412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800" dirty="0">
              <a:solidFill>
                <a:srgbClr val="53505E"/>
              </a:solidFill>
              <a:latin typeface="Arial" panose="020B0604020202020204" pitchFamily="34" charset="0"/>
              <a:cs typeface="Arial" panose="020B0604020202020204" pitchFamily="34" charset="0"/>
            </a:endParaRPr>
          </a:p>
        </p:txBody>
      </p:sp>
      <p:sp>
        <p:nvSpPr>
          <p:cNvPr id="171" name="5-Point Star 250">
            <a:extLst>
              <a:ext uri="{FF2B5EF4-FFF2-40B4-BE49-F238E27FC236}">
                <a16:creationId xmlns="" xmlns:a16="http://schemas.microsoft.com/office/drawing/2014/main" id="{39C3D1BD-16D1-1E2D-6365-C5C4408C21E0}"/>
              </a:ext>
            </a:extLst>
          </p:cNvPr>
          <p:cNvSpPr>
            <a:spLocks noChangeAspect="1"/>
          </p:cNvSpPr>
          <p:nvPr/>
        </p:nvSpPr>
        <p:spPr bwMode="auto">
          <a:xfrm>
            <a:off x="9986551" y="4438531"/>
            <a:ext cx="151252" cy="151616"/>
          </a:xfrm>
          <a:prstGeom prst="star5">
            <a:avLst>
              <a:gd name="adj" fmla="val 26387"/>
              <a:gd name="hf" fmla="val 105146"/>
              <a:gd name="vf" fmla="val 110557"/>
            </a:avLst>
          </a:prstGeom>
          <a:solidFill>
            <a:srgbClr val="FFD200"/>
          </a:solidFill>
          <a:ln w="41275" cap="flat" cmpd="sng" algn="ctr">
            <a:noFill/>
            <a:prstDash val="solid"/>
            <a:round/>
            <a:headEnd type="none" w="med" len="med"/>
            <a:tailEnd type="none" w="med" len="med"/>
          </a:ln>
          <a:effectLst/>
        </p:spPr>
        <p:txBody>
          <a:bodyPr lIns="62447" tIns="31224" rIns="62447" bIns="31224" anchor="ctr"/>
          <a:lstStyle>
            <a:defPPr>
              <a:defRPr lang="ru-RU"/>
            </a:defPPr>
            <a:lvl1pPr algn="l" rtl="0" fontAlgn="base">
              <a:spcBef>
                <a:spcPct val="0"/>
              </a:spcBef>
              <a:spcAft>
                <a:spcPct val="0"/>
              </a:spcAft>
              <a:defRPr sz="8400" kern="1200">
                <a:solidFill>
                  <a:schemeClr val="tx1"/>
                </a:solidFill>
                <a:latin typeface="Arial" charset="0"/>
                <a:ea typeface="+mn-ea"/>
                <a:cs typeface="Arial" charset="0"/>
              </a:defRPr>
            </a:lvl1pPr>
            <a:lvl2pPr marL="455613" indent="1588" algn="l" rtl="0" fontAlgn="base">
              <a:spcBef>
                <a:spcPct val="0"/>
              </a:spcBef>
              <a:spcAft>
                <a:spcPct val="0"/>
              </a:spcAft>
              <a:defRPr sz="8400" kern="1200">
                <a:solidFill>
                  <a:schemeClr val="tx1"/>
                </a:solidFill>
                <a:latin typeface="Arial" charset="0"/>
                <a:ea typeface="+mn-ea"/>
                <a:cs typeface="Arial" charset="0"/>
              </a:defRPr>
            </a:lvl2pPr>
            <a:lvl3pPr marL="912813" indent="1588" algn="l" rtl="0" fontAlgn="base">
              <a:spcBef>
                <a:spcPct val="0"/>
              </a:spcBef>
              <a:spcAft>
                <a:spcPct val="0"/>
              </a:spcAft>
              <a:defRPr sz="8400" kern="1200">
                <a:solidFill>
                  <a:schemeClr val="tx1"/>
                </a:solidFill>
                <a:latin typeface="Arial" charset="0"/>
                <a:ea typeface="+mn-ea"/>
                <a:cs typeface="Arial" charset="0"/>
              </a:defRPr>
            </a:lvl3pPr>
            <a:lvl4pPr marL="1370013" indent="1588" algn="l" rtl="0" fontAlgn="base">
              <a:spcBef>
                <a:spcPct val="0"/>
              </a:spcBef>
              <a:spcAft>
                <a:spcPct val="0"/>
              </a:spcAft>
              <a:defRPr sz="8400" kern="1200">
                <a:solidFill>
                  <a:schemeClr val="tx1"/>
                </a:solidFill>
                <a:latin typeface="Arial" charset="0"/>
                <a:ea typeface="+mn-ea"/>
                <a:cs typeface="Arial" charset="0"/>
              </a:defRPr>
            </a:lvl4pPr>
            <a:lvl5pPr marL="1827213" indent="1588" algn="l" rtl="0" fontAlgn="base">
              <a:spcBef>
                <a:spcPct val="0"/>
              </a:spcBef>
              <a:spcAft>
                <a:spcPct val="0"/>
              </a:spcAft>
              <a:defRPr sz="8400" kern="1200">
                <a:solidFill>
                  <a:schemeClr val="tx1"/>
                </a:solidFill>
                <a:latin typeface="Arial" charset="0"/>
                <a:ea typeface="+mn-ea"/>
                <a:cs typeface="Arial" charset="0"/>
              </a:defRPr>
            </a:lvl5pPr>
            <a:lvl6pPr marL="2286000" algn="l" defTabSz="914400" rtl="0" eaLnBrk="1" latinLnBrk="0" hangingPunct="1">
              <a:defRPr sz="8400" kern="1200">
                <a:solidFill>
                  <a:schemeClr val="tx1"/>
                </a:solidFill>
                <a:latin typeface="Arial" charset="0"/>
                <a:ea typeface="+mn-ea"/>
                <a:cs typeface="Arial" charset="0"/>
              </a:defRPr>
            </a:lvl6pPr>
            <a:lvl7pPr marL="2743200" algn="l" defTabSz="914400" rtl="0" eaLnBrk="1" latinLnBrk="0" hangingPunct="1">
              <a:defRPr sz="8400" kern="1200">
                <a:solidFill>
                  <a:schemeClr val="tx1"/>
                </a:solidFill>
                <a:latin typeface="Arial" charset="0"/>
                <a:ea typeface="+mn-ea"/>
                <a:cs typeface="Arial" charset="0"/>
              </a:defRPr>
            </a:lvl7pPr>
            <a:lvl8pPr marL="3200400" algn="l" defTabSz="914400" rtl="0" eaLnBrk="1" latinLnBrk="0" hangingPunct="1">
              <a:defRPr sz="8400" kern="1200">
                <a:solidFill>
                  <a:schemeClr val="tx1"/>
                </a:solidFill>
                <a:latin typeface="Arial" charset="0"/>
                <a:ea typeface="+mn-ea"/>
                <a:cs typeface="Arial" charset="0"/>
              </a:defRPr>
            </a:lvl8pPr>
            <a:lvl9pPr marL="3657600" algn="l" defTabSz="914400" rtl="0" eaLnBrk="1" latinLnBrk="0" hangingPunct="1">
              <a:defRPr sz="8400" kern="1200">
                <a:solidFill>
                  <a:schemeClr val="tx1"/>
                </a:solidFill>
                <a:latin typeface="Arial" charset="0"/>
                <a:ea typeface="+mn-ea"/>
                <a:cs typeface="Arial" charset="0"/>
              </a:defRPr>
            </a:lvl9pPr>
          </a:lstStyle>
          <a:p>
            <a:pPr defTabSz="316493">
              <a:defRPr/>
            </a:pPr>
            <a:endParaRPr lang="ru-RU" sz="4800" dirty="0">
              <a:solidFill>
                <a:srgbClr val="53505E"/>
              </a:solidFill>
              <a:latin typeface="Arial" panose="020B0604020202020204" pitchFamily="34" charset="0"/>
              <a:cs typeface="Arial" panose="020B0604020202020204" pitchFamily="34" charset="0"/>
            </a:endParaRPr>
          </a:p>
        </p:txBody>
      </p:sp>
      <p:sp>
        <p:nvSpPr>
          <p:cNvPr id="172" name="Прямоугольник 171">
            <a:extLst>
              <a:ext uri="{FF2B5EF4-FFF2-40B4-BE49-F238E27FC236}">
                <a16:creationId xmlns="" xmlns:a16="http://schemas.microsoft.com/office/drawing/2014/main" id="{03D53A02-9F94-3828-96F1-2A3BE1F9E4EB}"/>
              </a:ext>
            </a:extLst>
          </p:cNvPr>
          <p:cNvSpPr/>
          <p:nvPr/>
        </p:nvSpPr>
        <p:spPr>
          <a:xfrm>
            <a:off x="479426" y="5669758"/>
            <a:ext cx="11233150" cy="62807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73" name="Группа 172">
            <a:extLst>
              <a:ext uri="{FF2B5EF4-FFF2-40B4-BE49-F238E27FC236}">
                <a16:creationId xmlns="" xmlns:a16="http://schemas.microsoft.com/office/drawing/2014/main" id="{AAB365A7-668A-F720-B1E1-C568F80BF75D}"/>
              </a:ext>
            </a:extLst>
          </p:cNvPr>
          <p:cNvGrpSpPr/>
          <p:nvPr/>
        </p:nvGrpSpPr>
        <p:grpSpPr>
          <a:xfrm>
            <a:off x="2307500" y="5717394"/>
            <a:ext cx="6502859" cy="532801"/>
            <a:chOff x="2307500" y="5759020"/>
            <a:chExt cx="6502859" cy="532801"/>
          </a:xfrm>
        </p:grpSpPr>
        <p:sp>
          <p:nvSpPr>
            <p:cNvPr id="174" name="Прямоугольник 14">
              <a:extLst>
                <a:ext uri="{FF2B5EF4-FFF2-40B4-BE49-F238E27FC236}">
                  <a16:creationId xmlns="" xmlns:a16="http://schemas.microsoft.com/office/drawing/2014/main" id="{25158F91-4100-66DE-AB4B-1D0DF148D56C}"/>
                </a:ext>
              </a:extLst>
            </p:cNvPr>
            <p:cNvSpPr>
              <a:spLocks noChangeArrowheads="1"/>
            </p:cNvSpPr>
            <p:nvPr/>
          </p:nvSpPr>
          <p:spPr bwMode="auto">
            <a:xfrm>
              <a:off x="2307500" y="5759020"/>
              <a:ext cx="86972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35450" indent="-135450" defTabSz="316493" fontAlgn="auto">
                <a:spcBef>
                  <a:spcPts val="0"/>
                </a:spcBef>
                <a:spcAft>
                  <a:spcPts val="0"/>
                </a:spcAft>
                <a:buClr>
                  <a:schemeClr val="accent1"/>
                </a:buClr>
                <a:buFont typeface="Wingdings" pitchFamily="2" charset="2"/>
                <a:buChar char="§"/>
                <a:defRPr/>
              </a:pPr>
              <a:r>
                <a:rPr lang="ru-RU" altLang="ru-RU" sz="1000" dirty="0">
                  <a:latin typeface="Arial" panose="020B0604020202020204" pitchFamily="34" charset="0"/>
                  <a:cs typeface="Arial" panose="020B0604020202020204" pitchFamily="34" charset="0"/>
                </a:rPr>
                <a:t>БЕ Москва</a:t>
              </a:r>
            </a:p>
          </p:txBody>
        </p:sp>
        <p:sp>
          <p:nvSpPr>
            <p:cNvPr id="175" name="Прямоугольник 14">
              <a:extLst>
                <a:ext uri="{FF2B5EF4-FFF2-40B4-BE49-F238E27FC236}">
                  <a16:creationId xmlns="" xmlns:a16="http://schemas.microsoft.com/office/drawing/2014/main" id="{CC409625-3662-156D-2E29-1F96CFE01A74}"/>
                </a:ext>
              </a:extLst>
            </p:cNvPr>
            <p:cNvSpPr>
              <a:spLocks noChangeArrowheads="1"/>
            </p:cNvSpPr>
            <p:nvPr/>
          </p:nvSpPr>
          <p:spPr bwMode="auto">
            <a:xfrm>
              <a:off x="3226174" y="5759020"/>
              <a:ext cx="20616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35450" indent="-135450" defTabSz="316493" fontAlgn="auto">
                <a:spcBef>
                  <a:spcPts val="0"/>
                </a:spcBef>
                <a:spcAft>
                  <a:spcPts val="0"/>
                </a:spcAft>
                <a:buClr>
                  <a:schemeClr val="accent1"/>
                </a:buClr>
                <a:buFont typeface="Wingdings" pitchFamily="2" charset="2"/>
                <a:buChar char="§"/>
                <a:defRPr/>
              </a:pPr>
              <a:r>
                <a:rPr lang="ru-RU" altLang="ru-RU" sz="1000" dirty="0">
                  <a:latin typeface="Arial" panose="020B0604020202020204" pitchFamily="34" charset="0"/>
                  <a:cs typeface="Arial" panose="020B0604020202020204" pitchFamily="34" charset="0"/>
                </a:rPr>
                <a:t>Макрорегион Центр, г. Саратов</a:t>
              </a:r>
            </a:p>
          </p:txBody>
        </p:sp>
        <p:sp>
          <p:nvSpPr>
            <p:cNvPr id="176" name="Прямоугольник 14">
              <a:extLst>
                <a:ext uri="{FF2B5EF4-FFF2-40B4-BE49-F238E27FC236}">
                  <a16:creationId xmlns="" xmlns:a16="http://schemas.microsoft.com/office/drawing/2014/main" id="{229C4642-E21F-FB19-410E-88A77D77A583}"/>
                </a:ext>
              </a:extLst>
            </p:cNvPr>
            <p:cNvSpPr>
              <a:spLocks noChangeArrowheads="1"/>
            </p:cNvSpPr>
            <p:nvPr/>
          </p:nvSpPr>
          <p:spPr bwMode="auto">
            <a:xfrm>
              <a:off x="5322079" y="5759020"/>
              <a:ext cx="175282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35450" indent="-135450" defTabSz="316493" fontAlgn="auto">
                <a:spcBef>
                  <a:spcPts val="0"/>
                </a:spcBef>
                <a:spcAft>
                  <a:spcPts val="0"/>
                </a:spcAft>
                <a:buClr>
                  <a:schemeClr val="accent1"/>
                </a:buClr>
                <a:buFont typeface="Wingdings" pitchFamily="2" charset="2"/>
                <a:buChar char="§"/>
                <a:defRPr/>
              </a:pPr>
              <a:r>
                <a:rPr lang="ru-RU" altLang="ru-RU" sz="1000" dirty="0">
                  <a:latin typeface="Arial" panose="020B0604020202020204" pitchFamily="34" charset="0"/>
                  <a:cs typeface="Arial" panose="020B0604020202020204" pitchFamily="34" charset="0"/>
                </a:rPr>
                <a:t>Макрорегион Юг, г. Туапсе</a:t>
              </a:r>
            </a:p>
          </p:txBody>
        </p:sp>
        <p:sp>
          <p:nvSpPr>
            <p:cNvPr id="177" name="Прямоугольник 14">
              <a:extLst>
                <a:ext uri="{FF2B5EF4-FFF2-40B4-BE49-F238E27FC236}">
                  <a16:creationId xmlns="" xmlns:a16="http://schemas.microsoft.com/office/drawing/2014/main" id="{CC9DB0CE-2F8F-FA4A-DFBC-357550F049F3}"/>
                </a:ext>
              </a:extLst>
            </p:cNvPr>
            <p:cNvSpPr>
              <a:spLocks noChangeArrowheads="1"/>
            </p:cNvSpPr>
            <p:nvPr/>
          </p:nvSpPr>
          <p:spPr bwMode="auto">
            <a:xfrm>
              <a:off x="2307500" y="5948935"/>
              <a:ext cx="218318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35450" indent="-135450" defTabSz="316493" fontAlgn="auto">
                <a:spcBef>
                  <a:spcPts val="0"/>
                </a:spcBef>
                <a:spcAft>
                  <a:spcPts val="0"/>
                </a:spcAft>
                <a:buClr>
                  <a:schemeClr val="accent1"/>
                </a:buClr>
                <a:buFont typeface="Wingdings" pitchFamily="2" charset="2"/>
                <a:buChar char="§"/>
                <a:defRPr/>
              </a:pPr>
              <a:r>
                <a:rPr lang="ru-RU" altLang="ru-RU" sz="1000" dirty="0">
                  <a:latin typeface="Arial" panose="020B0604020202020204" pitchFamily="34" charset="0"/>
                  <a:cs typeface="Arial" panose="020B0604020202020204" pitchFamily="34" charset="0"/>
                </a:rPr>
                <a:t>Макрорегион Поволжье, г. Самара</a:t>
              </a:r>
            </a:p>
          </p:txBody>
        </p:sp>
        <p:sp>
          <p:nvSpPr>
            <p:cNvPr id="178" name="Прямоугольник 14">
              <a:extLst>
                <a:ext uri="{FF2B5EF4-FFF2-40B4-BE49-F238E27FC236}">
                  <a16:creationId xmlns="" xmlns:a16="http://schemas.microsoft.com/office/drawing/2014/main" id="{12D8C0C8-3E08-2B68-96C3-85D71AEC2E76}"/>
                </a:ext>
              </a:extLst>
            </p:cNvPr>
            <p:cNvSpPr>
              <a:spLocks noChangeArrowheads="1"/>
            </p:cNvSpPr>
            <p:nvPr/>
          </p:nvSpPr>
          <p:spPr bwMode="auto">
            <a:xfrm>
              <a:off x="4578591" y="5948935"/>
              <a:ext cx="328630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35450" indent="-135450" defTabSz="316493" fontAlgn="auto">
                <a:spcBef>
                  <a:spcPts val="0"/>
                </a:spcBef>
                <a:spcAft>
                  <a:spcPts val="0"/>
                </a:spcAft>
                <a:buClr>
                  <a:schemeClr val="accent1"/>
                </a:buClr>
                <a:buFont typeface="Wingdings" pitchFamily="2" charset="2"/>
                <a:buChar char="§"/>
                <a:defRPr/>
              </a:pPr>
              <a:r>
                <a:rPr lang="ru-RU" altLang="ru-RU" sz="1000" dirty="0">
                  <a:latin typeface="Arial" panose="020B0604020202020204" pitchFamily="34" charset="0"/>
                  <a:cs typeface="Arial" panose="020B0604020202020204" pitchFamily="34" charset="0"/>
                </a:rPr>
                <a:t>Макрорегион Западная Сибирь, г. Нефтеюганск</a:t>
              </a:r>
            </a:p>
          </p:txBody>
        </p:sp>
        <p:sp>
          <p:nvSpPr>
            <p:cNvPr id="179" name="Прямоугольник 14">
              <a:extLst>
                <a:ext uri="{FF2B5EF4-FFF2-40B4-BE49-F238E27FC236}">
                  <a16:creationId xmlns="" xmlns:a16="http://schemas.microsoft.com/office/drawing/2014/main" id="{96B1AB0A-5D44-572D-EC3F-D94340E08BE1}"/>
                </a:ext>
              </a:extLst>
            </p:cNvPr>
            <p:cNvSpPr>
              <a:spLocks noChangeArrowheads="1"/>
            </p:cNvSpPr>
            <p:nvPr/>
          </p:nvSpPr>
          <p:spPr bwMode="auto">
            <a:xfrm>
              <a:off x="2307500" y="6137933"/>
              <a:ext cx="356823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35450" indent="-135450" defTabSz="316493" fontAlgn="auto">
                <a:spcBef>
                  <a:spcPts val="0"/>
                </a:spcBef>
                <a:spcAft>
                  <a:spcPts val="0"/>
                </a:spcAft>
                <a:buClr>
                  <a:schemeClr val="accent1"/>
                </a:buClr>
                <a:buFont typeface="Wingdings" pitchFamily="2" charset="2"/>
                <a:buChar char="§"/>
                <a:defRPr/>
              </a:pPr>
              <a:r>
                <a:rPr lang="ru-RU" altLang="ru-RU" sz="1000" dirty="0">
                  <a:latin typeface="Arial" panose="020B0604020202020204" pitchFamily="34" charset="0"/>
                  <a:cs typeface="Arial" panose="020B0604020202020204" pitchFamily="34" charset="0"/>
                </a:rPr>
                <a:t>Макрорегион Восточная Сибирь, г. Красноярск</a:t>
              </a:r>
            </a:p>
          </p:txBody>
        </p:sp>
        <p:sp>
          <p:nvSpPr>
            <p:cNvPr id="180" name="Прямоугольник 14">
              <a:extLst>
                <a:ext uri="{FF2B5EF4-FFF2-40B4-BE49-F238E27FC236}">
                  <a16:creationId xmlns="" xmlns:a16="http://schemas.microsoft.com/office/drawing/2014/main" id="{B4D1D74D-8115-E3CF-CCE8-653F11B1FF4C}"/>
                </a:ext>
              </a:extLst>
            </p:cNvPr>
            <p:cNvSpPr>
              <a:spLocks noChangeArrowheads="1"/>
            </p:cNvSpPr>
            <p:nvPr/>
          </p:nvSpPr>
          <p:spPr bwMode="auto">
            <a:xfrm>
              <a:off x="5322079" y="6122341"/>
              <a:ext cx="30972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35450" indent="-135450" defTabSz="316493" fontAlgn="auto">
                <a:spcBef>
                  <a:spcPts val="0"/>
                </a:spcBef>
                <a:spcAft>
                  <a:spcPts val="0"/>
                </a:spcAft>
                <a:buClr>
                  <a:schemeClr val="accent1"/>
                </a:buClr>
                <a:buFont typeface="Wingdings" pitchFamily="2" charset="2"/>
                <a:buChar char="§"/>
                <a:defRPr/>
              </a:pPr>
              <a:r>
                <a:rPr lang="ru-RU" altLang="ru-RU" sz="1000" dirty="0">
                  <a:latin typeface="Arial" panose="020B0604020202020204" pitchFamily="34" charset="0"/>
                  <a:cs typeface="Arial" panose="020B0604020202020204" pitchFamily="34" charset="0"/>
                </a:rPr>
                <a:t>Макрорегион Дальний Восток, г. Хабаровск</a:t>
              </a:r>
            </a:p>
          </p:txBody>
        </p:sp>
        <p:sp>
          <p:nvSpPr>
            <p:cNvPr id="181" name="Прямоугольник 14">
              <a:extLst>
                <a:ext uri="{FF2B5EF4-FFF2-40B4-BE49-F238E27FC236}">
                  <a16:creationId xmlns="" xmlns:a16="http://schemas.microsoft.com/office/drawing/2014/main" id="{845AC789-83D8-105A-2575-4239E9B40569}"/>
                </a:ext>
              </a:extLst>
            </p:cNvPr>
            <p:cNvSpPr>
              <a:spLocks noChangeArrowheads="1"/>
            </p:cNvSpPr>
            <p:nvPr/>
          </p:nvSpPr>
          <p:spPr bwMode="auto">
            <a:xfrm>
              <a:off x="7109165" y="5759020"/>
              <a:ext cx="17011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35450" indent="-135450" defTabSz="316493" fontAlgn="auto">
                <a:spcBef>
                  <a:spcPts val="0"/>
                </a:spcBef>
                <a:spcAft>
                  <a:spcPts val="0"/>
                </a:spcAft>
                <a:buClr>
                  <a:schemeClr val="accent1"/>
                </a:buClr>
                <a:buFont typeface="Wingdings" pitchFamily="2" charset="2"/>
                <a:buChar char="§"/>
                <a:defRPr/>
              </a:pPr>
              <a:r>
                <a:rPr lang="ru-RU" altLang="ru-RU" sz="1000" dirty="0">
                  <a:latin typeface="Arial" panose="020B0604020202020204" pitchFamily="34" charset="0"/>
                  <a:cs typeface="Arial" panose="020B0604020202020204" pitchFamily="34" charset="0"/>
                </a:rPr>
                <a:t>Макрорегион Урал, г. Уфа</a:t>
              </a:r>
            </a:p>
          </p:txBody>
        </p:sp>
      </p:grpSp>
      <p:sp>
        <p:nvSpPr>
          <p:cNvPr id="182" name="TextBox 181">
            <a:extLst>
              <a:ext uri="{FF2B5EF4-FFF2-40B4-BE49-F238E27FC236}">
                <a16:creationId xmlns="" xmlns:a16="http://schemas.microsoft.com/office/drawing/2014/main" id="{8930A27D-4A19-EFDC-D48B-44A938CA6A68}"/>
              </a:ext>
            </a:extLst>
          </p:cNvPr>
          <p:cNvSpPr txBox="1"/>
          <p:nvPr/>
        </p:nvSpPr>
        <p:spPr>
          <a:xfrm>
            <a:off x="522623" y="5809740"/>
            <a:ext cx="1616256"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defTabSz="316493" fontAlgn="auto">
              <a:spcBef>
                <a:spcPts val="0"/>
              </a:spcBef>
              <a:spcAft>
                <a:spcPts val="0"/>
              </a:spcAft>
              <a:defRPr sz="1662" b="1" spc="52">
                <a:solidFill>
                  <a:schemeClr val="accent2"/>
                </a:solidFill>
                <a:latin typeface="Arial" panose="020B0604020202020204" pitchFamily="34" charset="0"/>
                <a:cs typeface="Arial" panose="020B0604020202020204" pitchFamily="34" charset="0"/>
              </a:defRPr>
            </a:lvl1pPr>
          </a:lstStyle>
          <a:p>
            <a:r>
              <a:rPr lang="ru-RU" sz="1600" dirty="0">
                <a:solidFill>
                  <a:schemeClr val="accent1"/>
                </a:solidFill>
              </a:rPr>
              <a:t>8 РЕГИОНОВ</a:t>
            </a:r>
          </a:p>
        </p:txBody>
      </p:sp>
    </p:spTree>
    <p:extLst>
      <p:ext uri="{BB962C8B-B14F-4D97-AF65-F5344CB8AC3E}">
        <p14:creationId xmlns:p14="http://schemas.microsoft.com/office/powerpoint/2010/main" val="408867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2">
            <a:extLst>
              <a:ext uri="{FF2B5EF4-FFF2-40B4-BE49-F238E27FC236}">
                <a16:creationId xmlns="" xmlns:a16="http://schemas.microsoft.com/office/drawing/2014/main" id="{216C1478-3B76-3997-BDE6-F3B0CA7637B5}"/>
              </a:ext>
            </a:extLst>
          </p:cNvPr>
          <p:cNvSpPr/>
          <p:nvPr/>
        </p:nvSpPr>
        <p:spPr>
          <a:xfrm>
            <a:off x="3921484" y="1409230"/>
            <a:ext cx="4395914" cy="4395914"/>
          </a:xfrm>
          <a:prstGeom prst="ellipse">
            <a:avLst/>
          </a:prstGeom>
          <a:solidFill>
            <a:schemeClr val="bg1">
              <a:lumMod val="95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 xmlns:a16="http://schemas.microsoft.com/office/drawing/2014/main" id="{07076560-9F8A-99F7-7A89-2FF2086F7494}"/>
              </a:ext>
            </a:extLst>
          </p:cNvPr>
          <p:cNvSpPr>
            <a:spLocks noGrp="1"/>
          </p:cNvSpPr>
          <p:nvPr>
            <p:ph type="title"/>
          </p:nvPr>
        </p:nvSpPr>
        <p:spPr/>
        <p:txBody>
          <a:bodyPr vert="horz" lIns="216000" tIns="45720" rIns="91440" bIns="45720" rtlCol="0" anchor="ctr">
            <a:normAutofit/>
          </a:bodyPr>
          <a:lstStyle/>
          <a:p>
            <a:pPr defTabSz="653156"/>
            <a:r>
              <a:rPr lang="ru-RU" sz="1400" dirty="0">
                <a:solidFill>
                  <a:schemeClr val="tx1">
                    <a:lumMod val="65000"/>
                    <a:lumOff val="35000"/>
                  </a:schemeClr>
                </a:solidFill>
              </a:rPr>
              <a:t>Структура технической поддержки производственных систем</a:t>
            </a:r>
          </a:p>
        </p:txBody>
      </p:sp>
      <p:sp>
        <p:nvSpPr>
          <p:cNvPr id="6" name="Овал 5">
            <a:extLst>
              <a:ext uri="{FF2B5EF4-FFF2-40B4-BE49-F238E27FC236}">
                <a16:creationId xmlns="" xmlns:a16="http://schemas.microsoft.com/office/drawing/2014/main" id="{48556D99-07B7-19AB-22F0-713B4F3C3802}"/>
              </a:ext>
            </a:extLst>
          </p:cNvPr>
          <p:cNvSpPr/>
          <p:nvPr/>
        </p:nvSpPr>
        <p:spPr>
          <a:xfrm>
            <a:off x="4769970" y="2281158"/>
            <a:ext cx="2652059" cy="2652059"/>
          </a:xfrm>
          <a:prstGeom prst="ellipse">
            <a:avLst/>
          </a:prstGeom>
          <a:solidFill>
            <a:schemeClr val="accent2">
              <a:lumMod val="20000"/>
              <a:lumOff val="8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a:extLst>
              <a:ext uri="{FF2B5EF4-FFF2-40B4-BE49-F238E27FC236}">
                <a16:creationId xmlns="" xmlns:a16="http://schemas.microsoft.com/office/drawing/2014/main" id="{D801E97A-F93C-6889-5DBB-CE551F2E67F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375835" y="2887023"/>
            <a:ext cx="1440329" cy="1440329"/>
          </a:xfrm>
          <a:prstGeom prst="rect">
            <a:avLst/>
          </a:prstGeom>
        </p:spPr>
      </p:pic>
      <p:sp>
        <p:nvSpPr>
          <p:cNvPr id="9" name="Дуга 8">
            <a:extLst>
              <a:ext uri="{FF2B5EF4-FFF2-40B4-BE49-F238E27FC236}">
                <a16:creationId xmlns="" xmlns:a16="http://schemas.microsoft.com/office/drawing/2014/main" id="{10F685AD-6C4D-DC5A-36BD-843DD48C4946}"/>
              </a:ext>
            </a:extLst>
          </p:cNvPr>
          <p:cNvSpPr/>
          <p:nvPr/>
        </p:nvSpPr>
        <p:spPr>
          <a:xfrm>
            <a:off x="3469887" y="981075"/>
            <a:ext cx="5252225" cy="5252225"/>
          </a:xfrm>
          <a:prstGeom prst="arc">
            <a:avLst>
              <a:gd name="adj1" fmla="val 16200000"/>
              <a:gd name="adj2" fmla="val 15551247"/>
            </a:avLst>
          </a:prstGeom>
          <a:ln w="9525">
            <a:solidFill>
              <a:schemeClr val="tx1"/>
            </a:solidFill>
            <a:prstDash val="lgDash"/>
            <a:headEnd type="oval"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0" name="Овал 9">
            <a:extLst>
              <a:ext uri="{FF2B5EF4-FFF2-40B4-BE49-F238E27FC236}">
                <a16:creationId xmlns="" xmlns:a16="http://schemas.microsoft.com/office/drawing/2014/main" id="{C2A9E5D2-C997-3F3D-71DC-72A1E3320F19}"/>
              </a:ext>
            </a:extLst>
          </p:cNvPr>
          <p:cNvSpPr>
            <a:spLocks noChangeAspect="1"/>
          </p:cNvSpPr>
          <p:nvPr/>
        </p:nvSpPr>
        <p:spPr>
          <a:xfrm>
            <a:off x="7422029" y="1269506"/>
            <a:ext cx="324000" cy="324000"/>
          </a:xfrm>
          <a:prstGeom prst="ellipse">
            <a:avLst/>
          </a:prstGeom>
          <a:solidFill>
            <a:schemeClr val="accent2"/>
          </a:solidFill>
          <a:ln w="60325">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 xmlns:a16="http://schemas.microsoft.com/office/drawing/2014/main" id="{E94CFFC0-1600-21DF-17C3-80A2806B4C5F}"/>
              </a:ext>
            </a:extLst>
          </p:cNvPr>
          <p:cNvSpPr>
            <a:spLocks noChangeAspect="1"/>
          </p:cNvSpPr>
          <p:nvPr/>
        </p:nvSpPr>
        <p:spPr>
          <a:xfrm>
            <a:off x="8311186" y="2409736"/>
            <a:ext cx="324000" cy="324000"/>
          </a:xfrm>
          <a:prstGeom prst="ellipse">
            <a:avLst/>
          </a:prstGeom>
          <a:solidFill>
            <a:schemeClr val="accent2"/>
          </a:solidFill>
          <a:ln w="60325">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a:extLst>
              <a:ext uri="{FF2B5EF4-FFF2-40B4-BE49-F238E27FC236}">
                <a16:creationId xmlns="" xmlns:a16="http://schemas.microsoft.com/office/drawing/2014/main" id="{B07BCF5C-380C-2EE4-BAA4-3ABE568ED946}"/>
              </a:ext>
            </a:extLst>
          </p:cNvPr>
          <p:cNvSpPr>
            <a:spLocks noChangeAspect="1"/>
          </p:cNvSpPr>
          <p:nvPr/>
        </p:nvSpPr>
        <p:spPr>
          <a:xfrm>
            <a:off x="8285059" y="4536487"/>
            <a:ext cx="324000" cy="324000"/>
          </a:xfrm>
          <a:prstGeom prst="ellipse">
            <a:avLst/>
          </a:prstGeom>
          <a:solidFill>
            <a:schemeClr val="accent2"/>
          </a:solidFill>
          <a:ln w="60325">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a:extLst>
              <a:ext uri="{FF2B5EF4-FFF2-40B4-BE49-F238E27FC236}">
                <a16:creationId xmlns="" xmlns:a16="http://schemas.microsoft.com/office/drawing/2014/main" id="{FF5A6A87-3769-ACC2-8803-5AFAE4A5E9AC}"/>
              </a:ext>
            </a:extLst>
          </p:cNvPr>
          <p:cNvSpPr>
            <a:spLocks noChangeAspect="1"/>
          </p:cNvSpPr>
          <p:nvPr/>
        </p:nvSpPr>
        <p:spPr>
          <a:xfrm>
            <a:off x="7339837" y="5707741"/>
            <a:ext cx="324000" cy="324000"/>
          </a:xfrm>
          <a:prstGeom prst="ellipse">
            <a:avLst/>
          </a:prstGeom>
          <a:solidFill>
            <a:schemeClr val="accent2"/>
          </a:solidFill>
          <a:ln w="60325">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13">
            <a:extLst>
              <a:ext uri="{FF2B5EF4-FFF2-40B4-BE49-F238E27FC236}">
                <a16:creationId xmlns="" xmlns:a16="http://schemas.microsoft.com/office/drawing/2014/main" id="{F24BE269-ED0B-2A92-C6E3-ABEC88964A58}"/>
              </a:ext>
            </a:extLst>
          </p:cNvPr>
          <p:cNvSpPr>
            <a:spLocks noChangeAspect="1"/>
          </p:cNvSpPr>
          <p:nvPr/>
        </p:nvSpPr>
        <p:spPr>
          <a:xfrm flipH="1">
            <a:off x="4434498" y="1269506"/>
            <a:ext cx="324000" cy="324000"/>
          </a:xfrm>
          <a:prstGeom prst="ellipse">
            <a:avLst/>
          </a:prstGeom>
          <a:solidFill>
            <a:schemeClr val="accent2"/>
          </a:solidFill>
          <a:ln w="60325">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14">
            <a:extLst>
              <a:ext uri="{FF2B5EF4-FFF2-40B4-BE49-F238E27FC236}">
                <a16:creationId xmlns="" xmlns:a16="http://schemas.microsoft.com/office/drawing/2014/main" id="{AE581D54-0121-FC47-32BC-BB0A436E00A5}"/>
              </a:ext>
            </a:extLst>
          </p:cNvPr>
          <p:cNvSpPr>
            <a:spLocks noChangeAspect="1"/>
          </p:cNvSpPr>
          <p:nvPr/>
        </p:nvSpPr>
        <p:spPr>
          <a:xfrm flipH="1">
            <a:off x="3496938" y="2409736"/>
            <a:ext cx="324000" cy="324000"/>
          </a:xfrm>
          <a:prstGeom prst="ellipse">
            <a:avLst/>
          </a:prstGeom>
          <a:solidFill>
            <a:schemeClr val="accent2"/>
          </a:solidFill>
          <a:ln w="60325">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15">
            <a:extLst>
              <a:ext uri="{FF2B5EF4-FFF2-40B4-BE49-F238E27FC236}">
                <a16:creationId xmlns="" xmlns:a16="http://schemas.microsoft.com/office/drawing/2014/main" id="{1677876D-095A-0EAA-1A2A-E6420FB06D08}"/>
              </a:ext>
            </a:extLst>
          </p:cNvPr>
          <p:cNvSpPr>
            <a:spLocks noChangeAspect="1"/>
          </p:cNvSpPr>
          <p:nvPr/>
        </p:nvSpPr>
        <p:spPr>
          <a:xfrm flipH="1">
            <a:off x="3502299" y="4536487"/>
            <a:ext cx="324000" cy="324000"/>
          </a:xfrm>
          <a:prstGeom prst="ellipse">
            <a:avLst/>
          </a:prstGeom>
          <a:solidFill>
            <a:schemeClr val="accent2"/>
          </a:solidFill>
          <a:ln w="60325">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16">
            <a:extLst>
              <a:ext uri="{FF2B5EF4-FFF2-40B4-BE49-F238E27FC236}">
                <a16:creationId xmlns="" xmlns:a16="http://schemas.microsoft.com/office/drawing/2014/main" id="{FF64B66A-D56F-2D66-D20F-89C7790083D2}"/>
              </a:ext>
            </a:extLst>
          </p:cNvPr>
          <p:cNvSpPr>
            <a:spLocks noChangeAspect="1"/>
          </p:cNvSpPr>
          <p:nvPr/>
        </p:nvSpPr>
        <p:spPr>
          <a:xfrm flipH="1">
            <a:off x="4573929" y="5707741"/>
            <a:ext cx="324000" cy="324000"/>
          </a:xfrm>
          <a:prstGeom prst="ellipse">
            <a:avLst/>
          </a:prstGeom>
          <a:solidFill>
            <a:schemeClr val="accent2"/>
          </a:solidFill>
          <a:ln w="60325">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TextBox 17">
            <a:extLst>
              <a:ext uri="{FF2B5EF4-FFF2-40B4-BE49-F238E27FC236}">
                <a16:creationId xmlns="" xmlns:a16="http://schemas.microsoft.com/office/drawing/2014/main" id="{62D5F226-136F-BDD0-6B9C-38A482DD81BC}"/>
              </a:ext>
            </a:extLst>
          </p:cNvPr>
          <p:cNvSpPr txBox="1"/>
          <p:nvPr/>
        </p:nvSpPr>
        <p:spPr>
          <a:xfrm>
            <a:off x="7926795" y="1230710"/>
            <a:ext cx="2293034" cy="338554"/>
          </a:xfrm>
          <a:prstGeom prst="rect">
            <a:avLst/>
          </a:prstGeom>
          <a:noFill/>
        </p:spPr>
        <p:txBody>
          <a:bodyPr wrap="square" rtlCol="0">
            <a:spAutoFit/>
          </a:bodyPr>
          <a:lstStyle/>
          <a:p>
            <a:r>
              <a:rPr lang="en-US" sz="1600" b="1" dirty="0">
                <a:solidFill>
                  <a:schemeClr val="tx1">
                    <a:lumMod val="75000"/>
                    <a:lumOff val="25000"/>
                  </a:schemeClr>
                </a:solidFill>
                <a:latin typeface="Arial" panose="020B0604020202020204" pitchFamily="34" charset="0"/>
                <a:cs typeface="Arial" panose="020B0604020202020204" pitchFamily="34" charset="0"/>
              </a:rPr>
              <a:t>1 </a:t>
            </a:r>
            <a:r>
              <a:rPr lang="ru-RU" sz="1600" b="1" dirty="0">
                <a:solidFill>
                  <a:schemeClr val="tx1">
                    <a:lumMod val="75000"/>
                    <a:lumOff val="25000"/>
                  </a:schemeClr>
                </a:solidFill>
                <a:latin typeface="Arial" panose="020B0604020202020204" pitchFamily="34" charset="0"/>
                <a:cs typeface="Arial" panose="020B0604020202020204" pitchFamily="34" charset="0"/>
              </a:rPr>
              <a:t>линия поддержки</a:t>
            </a:r>
          </a:p>
        </p:txBody>
      </p:sp>
      <p:sp>
        <p:nvSpPr>
          <p:cNvPr id="19" name="TextBox 18">
            <a:extLst>
              <a:ext uri="{FF2B5EF4-FFF2-40B4-BE49-F238E27FC236}">
                <a16:creationId xmlns="" xmlns:a16="http://schemas.microsoft.com/office/drawing/2014/main" id="{38276012-F468-A8CC-B24C-4267822BEFCD}"/>
              </a:ext>
            </a:extLst>
          </p:cNvPr>
          <p:cNvSpPr txBox="1"/>
          <p:nvPr/>
        </p:nvSpPr>
        <p:spPr>
          <a:xfrm>
            <a:off x="8811736" y="2367346"/>
            <a:ext cx="2293034" cy="338554"/>
          </a:xfrm>
          <a:prstGeom prst="rect">
            <a:avLst/>
          </a:prstGeom>
          <a:noFill/>
        </p:spPr>
        <p:txBody>
          <a:bodyPr wrap="squar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2</a:t>
            </a:r>
            <a:r>
              <a:rPr lang="en-US" sz="1600" b="1" dirty="0">
                <a:solidFill>
                  <a:schemeClr val="tx1">
                    <a:lumMod val="75000"/>
                    <a:lumOff val="25000"/>
                  </a:schemeClr>
                </a:solidFill>
                <a:latin typeface="Arial" panose="020B0604020202020204" pitchFamily="34" charset="0"/>
                <a:cs typeface="Arial" panose="020B0604020202020204" pitchFamily="34" charset="0"/>
              </a:rPr>
              <a:t> </a:t>
            </a:r>
            <a:r>
              <a:rPr lang="ru-RU" sz="1600" b="1" dirty="0">
                <a:solidFill>
                  <a:schemeClr val="tx1">
                    <a:lumMod val="75000"/>
                    <a:lumOff val="25000"/>
                  </a:schemeClr>
                </a:solidFill>
                <a:latin typeface="Arial" panose="020B0604020202020204" pitchFamily="34" charset="0"/>
                <a:cs typeface="Arial" panose="020B0604020202020204" pitchFamily="34" charset="0"/>
              </a:rPr>
              <a:t>линия поддержки</a:t>
            </a:r>
          </a:p>
        </p:txBody>
      </p:sp>
      <p:sp>
        <p:nvSpPr>
          <p:cNvPr id="20" name="TextBox 19">
            <a:extLst>
              <a:ext uri="{FF2B5EF4-FFF2-40B4-BE49-F238E27FC236}">
                <a16:creationId xmlns="" xmlns:a16="http://schemas.microsoft.com/office/drawing/2014/main" id="{8CED6659-516B-33E6-607B-304F26FC2B21}"/>
              </a:ext>
            </a:extLst>
          </p:cNvPr>
          <p:cNvSpPr txBox="1"/>
          <p:nvPr/>
        </p:nvSpPr>
        <p:spPr>
          <a:xfrm>
            <a:off x="8811736" y="4529210"/>
            <a:ext cx="2293034" cy="338554"/>
          </a:xfrm>
          <a:prstGeom prst="rect">
            <a:avLst/>
          </a:prstGeom>
          <a:noFill/>
        </p:spPr>
        <p:txBody>
          <a:bodyPr wrap="squar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3 линия поддержки</a:t>
            </a:r>
          </a:p>
        </p:txBody>
      </p:sp>
      <p:sp>
        <p:nvSpPr>
          <p:cNvPr id="21" name="TextBox 20">
            <a:extLst>
              <a:ext uri="{FF2B5EF4-FFF2-40B4-BE49-F238E27FC236}">
                <a16:creationId xmlns="" xmlns:a16="http://schemas.microsoft.com/office/drawing/2014/main" id="{E4C776A0-0D60-938E-A22A-15A8F6057631}"/>
              </a:ext>
            </a:extLst>
          </p:cNvPr>
          <p:cNvSpPr txBox="1"/>
          <p:nvPr/>
        </p:nvSpPr>
        <p:spPr>
          <a:xfrm>
            <a:off x="7937162" y="5612760"/>
            <a:ext cx="2293034" cy="584775"/>
          </a:xfrm>
          <a:prstGeom prst="rect">
            <a:avLst/>
          </a:prstGeom>
          <a:noFill/>
        </p:spPr>
        <p:txBody>
          <a:bodyPr wrap="squar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Поддержка от разработчика</a:t>
            </a:r>
          </a:p>
        </p:txBody>
      </p:sp>
      <p:sp>
        <p:nvSpPr>
          <p:cNvPr id="22" name="TextBox 21">
            <a:extLst>
              <a:ext uri="{FF2B5EF4-FFF2-40B4-BE49-F238E27FC236}">
                <a16:creationId xmlns="" xmlns:a16="http://schemas.microsoft.com/office/drawing/2014/main" id="{D840BDB9-65F2-0589-0974-C56133671D77}"/>
              </a:ext>
            </a:extLst>
          </p:cNvPr>
          <p:cNvSpPr txBox="1"/>
          <p:nvPr/>
        </p:nvSpPr>
        <p:spPr>
          <a:xfrm>
            <a:off x="1041524" y="5612760"/>
            <a:ext cx="3949637" cy="584775"/>
          </a:xfrm>
          <a:prstGeom prst="rect">
            <a:avLst/>
          </a:prstGeom>
          <a:noFill/>
        </p:spPr>
        <p:txBody>
          <a:bodyPr wrap="squar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Обеспечение информационной безопасности систем</a:t>
            </a:r>
          </a:p>
        </p:txBody>
      </p:sp>
      <p:sp>
        <p:nvSpPr>
          <p:cNvPr id="23" name="TextBox 22">
            <a:extLst>
              <a:ext uri="{FF2B5EF4-FFF2-40B4-BE49-F238E27FC236}">
                <a16:creationId xmlns="" xmlns:a16="http://schemas.microsoft.com/office/drawing/2014/main" id="{16E28FCB-B059-BF8B-9C03-CE494ABF3443}"/>
              </a:ext>
            </a:extLst>
          </p:cNvPr>
          <p:cNvSpPr txBox="1"/>
          <p:nvPr/>
        </p:nvSpPr>
        <p:spPr>
          <a:xfrm>
            <a:off x="1215057" y="4374803"/>
            <a:ext cx="2649554" cy="584775"/>
          </a:xfrm>
          <a:prstGeom prst="rect">
            <a:avLst/>
          </a:prstGeom>
          <a:noFill/>
        </p:spPr>
        <p:txBody>
          <a:bodyPr wrap="squar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Поддержка сервера </a:t>
            </a:r>
            <a:br>
              <a:rPr lang="ru-RU" sz="1600" b="1" dirty="0">
                <a:solidFill>
                  <a:schemeClr val="tx1">
                    <a:lumMod val="75000"/>
                    <a:lumOff val="25000"/>
                  </a:schemeClr>
                </a:solidFill>
                <a:latin typeface="Arial" panose="020B0604020202020204" pitchFamily="34" charset="0"/>
                <a:cs typeface="Arial" panose="020B0604020202020204" pitchFamily="34" charset="0"/>
              </a:rPr>
            </a:br>
            <a:r>
              <a:rPr lang="ru-RU" sz="1600" b="1" dirty="0">
                <a:solidFill>
                  <a:schemeClr val="tx1">
                    <a:lumMod val="75000"/>
                    <a:lumOff val="25000"/>
                  </a:schemeClr>
                </a:solidFill>
                <a:latin typeface="Arial" panose="020B0604020202020204" pitchFamily="34" charset="0"/>
                <a:cs typeface="Arial" panose="020B0604020202020204" pitchFamily="34" charset="0"/>
              </a:rPr>
              <a:t>системы</a:t>
            </a:r>
          </a:p>
        </p:txBody>
      </p:sp>
      <p:sp>
        <p:nvSpPr>
          <p:cNvPr id="24" name="TextBox 23">
            <a:extLst>
              <a:ext uri="{FF2B5EF4-FFF2-40B4-BE49-F238E27FC236}">
                <a16:creationId xmlns="" xmlns:a16="http://schemas.microsoft.com/office/drawing/2014/main" id="{04CD10B2-E0F1-4624-293C-EB165F91A3AC}"/>
              </a:ext>
            </a:extLst>
          </p:cNvPr>
          <p:cNvSpPr txBox="1"/>
          <p:nvPr/>
        </p:nvSpPr>
        <p:spPr>
          <a:xfrm>
            <a:off x="808861" y="2236514"/>
            <a:ext cx="3012077" cy="584775"/>
          </a:xfrm>
          <a:prstGeom prst="rect">
            <a:avLst/>
          </a:prstGeom>
          <a:noFill/>
        </p:spPr>
        <p:txBody>
          <a:bodyPr wrap="squar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Выполнение нетиповых </a:t>
            </a:r>
            <a:br>
              <a:rPr lang="ru-RU" sz="1600" b="1" dirty="0">
                <a:solidFill>
                  <a:schemeClr val="tx1">
                    <a:lumMod val="75000"/>
                    <a:lumOff val="25000"/>
                  </a:schemeClr>
                </a:solidFill>
                <a:latin typeface="Arial" panose="020B0604020202020204" pitchFamily="34" charset="0"/>
                <a:cs typeface="Arial" panose="020B0604020202020204" pitchFamily="34" charset="0"/>
              </a:rPr>
            </a:br>
            <a:r>
              <a:rPr lang="ru-RU" sz="1600" b="1" dirty="0">
                <a:solidFill>
                  <a:schemeClr val="tx1">
                    <a:lumMod val="75000"/>
                    <a:lumOff val="25000"/>
                  </a:schemeClr>
                </a:solidFill>
                <a:latin typeface="Arial" panose="020B0604020202020204" pitchFamily="34" charset="0"/>
                <a:cs typeface="Arial" panose="020B0604020202020204" pitchFamily="34" charset="0"/>
              </a:rPr>
              <a:t>запросов на изменение</a:t>
            </a:r>
          </a:p>
        </p:txBody>
      </p:sp>
      <p:sp>
        <p:nvSpPr>
          <p:cNvPr id="25" name="TextBox 24">
            <a:extLst>
              <a:ext uri="{FF2B5EF4-FFF2-40B4-BE49-F238E27FC236}">
                <a16:creationId xmlns="" xmlns:a16="http://schemas.microsoft.com/office/drawing/2014/main" id="{519A876D-0D58-0766-8187-B39E9DE5503B}"/>
              </a:ext>
            </a:extLst>
          </p:cNvPr>
          <p:cNvSpPr txBox="1"/>
          <p:nvPr/>
        </p:nvSpPr>
        <p:spPr>
          <a:xfrm>
            <a:off x="1680169" y="984489"/>
            <a:ext cx="2859105" cy="830997"/>
          </a:xfrm>
          <a:prstGeom prst="rect">
            <a:avLst/>
          </a:prstGeom>
          <a:noFill/>
        </p:spPr>
        <p:txBody>
          <a:bodyPr wrap="squar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Управление сервисом, </a:t>
            </a:r>
            <a:br>
              <a:rPr lang="ru-RU" sz="1600" b="1" dirty="0">
                <a:solidFill>
                  <a:schemeClr val="tx1">
                    <a:lumMod val="75000"/>
                    <a:lumOff val="25000"/>
                  </a:schemeClr>
                </a:solidFill>
                <a:latin typeface="Arial" panose="020B0604020202020204" pitchFamily="34" charset="0"/>
                <a:cs typeface="Arial" panose="020B0604020202020204" pitchFamily="34" charset="0"/>
              </a:rPr>
            </a:br>
            <a:r>
              <a:rPr lang="ru-RU" sz="1600" b="1" dirty="0">
                <a:solidFill>
                  <a:schemeClr val="tx1">
                    <a:lumMod val="75000"/>
                    <a:lumOff val="25000"/>
                  </a:schemeClr>
                </a:solidFill>
                <a:latin typeface="Arial" panose="020B0604020202020204" pitchFamily="34" charset="0"/>
                <a:cs typeface="Arial" panose="020B0604020202020204" pitchFamily="34" charset="0"/>
              </a:rPr>
              <a:t>организация работ </a:t>
            </a:r>
            <a:br>
              <a:rPr lang="ru-RU" sz="1600" b="1" dirty="0">
                <a:solidFill>
                  <a:schemeClr val="tx1">
                    <a:lumMod val="75000"/>
                    <a:lumOff val="25000"/>
                  </a:schemeClr>
                </a:solidFill>
                <a:latin typeface="Arial" panose="020B0604020202020204" pitchFamily="34" charset="0"/>
                <a:cs typeface="Arial" panose="020B0604020202020204" pitchFamily="34" charset="0"/>
              </a:rPr>
            </a:br>
            <a:r>
              <a:rPr lang="ru-RU" sz="1600" b="1" dirty="0">
                <a:solidFill>
                  <a:schemeClr val="tx1">
                    <a:lumMod val="75000"/>
                    <a:lumOff val="25000"/>
                  </a:schemeClr>
                </a:solidFill>
                <a:latin typeface="Arial" panose="020B0604020202020204" pitchFamily="34" charset="0"/>
                <a:cs typeface="Arial" panose="020B0604020202020204" pitchFamily="34" charset="0"/>
              </a:rPr>
              <a:t>по развитию системы</a:t>
            </a:r>
          </a:p>
        </p:txBody>
      </p:sp>
      <p:sp>
        <p:nvSpPr>
          <p:cNvPr id="5" name="Номер слайда 5">
            <a:extLst>
              <a:ext uri="{FF2B5EF4-FFF2-40B4-BE49-F238E27FC236}">
                <a16:creationId xmlns="" xmlns:a16="http://schemas.microsoft.com/office/drawing/2014/main" id="{24D38D24-47AB-8887-8D5B-5EC7789DCC15}"/>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3</a:t>
            </a:fld>
            <a:endParaRPr lang="ru-RU" dirty="0"/>
          </a:p>
        </p:txBody>
      </p:sp>
    </p:spTree>
    <p:extLst>
      <p:ext uri="{BB962C8B-B14F-4D97-AF65-F5344CB8AC3E}">
        <p14:creationId xmlns:p14="http://schemas.microsoft.com/office/powerpoint/2010/main" val="3375936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 xmlns:a16="http://schemas.microsoft.com/office/drawing/2014/main" id="{E567F166-DD77-8A79-AA20-073F8DB815F3}"/>
              </a:ext>
            </a:extLst>
          </p:cNvPr>
          <p:cNvSpPr/>
          <p:nvPr/>
        </p:nvSpPr>
        <p:spPr>
          <a:xfrm>
            <a:off x="0" y="908051"/>
            <a:ext cx="12192000" cy="558164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p:cNvPicPr>
            <a:picLocks noChangeAspect="1"/>
          </p:cNvPicPr>
          <p:nvPr/>
        </p:nvPicPr>
        <p:blipFill>
          <a:blip r:embed="rId3"/>
          <a:stretch>
            <a:fillRect/>
          </a:stretch>
        </p:blipFill>
        <p:spPr>
          <a:xfrm>
            <a:off x="2530856" y="1151142"/>
            <a:ext cx="7130289" cy="5095465"/>
          </a:xfrm>
          <a:prstGeom prst="rect">
            <a:avLst/>
          </a:prstGeom>
        </p:spPr>
      </p:pic>
      <p:sp>
        <p:nvSpPr>
          <p:cNvPr id="2" name="Заголовок 1">
            <a:extLst>
              <a:ext uri="{FF2B5EF4-FFF2-40B4-BE49-F238E27FC236}">
                <a16:creationId xmlns="" xmlns:a16="http://schemas.microsoft.com/office/drawing/2014/main" id="{A9EDF081-EAFD-4F19-2075-DA4D12A1A858}"/>
              </a:ext>
            </a:extLst>
          </p:cNvPr>
          <p:cNvSpPr>
            <a:spLocks noGrp="1"/>
          </p:cNvSpPr>
          <p:nvPr>
            <p:ph type="title"/>
          </p:nvPr>
        </p:nvSpPr>
        <p:spPr/>
        <p:txBody>
          <a:bodyPr vert="horz" lIns="216000" tIns="45720" rIns="91440" bIns="45720" rtlCol="0" anchor="ctr">
            <a:normAutofit/>
          </a:bodyPr>
          <a:lstStyle/>
          <a:p>
            <a:pPr defTabSz="653156"/>
            <a:r>
              <a:rPr lang="ru-RU" sz="1400" dirty="0">
                <a:solidFill>
                  <a:schemeClr val="tx1">
                    <a:lumMod val="65000"/>
                    <a:lumOff val="35000"/>
                  </a:schemeClr>
                </a:solidFill>
              </a:rPr>
              <a:t>Автоматизация бизнес-процессов </a:t>
            </a:r>
            <a:br>
              <a:rPr lang="ru-RU" sz="1400" dirty="0">
                <a:solidFill>
                  <a:schemeClr val="tx1">
                    <a:lumMod val="65000"/>
                    <a:lumOff val="35000"/>
                  </a:schemeClr>
                </a:solidFill>
              </a:rPr>
            </a:br>
            <a:r>
              <a:rPr lang="ru-RU" sz="1400" dirty="0">
                <a:solidFill>
                  <a:schemeClr val="tx1">
                    <a:lumMod val="65000"/>
                    <a:lumOff val="35000"/>
                  </a:schemeClr>
                </a:solidFill>
              </a:rPr>
              <a:t>нефтеперерабатывающего завода</a:t>
            </a:r>
          </a:p>
        </p:txBody>
      </p:sp>
      <p:sp>
        <p:nvSpPr>
          <p:cNvPr id="6" name="Номер слайда 5">
            <a:extLst>
              <a:ext uri="{FF2B5EF4-FFF2-40B4-BE49-F238E27FC236}">
                <a16:creationId xmlns="" xmlns:a16="http://schemas.microsoft.com/office/drawing/2014/main" id="{9A2FA2FA-3EBB-DA26-7B4C-A797E6C973F4}"/>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4</a:t>
            </a:fld>
            <a:endParaRPr lang="ru-RU" dirty="0"/>
          </a:p>
        </p:txBody>
      </p:sp>
    </p:spTree>
    <p:extLst>
      <p:ext uri="{BB962C8B-B14F-4D97-AF65-F5344CB8AC3E}">
        <p14:creationId xmlns:p14="http://schemas.microsoft.com/office/powerpoint/2010/main" val="2940598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реугольник 2">
            <a:extLst>
              <a:ext uri="{FF2B5EF4-FFF2-40B4-BE49-F238E27FC236}">
                <a16:creationId xmlns="" xmlns:a16="http://schemas.microsoft.com/office/drawing/2014/main" id="{ED77DDE8-A650-BD72-579F-75AC7C9F7D3D}"/>
              </a:ext>
            </a:extLst>
          </p:cNvPr>
          <p:cNvSpPr/>
          <p:nvPr/>
        </p:nvSpPr>
        <p:spPr>
          <a:xfrm>
            <a:off x="423668" y="913269"/>
            <a:ext cx="6479156" cy="5539015"/>
          </a:xfrm>
          <a:prstGeom prst="triangl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Трапеция 46"/>
          <p:cNvSpPr/>
          <p:nvPr/>
        </p:nvSpPr>
        <p:spPr>
          <a:xfrm>
            <a:off x="622088" y="5298430"/>
            <a:ext cx="6095033" cy="1030834"/>
          </a:xfrm>
          <a:prstGeom prst="trapezoid">
            <a:avLst>
              <a:gd name="adj" fmla="val 570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tx1">
                    <a:lumMod val="75000"/>
                    <a:lumOff val="25000"/>
                  </a:schemeClr>
                </a:solidFill>
                <a:latin typeface="Arial" panose="020B0604020202020204" pitchFamily="34" charset="0"/>
                <a:cs typeface="Arial" panose="020B0604020202020204" pitchFamily="34" charset="0"/>
              </a:rPr>
              <a:t>Датчики, сенсоры, </a:t>
            </a:r>
            <a:r>
              <a:rPr lang="en-US" sz="1600" b="1" dirty="0">
                <a:solidFill>
                  <a:schemeClr val="tx1">
                    <a:lumMod val="75000"/>
                    <a:lumOff val="25000"/>
                  </a:schemeClr>
                </a:solidFill>
                <a:latin typeface="Arial" panose="020B0604020202020204" pitchFamily="34" charset="0"/>
                <a:cs typeface="Arial" panose="020B0604020202020204" pitchFamily="34" charset="0"/>
              </a:rPr>
              <a:t>RFID</a:t>
            </a:r>
            <a:r>
              <a:rPr lang="ru-RU" sz="1600" b="1" dirty="0">
                <a:solidFill>
                  <a:schemeClr val="tx1">
                    <a:lumMod val="75000"/>
                    <a:lumOff val="25000"/>
                  </a:schemeClr>
                </a:solidFill>
                <a:latin typeface="Arial" panose="020B0604020202020204" pitchFamily="34" charset="0"/>
                <a:cs typeface="Arial" panose="020B0604020202020204" pitchFamily="34" charset="0"/>
              </a:rPr>
              <a:t>-метки…</a:t>
            </a:r>
          </a:p>
        </p:txBody>
      </p:sp>
      <p:sp>
        <p:nvSpPr>
          <p:cNvPr id="48" name="Трапеция 47"/>
          <p:cNvSpPr/>
          <p:nvPr/>
        </p:nvSpPr>
        <p:spPr>
          <a:xfrm>
            <a:off x="1274619" y="4201509"/>
            <a:ext cx="4821381" cy="1030834"/>
          </a:xfrm>
          <a:prstGeom prst="trapezoid">
            <a:avLst>
              <a:gd name="adj" fmla="val 58807"/>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latin typeface="Arial" panose="020B0604020202020204" pitchFamily="34" charset="0"/>
                <a:cs typeface="Arial" panose="020B0604020202020204" pitchFamily="34" charset="0"/>
              </a:rPr>
              <a:t>PLC/PAC</a:t>
            </a:r>
            <a:endParaRPr lang="ru-RU"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9" name="Трапеция 48"/>
          <p:cNvSpPr/>
          <p:nvPr/>
        </p:nvSpPr>
        <p:spPr>
          <a:xfrm>
            <a:off x="1930399" y="3298159"/>
            <a:ext cx="3482109" cy="837262"/>
          </a:xfrm>
          <a:prstGeom prst="trapezoid">
            <a:avLst>
              <a:gd name="adj" fmla="val 595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latin typeface="Arial" panose="020B0604020202020204" pitchFamily="34" charset="0"/>
                <a:cs typeface="Arial" panose="020B0604020202020204" pitchFamily="34" charset="0"/>
              </a:rPr>
              <a:t>SCADA</a:t>
            </a:r>
            <a:endParaRPr lang="ru-RU"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0" name="Трапеция 49"/>
          <p:cNvSpPr/>
          <p:nvPr/>
        </p:nvSpPr>
        <p:spPr>
          <a:xfrm>
            <a:off x="2456873" y="2201237"/>
            <a:ext cx="2419927" cy="1030834"/>
          </a:xfrm>
          <a:prstGeom prst="trapezoid">
            <a:avLst>
              <a:gd name="adj" fmla="val 5796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latin typeface="Arial" panose="020B0604020202020204" pitchFamily="34" charset="0"/>
                <a:cs typeface="Arial" panose="020B0604020202020204" pitchFamily="34" charset="0"/>
              </a:rPr>
              <a:t>MES</a:t>
            </a:r>
            <a:endParaRPr lang="ru-RU"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1" name="Равнобедренный треугольник 50"/>
          <p:cNvSpPr/>
          <p:nvPr/>
        </p:nvSpPr>
        <p:spPr>
          <a:xfrm>
            <a:off x="3055597" y="1141750"/>
            <a:ext cx="1222477" cy="993399"/>
          </a:xfrm>
          <a:prstGeom prst="triangle">
            <a:avLst>
              <a:gd name="adj" fmla="val 491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latin typeface="Arial" panose="020B0604020202020204" pitchFamily="34" charset="0"/>
                <a:cs typeface="Arial" panose="020B0604020202020204" pitchFamily="34" charset="0"/>
              </a:rPr>
              <a:t>ERP</a:t>
            </a:r>
            <a:endParaRPr lang="ru-RU"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12" name="TextBox 211"/>
          <p:cNvSpPr txBox="1"/>
          <p:nvPr/>
        </p:nvSpPr>
        <p:spPr>
          <a:xfrm>
            <a:off x="6975131" y="1390794"/>
            <a:ext cx="4606389" cy="338554"/>
          </a:xfrm>
          <a:prstGeom prst="rect">
            <a:avLst/>
          </a:prstGeom>
          <a:noFill/>
        </p:spPr>
        <p:txBody>
          <a:bodyPr wrap="non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Уровень 4. Управление бизнес-процессами</a:t>
            </a:r>
          </a:p>
        </p:txBody>
      </p:sp>
      <p:sp>
        <p:nvSpPr>
          <p:cNvPr id="213" name="TextBox 212"/>
          <p:cNvSpPr txBox="1"/>
          <p:nvPr/>
        </p:nvSpPr>
        <p:spPr>
          <a:xfrm>
            <a:off x="6975131" y="2385023"/>
            <a:ext cx="4786054" cy="584775"/>
          </a:xfrm>
          <a:prstGeom prst="rect">
            <a:avLst/>
          </a:prstGeom>
          <a:noFill/>
        </p:spPr>
        <p:txBody>
          <a:bodyPr wrap="non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Уровень </a:t>
            </a:r>
            <a:r>
              <a:rPr lang="en-US" sz="1600" b="1" dirty="0">
                <a:solidFill>
                  <a:schemeClr val="tx1">
                    <a:lumMod val="75000"/>
                    <a:lumOff val="25000"/>
                  </a:schemeClr>
                </a:solidFill>
                <a:latin typeface="Arial" panose="020B0604020202020204" pitchFamily="34" charset="0"/>
                <a:cs typeface="Arial" panose="020B0604020202020204" pitchFamily="34" charset="0"/>
              </a:rPr>
              <a:t>3</a:t>
            </a:r>
            <a:r>
              <a:rPr lang="ru-RU" sz="1600" b="1" dirty="0">
                <a:solidFill>
                  <a:schemeClr val="tx1">
                    <a:lumMod val="75000"/>
                    <a:lumOff val="25000"/>
                  </a:schemeClr>
                </a:solidFill>
                <a:latin typeface="Arial" panose="020B0604020202020204" pitchFamily="34" charset="0"/>
                <a:cs typeface="Arial" panose="020B0604020202020204" pitchFamily="34" charset="0"/>
              </a:rPr>
              <a:t>. Управление производственными </a:t>
            </a:r>
            <a:br>
              <a:rPr lang="ru-RU" sz="1600" b="1" dirty="0">
                <a:solidFill>
                  <a:schemeClr val="tx1">
                    <a:lumMod val="75000"/>
                    <a:lumOff val="25000"/>
                  </a:schemeClr>
                </a:solidFill>
                <a:latin typeface="Arial" panose="020B0604020202020204" pitchFamily="34" charset="0"/>
                <a:cs typeface="Arial" panose="020B0604020202020204" pitchFamily="34" charset="0"/>
              </a:rPr>
            </a:br>
            <a:r>
              <a:rPr lang="ru-RU" sz="1600" b="1" dirty="0">
                <a:solidFill>
                  <a:schemeClr val="tx1">
                    <a:lumMod val="75000"/>
                    <a:lumOff val="25000"/>
                  </a:schemeClr>
                </a:solidFill>
                <a:latin typeface="Arial" panose="020B0604020202020204" pitchFamily="34" charset="0"/>
                <a:cs typeface="Arial" panose="020B0604020202020204" pitchFamily="34" charset="0"/>
              </a:rPr>
              <a:t>процессами</a:t>
            </a:r>
          </a:p>
        </p:txBody>
      </p:sp>
      <p:sp>
        <p:nvSpPr>
          <p:cNvPr id="214" name="TextBox 213"/>
          <p:cNvSpPr txBox="1"/>
          <p:nvPr/>
        </p:nvSpPr>
        <p:spPr>
          <a:xfrm>
            <a:off x="6975131" y="3476213"/>
            <a:ext cx="4579139" cy="338554"/>
          </a:xfrm>
          <a:prstGeom prst="rect">
            <a:avLst/>
          </a:prstGeom>
          <a:noFill/>
        </p:spPr>
        <p:txBody>
          <a:bodyPr wrap="non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Уровень 2. Мониторинг и диспетчеризация</a:t>
            </a:r>
          </a:p>
        </p:txBody>
      </p:sp>
      <p:sp>
        <p:nvSpPr>
          <p:cNvPr id="215" name="TextBox 214"/>
          <p:cNvSpPr txBox="1"/>
          <p:nvPr/>
        </p:nvSpPr>
        <p:spPr>
          <a:xfrm>
            <a:off x="6975131" y="4432771"/>
            <a:ext cx="4212948" cy="338554"/>
          </a:xfrm>
          <a:prstGeom prst="rect">
            <a:avLst/>
          </a:prstGeom>
          <a:noFill/>
        </p:spPr>
        <p:txBody>
          <a:bodyPr wrap="non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Уровень 1. Управление оборудованием</a:t>
            </a:r>
          </a:p>
        </p:txBody>
      </p:sp>
      <p:sp>
        <p:nvSpPr>
          <p:cNvPr id="216" name="TextBox 215"/>
          <p:cNvSpPr txBox="1"/>
          <p:nvPr/>
        </p:nvSpPr>
        <p:spPr>
          <a:xfrm>
            <a:off x="6975131" y="5550980"/>
            <a:ext cx="3419782" cy="338554"/>
          </a:xfrm>
          <a:prstGeom prst="rect">
            <a:avLst/>
          </a:prstGeom>
          <a:noFill/>
        </p:spPr>
        <p:txBody>
          <a:bodyPr wrap="none" rtlCol="0">
            <a:spAutoFit/>
          </a:bodyPr>
          <a:lstStyle/>
          <a:p>
            <a:r>
              <a:rPr lang="ru-RU" sz="1600" b="1" dirty="0">
                <a:solidFill>
                  <a:schemeClr val="tx1">
                    <a:lumMod val="75000"/>
                    <a:lumOff val="25000"/>
                  </a:schemeClr>
                </a:solidFill>
                <a:latin typeface="Arial" panose="020B0604020202020204" pitchFamily="34" charset="0"/>
                <a:cs typeface="Arial" panose="020B0604020202020204" pitchFamily="34" charset="0"/>
              </a:rPr>
              <a:t>Уровень 0. Полевая автоматика</a:t>
            </a:r>
          </a:p>
        </p:txBody>
      </p:sp>
      <p:sp>
        <p:nvSpPr>
          <p:cNvPr id="4" name="Овал 3">
            <a:extLst>
              <a:ext uri="{FF2B5EF4-FFF2-40B4-BE49-F238E27FC236}">
                <a16:creationId xmlns="" xmlns:a16="http://schemas.microsoft.com/office/drawing/2014/main" id="{A5A8FFE5-35AC-C9AE-060B-70D2568C49D8}"/>
              </a:ext>
            </a:extLst>
          </p:cNvPr>
          <p:cNvSpPr>
            <a:spLocks noChangeAspect="1"/>
          </p:cNvSpPr>
          <p:nvPr/>
        </p:nvSpPr>
        <p:spPr>
          <a:xfrm>
            <a:off x="4350381" y="1488071"/>
            <a:ext cx="144000" cy="144000"/>
          </a:xfrm>
          <a:prstGeom prst="ellipse">
            <a:avLst/>
          </a:prstGeom>
          <a:solidFill>
            <a:schemeClr val="accent2">
              <a:alpha val="69922"/>
            </a:schemeClr>
          </a:solidFill>
          <a:ln w="3810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единительная линия 5">
            <a:extLst>
              <a:ext uri="{FF2B5EF4-FFF2-40B4-BE49-F238E27FC236}">
                <a16:creationId xmlns="" xmlns:a16="http://schemas.microsoft.com/office/drawing/2014/main" id="{D0355EDA-F99D-8D70-E8CA-A8EB1259DE9E}"/>
              </a:ext>
            </a:extLst>
          </p:cNvPr>
          <p:cNvCxnSpPr>
            <a:cxnSpLocks/>
            <a:endCxn id="212" idx="1"/>
          </p:cNvCxnSpPr>
          <p:nvPr/>
        </p:nvCxnSpPr>
        <p:spPr>
          <a:xfrm>
            <a:off x="4494381" y="1553189"/>
            <a:ext cx="2480750" cy="688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 name="Овал 8">
            <a:extLst>
              <a:ext uri="{FF2B5EF4-FFF2-40B4-BE49-F238E27FC236}">
                <a16:creationId xmlns="" xmlns:a16="http://schemas.microsoft.com/office/drawing/2014/main" id="{490F4F31-C951-5C0E-6168-B6D551FB3F63}"/>
              </a:ext>
            </a:extLst>
          </p:cNvPr>
          <p:cNvSpPr>
            <a:spLocks noChangeAspect="1"/>
          </p:cNvSpPr>
          <p:nvPr/>
        </p:nvSpPr>
        <p:spPr>
          <a:xfrm>
            <a:off x="4878701" y="2606480"/>
            <a:ext cx="144000" cy="144000"/>
          </a:xfrm>
          <a:prstGeom prst="ellipse">
            <a:avLst/>
          </a:prstGeom>
          <a:solidFill>
            <a:schemeClr val="accent2">
              <a:alpha val="69922"/>
            </a:schemeClr>
          </a:solidFill>
          <a:ln w="3810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 name="Прямая соединительная линия 9">
            <a:extLst>
              <a:ext uri="{FF2B5EF4-FFF2-40B4-BE49-F238E27FC236}">
                <a16:creationId xmlns="" xmlns:a16="http://schemas.microsoft.com/office/drawing/2014/main" id="{01D0B69C-476E-C85D-1FA6-4FB5930BA8AF}"/>
              </a:ext>
            </a:extLst>
          </p:cNvPr>
          <p:cNvCxnSpPr>
            <a:cxnSpLocks/>
            <a:stCxn id="9" idx="6"/>
            <a:endCxn id="213" idx="1"/>
          </p:cNvCxnSpPr>
          <p:nvPr/>
        </p:nvCxnSpPr>
        <p:spPr>
          <a:xfrm flipV="1">
            <a:off x="5022701" y="2677411"/>
            <a:ext cx="1952430" cy="106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2" name="Овал 11">
            <a:extLst>
              <a:ext uri="{FF2B5EF4-FFF2-40B4-BE49-F238E27FC236}">
                <a16:creationId xmlns="" xmlns:a16="http://schemas.microsoft.com/office/drawing/2014/main" id="{C552A1B3-B15D-74FA-5957-FA33DF6256B4}"/>
              </a:ext>
            </a:extLst>
          </p:cNvPr>
          <p:cNvSpPr>
            <a:spLocks noChangeAspect="1"/>
          </p:cNvSpPr>
          <p:nvPr/>
        </p:nvSpPr>
        <p:spPr>
          <a:xfrm>
            <a:off x="5433873" y="3570422"/>
            <a:ext cx="144000" cy="144000"/>
          </a:xfrm>
          <a:prstGeom prst="ellipse">
            <a:avLst/>
          </a:prstGeom>
          <a:solidFill>
            <a:schemeClr val="accent2">
              <a:alpha val="69922"/>
            </a:schemeClr>
          </a:solidFill>
          <a:ln w="3810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12">
            <a:extLst>
              <a:ext uri="{FF2B5EF4-FFF2-40B4-BE49-F238E27FC236}">
                <a16:creationId xmlns="" xmlns:a16="http://schemas.microsoft.com/office/drawing/2014/main" id="{DF20E879-37E3-BA34-C857-DF798A65D6F9}"/>
              </a:ext>
            </a:extLst>
          </p:cNvPr>
          <p:cNvCxnSpPr>
            <a:cxnSpLocks/>
            <a:stCxn id="12" idx="6"/>
            <a:endCxn id="214" idx="1"/>
          </p:cNvCxnSpPr>
          <p:nvPr/>
        </p:nvCxnSpPr>
        <p:spPr>
          <a:xfrm>
            <a:off x="5577873" y="3642422"/>
            <a:ext cx="1397258" cy="306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5" name="Овал 14">
            <a:extLst>
              <a:ext uri="{FF2B5EF4-FFF2-40B4-BE49-F238E27FC236}">
                <a16:creationId xmlns="" xmlns:a16="http://schemas.microsoft.com/office/drawing/2014/main" id="{0B429063-FD76-F2F7-1C6A-F1DB0F478D63}"/>
              </a:ext>
            </a:extLst>
          </p:cNvPr>
          <p:cNvSpPr>
            <a:spLocks noChangeAspect="1"/>
          </p:cNvSpPr>
          <p:nvPr/>
        </p:nvSpPr>
        <p:spPr>
          <a:xfrm>
            <a:off x="6051940" y="4527155"/>
            <a:ext cx="144000" cy="144000"/>
          </a:xfrm>
          <a:prstGeom prst="ellipse">
            <a:avLst/>
          </a:prstGeom>
          <a:solidFill>
            <a:schemeClr val="accent2">
              <a:alpha val="69922"/>
            </a:schemeClr>
          </a:solidFill>
          <a:ln w="3810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6" name="Прямая соединительная линия 15">
            <a:extLst>
              <a:ext uri="{FF2B5EF4-FFF2-40B4-BE49-F238E27FC236}">
                <a16:creationId xmlns="" xmlns:a16="http://schemas.microsoft.com/office/drawing/2014/main" id="{ED87479A-F673-8659-CFF6-ADEC8C3207E7}"/>
              </a:ext>
            </a:extLst>
          </p:cNvPr>
          <p:cNvCxnSpPr>
            <a:cxnSpLocks/>
            <a:stCxn id="15" idx="6"/>
            <a:endCxn id="215" idx="1"/>
          </p:cNvCxnSpPr>
          <p:nvPr/>
        </p:nvCxnSpPr>
        <p:spPr>
          <a:xfrm>
            <a:off x="6195940" y="4599155"/>
            <a:ext cx="779191" cy="289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9" name="Овал 28">
            <a:extLst>
              <a:ext uri="{FF2B5EF4-FFF2-40B4-BE49-F238E27FC236}">
                <a16:creationId xmlns="" xmlns:a16="http://schemas.microsoft.com/office/drawing/2014/main" id="{D4CAE963-CDE5-F1A8-7837-E8BAE549258D}"/>
              </a:ext>
            </a:extLst>
          </p:cNvPr>
          <p:cNvSpPr>
            <a:spLocks noChangeAspect="1"/>
          </p:cNvSpPr>
          <p:nvPr/>
        </p:nvSpPr>
        <p:spPr>
          <a:xfrm>
            <a:off x="6670007" y="5646392"/>
            <a:ext cx="144000" cy="144000"/>
          </a:xfrm>
          <a:prstGeom prst="ellipse">
            <a:avLst/>
          </a:prstGeom>
          <a:solidFill>
            <a:schemeClr val="accent2">
              <a:alpha val="69922"/>
            </a:schemeClr>
          </a:solidFill>
          <a:ln w="3810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0" name="Прямая соединительная линия 29">
            <a:extLst>
              <a:ext uri="{FF2B5EF4-FFF2-40B4-BE49-F238E27FC236}">
                <a16:creationId xmlns="" xmlns:a16="http://schemas.microsoft.com/office/drawing/2014/main" id="{BCDED233-E669-42D4-9625-E32C3AE483DC}"/>
              </a:ext>
            </a:extLst>
          </p:cNvPr>
          <p:cNvCxnSpPr>
            <a:cxnSpLocks/>
            <a:stCxn id="29" idx="6"/>
            <a:endCxn id="216" idx="1"/>
          </p:cNvCxnSpPr>
          <p:nvPr/>
        </p:nvCxnSpPr>
        <p:spPr>
          <a:xfrm>
            <a:off x="6814007" y="5718392"/>
            <a:ext cx="161124" cy="186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Заголовок 1">
            <a:extLst>
              <a:ext uri="{FF2B5EF4-FFF2-40B4-BE49-F238E27FC236}">
                <a16:creationId xmlns="" xmlns:a16="http://schemas.microsoft.com/office/drawing/2014/main" id="{59DE49C2-5E3F-EE6F-D484-10408121BB53}"/>
              </a:ext>
            </a:extLst>
          </p:cNvPr>
          <p:cNvSpPr>
            <a:spLocks noGrp="1"/>
          </p:cNvSpPr>
          <p:nvPr>
            <p:ph type="title"/>
          </p:nvPr>
        </p:nvSpPr>
        <p:spPr/>
        <p:txBody>
          <a:bodyPr vert="horz" lIns="216000" tIns="45720" rIns="91440" bIns="45720" rtlCol="0" anchor="ctr">
            <a:normAutofit/>
          </a:bodyPr>
          <a:lstStyle/>
          <a:p>
            <a:pPr defTabSz="653156"/>
            <a:r>
              <a:rPr lang="ru-RU" sz="1400" dirty="0">
                <a:solidFill>
                  <a:schemeClr val="tx1">
                    <a:lumMod val="65000"/>
                    <a:lumOff val="35000"/>
                  </a:schemeClr>
                </a:solidFill>
              </a:rPr>
              <a:t>Где мы в </a:t>
            </a:r>
            <a:r>
              <a:rPr lang="ru-RU" sz="1400">
                <a:solidFill>
                  <a:schemeClr val="tx1">
                    <a:lumMod val="65000"/>
                    <a:lumOff val="35000"/>
                  </a:schemeClr>
                </a:solidFill>
              </a:rPr>
              <a:t>пирамиде </a:t>
            </a:r>
            <a:r>
              <a:rPr lang="en-US" sz="1400" dirty="0">
                <a:solidFill>
                  <a:schemeClr val="tx1">
                    <a:lumMod val="65000"/>
                    <a:lumOff val="35000"/>
                  </a:schemeClr>
                </a:solidFill>
              </a:rPr>
              <a:t>CIM</a:t>
            </a:r>
            <a:endParaRPr lang="ru-RU" sz="1400" dirty="0">
              <a:solidFill>
                <a:schemeClr val="tx1">
                  <a:lumMod val="65000"/>
                  <a:lumOff val="35000"/>
                </a:schemeClr>
              </a:solidFill>
            </a:endParaRPr>
          </a:p>
        </p:txBody>
      </p:sp>
      <p:sp>
        <p:nvSpPr>
          <p:cNvPr id="5" name="Номер слайда 5">
            <a:extLst>
              <a:ext uri="{FF2B5EF4-FFF2-40B4-BE49-F238E27FC236}">
                <a16:creationId xmlns="" xmlns:a16="http://schemas.microsoft.com/office/drawing/2014/main" id="{73485D46-A150-BE0A-B113-F4BA545B3F17}"/>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5</a:t>
            </a:fld>
            <a:endParaRPr lang="ru-RU" dirty="0"/>
          </a:p>
        </p:txBody>
      </p:sp>
    </p:spTree>
    <p:extLst>
      <p:ext uri="{BB962C8B-B14F-4D97-AF65-F5344CB8AC3E}">
        <p14:creationId xmlns:p14="http://schemas.microsoft.com/office/powerpoint/2010/main" val="308042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 name="Rectangle 701">
            <a:extLst>
              <a:ext uri="{FF2B5EF4-FFF2-40B4-BE49-F238E27FC236}">
                <a16:creationId xmlns="" xmlns:a16="http://schemas.microsoft.com/office/drawing/2014/main" id="{A16904D8-7DFC-C389-04D4-776D3A928CCF}"/>
              </a:ext>
            </a:extLst>
          </p:cNvPr>
          <p:cNvSpPr>
            <a:spLocks noChangeArrowheads="1"/>
          </p:cNvSpPr>
          <p:nvPr/>
        </p:nvSpPr>
        <p:spPr bwMode="auto">
          <a:xfrm>
            <a:off x="3094573" y="5717745"/>
            <a:ext cx="7023458" cy="787315"/>
          </a:xfrm>
          <a:prstGeom prst="rect">
            <a:avLst/>
          </a:prstGeom>
          <a:pattFill prst="ltUpDiag">
            <a:fgClr>
              <a:schemeClr val="bg1">
                <a:lumMod val="95000"/>
              </a:schemeClr>
            </a:fgClr>
            <a:bgClr>
              <a:schemeClr val="bg1"/>
            </a:bgClr>
          </a:pattFill>
          <a:ln w="6350">
            <a:solidFill>
              <a:schemeClr val="bg1">
                <a:lumMod val="85000"/>
              </a:schemeClr>
            </a:solid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ru-RU" altLang="ru-RU" sz="1050" b="1" dirty="0"/>
          </a:p>
        </p:txBody>
      </p:sp>
      <p:sp>
        <p:nvSpPr>
          <p:cNvPr id="1501" name="Прямоугольник 1500">
            <a:extLst>
              <a:ext uri="{FF2B5EF4-FFF2-40B4-BE49-F238E27FC236}">
                <a16:creationId xmlns="" xmlns:a16="http://schemas.microsoft.com/office/drawing/2014/main" id="{A0FC3D3E-ADE1-41F7-FFB6-60B8052D00FC}"/>
              </a:ext>
            </a:extLst>
          </p:cNvPr>
          <p:cNvSpPr/>
          <p:nvPr/>
        </p:nvSpPr>
        <p:spPr>
          <a:xfrm>
            <a:off x="3848925" y="5017407"/>
            <a:ext cx="1023374" cy="642834"/>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98" name="Прямоугольник 1497">
            <a:extLst>
              <a:ext uri="{FF2B5EF4-FFF2-40B4-BE49-F238E27FC236}">
                <a16:creationId xmlns="" xmlns:a16="http://schemas.microsoft.com/office/drawing/2014/main" id="{78F5BE89-A837-F1B0-1B53-B3A4FF3BBF74}"/>
              </a:ext>
            </a:extLst>
          </p:cNvPr>
          <p:cNvSpPr/>
          <p:nvPr/>
        </p:nvSpPr>
        <p:spPr>
          <a:xfrm>
            <a:off x="5176401" y="4432560"/>
            <a:ext cx="1915131" cy="961310"/>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97" name="Прямоугольник 1496">
            <a:extLst>
              <a:ext uri="{FF2B5EF4-FFF2-40B4-BE49-F238E27FC236}">
                <a16:creationId xmlns="" xmlns:a16="http://schemas.microsoft.com/office/drawing/2014/main" id="{E12D75CD-565F-2AB5-7035-B28D12094601}"/>
              </a:ext>
            </a:extLst>
          </p:cNvPr>
          <p:cNvSpPr/>
          <p:nvPr/>
        </p:nvSpPr>
        <p:spPr>
          <a:xfrm>
            <a:off x="3904427" y="4022325"/>
            <a:ext cx="926284" cy="926284"/>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75" name="Прямоугольник 1474">
            <a:extLst>
              <a:ext uri="{FF2B5EF4-FFF2-40B4-BE49-F238E27FC236}">
                <a16:creationId xmlns="" xmlns:a16="http://schemas.microsoft.com/office/drawing/2014/main" id="{C06938F6-9F2D-071B-C773-E91F0307A595}"/>
              </a:ext>
            </a:extLst>
          </p:cNvPr>
          <p:cNvSpPr/>
          <p:nvPr/>
        </p:nvSpPr>
        <p:spPr>
          <a:xfrm>
            <a:off x="5632374" y="1144518"/>
            <a:ext cx="926284" cy="926284"/>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71" name="Прямоугольник 1470">
            <a:extLst>
              <a:ext uri="{FF2B5EF4-FFF2-40B4-BE49-F238E27FC236}">
                <a16:creationId xmlns="" xmlns:a16="http://schemas.microsoft.com/office/drawing/2014/main" id="{DA9B1641-AA21-7144-B606-40AA9D807B46}"/>
              </a:ext>
            </a:extLst>
          </p:cNvPr>
          <p:cNvSpPr/>
          <p:nvPr/>
        </p:nvSpPr>
        <p:spPr>
          <a:xfrm>
            <a:off x="4741147" y="1065515"/>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72" name="Прямоугольник 1471">
            <a:extLst>
              <a:ext uri="{FF2B5EF4-FFF2-40B4-BE49-F238E27FC236}">
                <a16:creationId xmlns="" xmlns:a16="http://schemas.microsoft.com/office/drawing/2014/main" id="{2CD18353-4664-6281-C855-3DF5D6819203}"/>
              </a:ext>
            </a:extLst>
          </p:cNvPr>
          <p:cNvSpPr/>
          <p:nvPr/>
        </p:nvSpPr>
        <p:spPr>
          <a:xfrm>
            <a:off x="6893221" y="1054363"/>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69" name="Прямоугольник 1468">
            <a:extLst>
              <a:ext uri="{FF2B5EF4-FFF2-40B4-BE49-F238E27FC236}">
                <a16:creationId xmlns="" xmlns:a16="http://schemas.microsoft.com/office/drawing/2014/main" id="{B8DFBFBA-188C-469F-A2B8-64B60A5B8C70}"/>
              </a:ext>
            </a:extLst>
          </p:cNvPr>
          <p:cNvSpPr/>
          <p:nvPr/>
        </p:nvSpPr>
        <p:spPr>
          <a:xfrm>
            <a:off x="5632374" y="2825536"/>
            <a:ext cx="926284" cy="926284"/>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Text Box 696"/>
          <p:cNvSpPr txBox="1">
            <a:spLocks noChangeArrowheads="1"/>
          </p:cNvSpPr>
          <p:nvPr/>
        </p:nvSpPr>
        <p:spPr bwMode="auto">
          <a:xfrm>
            <a:off x="546851" y="5662682"/>
            <a:ext cx="191042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400" b="1" dirty="0"/>
              <a:t>Уровень датчиков</a:t>
            </a:r>
          </a:p>
          <a:p>
            <a:r>
              <a:rPr lang="ru-RU" altLang="ru-RU" sz="1400" b="1" dirty="0"/>
              <a:t>и исполнительных</a:t>
            </a:r>
          </a:p>
          <a:p>
            <a:r>
              <a:rPr lang="ru-RU" altLang="ru-RU" sz="1400" b="1" dirty="0"/>
              <a:t>механизмов</a:t>
            </a:r>
          </a:p>
        </p:txBody>
      </p:sp>
      <p:sp>
        <p:nvSpPr>
          <p:cNvPr id="29" name="Text Box 707"/>
          <p:cNvSpPr txBox="1">
            <a:spLocks noChangeArrowheads="1"/>
          </p:cNvSpPr>
          <p:nvPr/>
        </p:nvSpPr>
        <p:spPr bwMode="auto">
          <a:xfrm>
            <a:off x="546851" y="4355005"/>
            <a:ext cx="18238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400" b="1" dirty="0"/>
              <a:t>Уровень АСУТП</a:t>
            </a:r>
          </a:p>
        </p:txBody>
      </p:sp>
      <p:sp>
        <p:nvSpPr>
          <p:cNvPr id="49" name="Text Box 727"/>
          <p:cNvSpPr txBox="1">
            <a:spLocks noChangeArrowheads="1"/>
          </p:cNvSpPr>
          <p:nvPr/>
        </p:nvSpPr>
        <p:spPr bwMode="auto">
          <a:xfrm>
            <a:off x="546852" y="2358848"/>
            <a:ext cx="17192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400" b="1" dirty="0"/>
              <a:t>Уровень ИС производства</a:t>
            </a:r>
          </a:p>
        </p:txBody>
      </p:sp>
      <p:sp>
        <p:nvSpPr>
          <p:cNvPr id="50" name="Text Box 728"/>
          <p:cNvSpPr txBox="1">
            <a:spLocks noChangeArrowheads="1"/>
          </p:cNvSpPr>
          <p:nvPr/>
        </p:nvSpPr>
        <p:spPr bwMode="auto">
          <a:xfrm>
            <a:off x="546852" y="1058322"/>
            <a:ext cx="18238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400" b="1" dirty="0"/>
              <a:t>Уровень</a:t>
            </a:r>
          </a:p>
          <a:p>
            <a:r>
              <a:rPr lang="ru-RU" altLang="ru-RU" sz="1400" b="1" dirty="0"/>
              <a:t>бизнес-систем</a:t>
            </a:r>
          </a:p>
        </p:txBody>
      </p:sp>
      <p:sp>
        <p:nvSpPr>
          <p:cNvPr id="739" name="Заголовок 1">
            <a:extLst>
              <a:ext uri="{FF2B5EF4-FFF2-40B4-BE49-F238E27FC236}">
                <a16:creationId xmlns="" xmlns:a16="http://schemas.microsoft.com/office/drawing/2014/main" id="{A4F90673-B133-AC9F-BF24-1CF2D9E4094B}"/>
              </a:ext>
            </a:extLst>
          </p:cNvPr>
          <p:cNvSpPr>
            <a:spLocks noGrp="1"/>
          </p:cNvSpPr>
          <p:nvPr>
            <p:ph type="title"/>
          </p:nvPr>
        </p:nvSpPr>
        <p:spPr/>
        <p:txBody>
          <a:bodyPr vert="horz" lIns="216000" tIns="45720" rIns="91440" bIns="45720" rtlCol="0" anchor="ctr">
            <a:normAutofit/>
          </a:bodyPr>
          <a:lstStyle/>
          <a:p>
            <a:pPr defTabSz="653156"/>
            <a:r>
              <a:rPr lang="ru-RU" sz="1400" dirty="0">
                <a:solidFill>
                  <a:schemeClr val="tx1">
                    <a:lumMod val="65000"/>
                    <a:lumOff val="35000"/>
                  </a:schemeClr>
                </a:solidFill>
              </a:rPr>
              <a:t>Интегрированная система управления предприятием</a:t>
            </a:r>
          </a:p>
        </p:txBody>
      </p:sp>
      <p:sp>
        <p:nvSpPr>
          <p:cNvPr id="736" name="Text Box 3">
            <a:extLst>
              <a:ext uri="{FF2B5EF4-FFF2-40B4-BE49-F238E27FC236}">
                <a16:creationId xmlns="" xmlns:a16="http://schemas.microsoft.com/office/drawing/2014/main" id="{CA64A17C-4B88-0F1D-8114-8A193DB1A770}"/>
              </a:ext>
            </a:extLst>
          </p:cNvPr>
          <p:cNvSpPr txBox="1">
            <a:spLocks noChangeArrowheads="1"/>
          </p:cNvSpPr>
          <p:nvPr/>
        </p:nvSpPr>
        <p:spPr bwMode="auto">
          <a:xfrm>
            <a:off x="5512060" y="836936"/>
            <a:ext cx="11242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100" b="1" dirty="0"/>
              <a:t>Сервер РБД</a:t>
            </a:r>
          </a:p>
        </p:txBody>
      </p:sp>
      <p:grpSp>
        <p:nvGrpSpPr>
          <p:cNvPr id="742" name="Group 8">
            <a:extLst>
              <a:ext uri="{FF2B5EF4-FFF2-40B4-BE49-F238E27FC236}">
                <a16:creationId xmlns="" xmlns:a16="http://schemas.microsoft.com/office/drawing/2014/main" id="{2BD70C50-B64B-82F2-2F74-DF9C961FA7CE}"/>
              </a:ext>
            </a:extLst>
          </p:cNvPr>
          <p:cNvGrpSpPr>
            <a:grpSpLocks noChangeAspect="1"/>
          </p:cNvGrpSpPr>
          <p:nvPr/>
        </p:nvGrpSpPr>
        <p:grpSpPr bwMode="auto">
          <a:xfrm>
            <a:off x="5132755" y="5898624"/>
            <a:ext cx="359591" cy="328000"/>
            <a:chOff x="1058" y="3310"/>
            <a:chExt cx="182" cy="287"/>
          </a:xfrm>
        </p:grpSpPr>
        <p:sp>
          <p:nvSpPr>
            <p:cNvPr id="1456" name="Rectangle 9">
              <a:extLst>
                <a:ext uri="{FF2B5EF4-FFF2-40B4-BE49-F238E27FC236}">
                  <a16:creationId xmlns="" xmlns:a16="http://schemas.microsoft.com/office/drawing/2014/main" id="{00CEA8F8-18DA-9C8E-C773-CD8A176724ED}"/>
                </a:ext>
              </a:extLst>
            </p:cNvPr>
            <p:cNvSpPr>
              <a:spLocks noChangeAspect="1" noChangeArrowheads="1"/>
            </p:cNvSpPr>
            <p:nvPr/>
          </p:nvSpPr>
          <p:spPr bwMode="auto">
            <a:xfrm>
              <a:off x="1119" y="3395"/>
              <a:ext cx="60" cy="23"/>
            </a:xfrm>
            <a:prstGeom prst="rect">
              <a:avLst/>
            </a:prstGeom>
            <a:solidFill>
              <a:srgbClr val="114FFB"/>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57" name="Oval 10">
              <a:extLst>
                <a:ext uri="{FF2B5EF4-FFF2-40B4-BE49-F238E27FC236}">
                  <a16:creationId xmlns="" xmlns:a16="http://schemas.microsoft.com/office/drawing/2014/main" id="{6CB76CAB-1340-866B-89FC-318845E469A0}"/>
                </a:ext>
              </a:extLst>
            </p:cNvPr>
            <p:cNvSpPr>
              <a:spLocks noChangeAspect="1" noChangeArrowheads="1"/>
            </p:cNvSpPr>
            <p:nvPr/>
          </p:nvSpPr>
          <p:spPr bwMode="auto">
            <a:xfrm>
              <a:off x="1058" y="3413"/>
              <a:ext cx="182" cy="184"/>
            </a:xfrm>
            <a:prstGeom prst="ellipse">
              <a:avLst/>
            </a:prstGeom>
            <a:solidFill>
              <a:srgbClr val="91919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1458" name="Group 11">
              <a:extLst>
                <a:ext uri="{FF2B5EF4-FFF2-40B4-BE49-F238E27FC236}">
                  <a16:creationId xmlns="" xmlns:a16="http://schemas.microsoft.com/office/drawing/2014/main" id="{9F2C1723-C260-9A8B-9AE8-2D5E4CD6EA01}"/>
                </a:ext>
              </a:extLst>
            </p:cNvPr>
            <p:cNvGrpSpPr>
              <a:grpSpLocks noChangeAspect="1"/>
            </p:cNvGrpSpPr>
            <p:nvPr/>
          </p:nvGrpSpPr>
          <p:grpSpPr bwMode="auto">
            <a:xfrm>
              <a:off x="1104" y="3310"/>
              <a:ext cx="91" cy="93"/>
              <a:chOff x="1104" y="3310"/>
              <a:chExt cx="91" cy="93"/>
            </a:xfrm>
          </p:grpSpPr>
          <p:sp>
            <p:nvSpPr>
              <p:cNvPr id="1465" name="Rectangle 12">
                <a:extLst>
                  <a:ext uri="{FF2B5EF4-FFF2-40B4-BE49-F238E27FC236}">
                    <a16:creationId xmlns="" xmlns:a16="http://schemas.microsoft.com/office/drawing/2014/main" id="{89DF4377-C592-A352-E19D-565B9354064D}"/>
                  </a:ext>
                </a:extLst>
              </p:cNvPr>
              <p:cNvSpPr>
                <a:spLocks noChangeAspect="1" noChangeArrowheads="1"/>
              </p:cNvSpPr>
              <p:nvPr/>
            </p:nvSpPr>
            <p:spPr bwMode="auto">
              <a:xfrm>
                <a:off x="1106" y="3310"/>
                <a:ext cx="85" cy="22"/>
              </a:xfrm>
              <a:prstGeom prst="rect">
                <a:avLst/>
              </a:prstGeom>
              <a:solidFill>
                <a:srgbClr val="114FFB"/>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66" name="Oval 13">
                <a:extLst>
                  <a:ext uri="{FF2B5EF4-FFF2-40B4-BE49-F238E27FC236}">
                    <a16:creationId xmlns="" xmlns:a16="http://schemas.microsoft.com/office/drawing/2014/main" id="{781176E5-B74D-F3DE-1B31-680A926929A8}"/>
                  </a:ext>
                </a:extLst>
              </p:cNvPr>
              <p:cNvSpPr>
                <a:spLocks noChangeAspect="1" noChangeArrowheads="1"/>
              </p:cNvSpPr>
              <p:nvPr/>
            </p:nvSpPr>
            <p:spPr bwMode="auto">
              <a:xfrm>
                <a:off x="1104" y="3310"/>
                <a:ext cx="91" cy="93"/>
              </a:xfrm>
              <a:prstGeom prst="ellipse">
                <a:avLst/>
              </a:prstGeom>
              <a:solidFill>
                <a:srgbClr val="3365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67" name="Oval 14">
                <a:extLst>
                  <a:ext uri="{FF2B5EF4-FFF2-40B4-BE49-F238E27FC236}">
                    <a16:creationId xmlns="" xmlns:a16="http://schemas.microsoft.com/office/drawing/2014/main" id="{3189AA12-875A-595C-AA79-E8AEBB9EC4E8}"/>
                  </a:ext>
                </a:extLst>
              </p:cNvPr>
              <p:cNvSpPr>
                <a:spLocks noChangeAspect="1" noChangeArrowheads="1"/>
              </p:cNvSpPr>
              <p:nvPr/>
            </p:nvSpPr>
            <p:spPr bwMode="auto">
              <a:xfrm>
                <a:off x="1115" y="3322"/>
                <a:ext cx="67" cy="68"/>
              </a:xfrm>
              <a:prstGeom prst="ellipse">
                <a:avLst/>
              </a:prstGeom>
              <a:solidFill>
                <a:srgbClr val="232323"/>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68" name="Rectangle 15">
                <a:extLst>
                  <a:ext uri="{FF2B5EF4-FFF2-40B4-BE49-F238E27FC236}">
                    <a16:creationId xmlns="" xmlns:a16="http://schemas.microsoft.com/office/drawing/2014/main" id="{AA30BFAF-1DE9-08E3-2814-29121E9E3F31}"/>
                  </a:ext>
                </a:extLst>
              </p:cNvPr>
              <p:cNvSpPr>
                <a:spLocks noChangeAspect="1" noChangeArrowheads="1"/>
              </p:cNvSpPr>
              <p:nvPr/>
            </p:nvSpPr>
            <p:spPr bwMode="auto">
              <a:xfrm>
                <a:off x="1124" y="3345"/>
                <a:ext cx="51" cy="19"/>
              </a:xfrm>
              <a:prstGeom prst="rect">
                <a:avLst/>
              </a:prstGeom>
              <a:solidFill>
                <a:srgbClr val="676767"/>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sp>
          <p:nvSpPr>
            <p:cNvPr id="1459" name="Oval 16">
              <a:extLst>
                <a:ext uri="{FF2B5EF4-FFF2-40B4-BE49-F238E27FC236}">
                  <a16:creationId xmlns="" xmlns:a16="http://schemas.microsoft.com/office/drawing/2014/main" id="{BFD604BE-4348-62F9-C97F-06B471251906}"/>
                </a:ext>
              </a:extLst>
            </p:cNvPr>
            <p:cNvSpPr>
              <a:spLocks noChangeAspect="1" noChangeArrowheads="1"/>
            </p:cNvSpPr>
            <p:nvPr/>
          </p:nvSpPr>
          <p:spPr bwMode="auto">
            <a:xfrm>
              <a:off x="1198" y="3441"/>
              <a:ext cx="12" cy="11"/>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60" name="Oval 17">
              <a:extLst>
                <a:ext uri="{FF2B5EF4-FFF2-40B4-BE49-F238E27FC236}">
                  <a16:creationId xmlns="" xmlns:a16="http://schemas.microsoft.com/office/drawing/2014/main" id="{501471A4-1531-665F-5FDA-3FC1313AEB3B}"/>
                </a:ext>
              </a:extLst>
            </p:cNvPr>
            <p:cNvSpPr>
              <a:spLocks noChangeAspect="1" noChangeArrowheads="1"/>
            </p:cNvSpPr>
            <p:nvPr/>
          </p:nvSpPr>
          <p:spPr bwMode="auto">
            <a:xfrm>
              <a:off x="1088" y="3442"/>
              <a:ext cx="10" cy="11"/>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61" name="Oval 18">
              <a:extLst>
                <a:ext uri="{FF2B5EF4-FFF2-40B4-BE49-F238E27FC236}">
                  <a16:creationId xmlns="" xmlns:a16="http://schemas.microsoft.com/office/drawing/2014/main" id="{C88364DF-96C7-B0AC-987A-84D0B247ACD0}"/>
                </a:ext>
              </a:extLst>
            </p:cNvPr>
            <p:cNvSpPr>
              <a:spLocks noChangeAspect="1" noChangeArrowheads="1"/>
            </p:cNvSpPr>
            <p:nvPr/>
          </p:nvSpPr>
          <p:spPr bwMode="auto">
            <a:xfrm>
              <a:off x="1079" y="3548"/>
              <a:ext cx="11" cy="1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62" name="Oval 19">
              <a:extLst>
                <a:ext uri="{FF2B5EF4-FFF2-40B4-BE49-F238E27FC236}">
                  <a16:creationId xmlns="" xmlns:a16="http://schemas.microsoft.com/office/drawing/2014/main" id="{1234F162-1B63-F78B-B9CC-0F1D037230F7}"/>
                </a:ext>
              </a:extLst>
            </p:cNvPr>
            <p:cNvSpPr>
              <a:spLocks noChangeAspect="1" noChangeArrowheads="1"/>
            </p:cNvSpPr>
            <p:nvPr/>
          </p:nvSpPr>
          <p:spPr bwMode="auto">
            <a:xfrm>
              <a:off x="1205" y="3548"/>
              <a:ext cx="11" cy="1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63" name="Oval 20">
              <a:extLst>
                <a:ext uri="{FF2B5EF4-FFF2-40B4-BE49-F238E27FC236}">
                  <a16:creationId xmlns="" xmlns:a16="http://schemas.microsoft.com/office/drawing/2014/main" id="{7A7E8EA3-7622-CE6F-D271-A8FA822EC7FB}"/>
                </a:ext>
              </a:extLst>
            </p:cNvPr>
            <p:cNvSpPr>
              <a:spLocks noChangeAspect="1" noChangeArrowheads="1"/>
            </p:cNvSpPr>
            <p:nvPr/>
          </p:nvSpPr>
          <p:spPr bwMode="auto">
            <a:xfrm>
              <a:off x="1087" y="3441"/>
              <a:ext cx="123" cy="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64" name="Oval 21">
              <a:extLst>
                <a:ext uri="{FF2B5EF4-FFF2-40B4-BE49-F238E27FC236}">
                  <a16:creationId xmlns="" xmlns:a16="http://schemas.microsoft.com/office/drawing/2014/main" id="{A5ED66AE-34A6-7065-E09D-162852393C54}"/>
                </a:ext>
              </a:extLst>
            </p:cNvPr>
            <p:cNvSpPr>
              <a:spLocks noChangeAspect="1" noChangeArrowheads="1"/>
            </p:cNvSpPr>
            <p:nvPr/>
          </p:nvSpPr>
          <p:spPr bwMode="auto">
            <a:xfrm>
              <a:off x="1122" y="3477"/>
              <a:ext cx="53" cy="53"/>
            </a:xfrm>
            <a:prstGeom prst="ellipse">
              <a:avLst/>
            </a:prstGeom>
            <a:solidFill>
              <a:schemeClr val="tx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743" name="Group 22">
            <a:extLst>
              <a:ext uri="{FF2B5EF4-FFF2-40B4-BE49-F238E27FC236}">
                <a16:creationId xmlns="" xmlns:a16="http://schemas.microsoft.com/office/drawing/2014/main" id="{365593B5-4AC9-68CA-2AA2-8A4BCC72DCFC}"/>
              </a:ext>
            </a:extLst>
          </p:cNvPr>
          <p:cNvGrpSpPr>
            <a:grpSpLocks noChangeAspect="1"/>
          </p:cNvGrpSpPr>
          <p:nvPr/>
        </p:nvGrpSpPr>
        <p:grpSpPr bwMode="auto">
          <a:xfrm>
            <a:off x="5885642" y="5927445"/>
            <a:ext cx="330658" cy="270359"/>
            <a:chOff x="1360" y="3313"/>
            <a:chExt cx="167" cy="238"/>
          </a:xfrm>
        </p:grpSpPr>
        <p:sp>
          <p:nvSpPr>
            <p:cNvPr id="1436" name="AutoShape 23">
              <a:extLst>
                <a:ext uri="{FF2B5EF4-FFF2-40B4-BE49-F238E27FC236}">
                  <a16:creationId xmlns="" xmlns:a16="http://schemas.microsoft.com/office/drawing/2014/main" id="{7D96F5E3-B2EC-0213-CC03-FD778DED544E}"/>
                </a:ext>
              </a:extLst>
            </p:cNvPr>
            <p:cNvSpPr>
              <a:spLocks noChangeAspect="1" noChangeArrowheads="1"/>
            </p:cNvSpPr>
            <p:nvPr/>
          </p:nvSpPr>
          <p:spPr bwMode="auto">
            <a:xfrm>
              <a:off x="1360" y="3313"/>
              <a:ext cx="167" cy="238"/>
            </a:xfrm>
            <a:prstGeom prst="roundRect">
              <a:avLst>
                <a:gd name="adj" fmla="val 12495"/>
              </a:avLst>
            </a:prstGeom>
            <a:solidFill>
              <a:srgbClr val="114F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37" name="AutoShape 24">
              <a:extLst>
                <a:ext uri="{FF2B5EF4-FFF2-40B4-BE49-F238E27FC236}">
                  <a16:creationId xmlns="" xmlns:a16="http://schemas.microsoft.com/office/drawing/2014/main" id="{4ADF0188-A17A-A15E-E2F7-1E5113B0B535}"/>
                </a:ext>
              </a:extLst>
            </p:cNvPr>
            <p:cNvSpPr>
              <a:spLocks noChangeAspect="1" noChangeArrowheads="1"/>
            </p:cNvSpPr>
            <p:nvPr/>
          </p:nvSpPr>
          <p:spPr bwMode="auto">
            <a:xfrm>
              <a:off x="1377" y="3337"/>
              <a:ext cx="135" cy="130"/>
            </a:xfrm>
            <a:prstGeom prst="roundRect">
              <a:avLst>
                <a:gd name="adj" fmla="val 12495"/>
              </a:avLst>
            </a:prstGeom>
            <a:solidFill>
              <a:srgbClr val="114F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38" name="AutoShape 25">
              <a:extLst>
                <a:ext uri="{FF2B5EF4-FFF2-40B4-BE49-F238E27FC236}">
                  <a16:creationId xmlns="" xmlns:a16="http://schemas.microsoft.com/office/drawing/2014/main" id="{33E111A4-3DF1-9586-ECCD-EDE47F805200}"/>
                </a:ext>
              </a:extLst>
            </p:cNvPr>
            <p:cNvSpPr>
              <a:spLocks noChangeAspect="1" noChangeArrowheads="1"/>
            </p:cNvSpPr>
            <p:nvPr/>
          </p:nvSpPr>
          <p:spPr bwMode="auto">
            <a:xfrm>
              <a:off x="1377" y="3337"/>
              <a:ext cx="135" cy="48"/>
            </a:xfrm>
            <a:prstGeom prst="roundRect">
              <a:avLst>
                <a:gd name="adj" fmla="val 12495"/>
              </a:avLst>
            </a:prstGeom>
            <a:solidFill>
              <a:srgbClr val="114F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39" name="Rectangle 26">
              <a:extLst>
                <a:ext uri="{FF2B5EF4-FFF2-40B4-BE49-F238E27FC236}">
                  <a16:creationId xmlns="" xmlns:a16="http://schemas.microsoft.com/office/drawing/2014/main" id="{F7029832-E678-2612-BDE5-34EB0228BBB5}"/>
                </a:ext>
              </a:extLst>
            </p:cNvPr>
            <p:cNvSpPr>
              <a:spLocks noChangeAspect="1" noChangeArrowheads="1"/>
            </p:cNvSpPr>
            <p:nvPr/>
          </p:nvSpPr>
          <p:spPr bwMode="auto">
            <a:xfrm>
              <a:off x="1412" y="3355"/>
              <a:ext cx="63" cy="11"/>
            </a:xfrm>
            <a:prstGeom prst="rect">
              <a:avLst/>
            </a:prstGeom>
            <a:solidFill>
              <a:srgbClr val="676767"/>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1440" name="Group 27">
              <a:extLst>
                <a:ext uri="{FF2B5EF4-FFF2-40B4-BE49-F238E27FC236}">
                  <a16:creationId xmlns="" xmlns:a16="http://schemas.microsoft.com/office/drawing/2014/main" id="{E76BC3FF-2115-5424-9CC1-2ED5E2AFB8F8}"/>
                </a:ext>
              </a:extLst>
            </p:cNvPr>
            <p:cNvGrpSpPr>
              <a:grpSpLocks noChangeAspect="1"/>
            </p:cNvGrpSpPr>
            <p:nvPr/>
          </p:nvGrpSpPr>
          <p:grpSpPr bwMode="auto">
            <a:xfrm>
              <a:off x="1413" y="3396"/>
              <a:ext cx="68" cy="55"/>
              <a:chOff x="1413" y="3396"/>
              <a:chExt cx="68" cy="55"/>
            </a:xfrm>
          </p:grpSpPr>
          <p:sp>
            <p:nvSpPr>
              <p:cNvPr id="1441" name="Rectangle 28">
                <a:extLst>
                  <a:ext uri="{FF2B5EF4-FFF2-40B4-BE49-F238E27FC236}">
                    <a16:creationId xmlns="" xmlns:a16="http://schemas.microsoft.com/office/drawing/2014/main" id="{2A21552F-FADC-B468-FF12-BE67B95FF1CB}"/>
                  </a:ext>
                </a:extLst>
              </p:cNvPr>
              <p:cNvSpPr>
                <a:spLocks noChangeAspect="1" noChangeArrowheads="1"/>
              </p:cNvSpPr>
              <p:nvPr/>
            </p:nvSpPr>
            <p:spPr bwMode="auto">
              <a:xfrm>
                <a:off x="1413" y="3398"/>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42" name="Rectangle 29">
                <a:extLst>
                  <a:ext uri="{FF2B5EF4-FFF2-40B4-BE49-F238E27FC236}">
                    <a16:creationId xmlns="" xmlns:a16="http://schemas.microsoft.com/office/drawing/2014/main" id="{71EE4D19-B0E8-139F-EB71-BC734C10C68E}"/>
                  </a:ext>
                </a:extLst>
              </p:cNvPr>
              <p:cNvSpPr>
                <a:spLocks noChangeAspect="1" noChangeArrowheads="1"/>
              </p:cNvSpPr>
              <p:nvPr/>
            </p:nvSpPr>
            <p:spPr bwMode="auto">
              <a:xfrm>
                <a:off x="1413" y="3420"/>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43" name="Rectangle 30">
                <a:extLst>
                  <a:ext uri="{FF2B5EF4-FFF2-40B4-BE49-F238E27FC236}">
                    <a16:creationId xmlns="" xmlns:a16="http://schemas.microsoft.com/office/drawing/2014/main" id="{49808888-251A-3FDF-1B23-28E1DDC20262}"/>
                  </a:ext>
                </a:extLst>
              </p:cNvPr>
              <p:cNvSpPr>
                <a:spLocks noChangeAspect="1" noChangeArrowheads="1"/>
              </p:cNvSpPr>
              <p:nvPr/>
            </p:nvSpPr>
            <p:spPr bwMode="auto">
              <a:xfrm>
                <a:off x="1413" y="3440"/>
                <a:ext cx="8" cy="10"/>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44" name="Rectangle 31">
                <a:extLst>
                  <a:ext uri="{FF2B5EF4-FFF2-40B4-BE49-F238E27FC236}">
                    <a16:creationId xmlns="" xmlns:a16="http://schemas.microsoft.com/office/drawing/2014/main" id="{99460989-95A4-0B74-FCC0-948BE840F1FE}"/>
                  </a:ext>
                </a:extLst>
              </p:cNvPr>
              <p:cNvSpPr>
                <a:spLocks noChangeAspect="1" noChangeArrowheads="1"/>
              </p:cNvSpPr>
              <p:nvPr/>
            </p:nvSpPr>
            <p:spPr bwMode="auto">
              <a:xfrm>
                <a:off x="1428" y="3420"/>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45" name="Rectangle 32">
                <a:extLst>
                  <a:ext uri="{FF2B5EF4-FFF2-40B4-BE49-F238E27FC236}">
                    <a16:creationId xmlns="" xmlns:a16="http://schemas.microsoft.com/office/drawing/2014/main" id="{0853A0DA-54F2-9A82-B2C9-694853608F5D}"/>
                  </a:ext>
                </a:extLst>
              </p:cNvPr>
              <p:cNvSpPr>
                <a:spLocks noChangeAspect="1" noChangeArrowheads="1"/>
              </p:cNvSpPr>
              <p:nvPr/>
            </p:nvSpPr>
            <p:spPr bwMode="auto">
              <a:xfrm>
                <a:off x="1442" y="3420"/>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46" name="Rectangle 33">
                <a:extLst>
                  <a:ext uri="{FF2B5EF4-FFF2-40B4-BE49-F238E27FC236}">
                    <a16:creationId xmlns="" xmlns:a16="http://schemas.microsoft.com/office/drawing/2014/main" id="{F64784D2-ADA8-18C7-7850-1462DE9E1F82}"/>
                  </a:ext>
                </a:extLst>
              </p:cNvPr>
              <p:cNvSpPr>
                <a:spLocks noChangeAspect="1" noChangeArrowheads="1"/>
              </p:cNvSpPr>
              <p:nvPr/>
            </p:nvSpPr>
            <p:spPr bwMode="auto">
              <a:xfrm>
                <a:off x="1428" y="3440"/>
                <a:ext cx="8" cy="11"/>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47" name="Rectangle 34">
                <a:extLst>
                  <a:ext uri="{FF2B5EF4-FFF2-40B4-BE49-F238E27FC236}">
                    <a16:creationId xmlns="" xmlns:a16="http://schemas.microsoft.com/office/drawing/2014/main" id="{C8F7E201-3974-6FEC-8A12-FFAB09792D24}"/>
                  </a:ext>
                </a:extLst>
              </p:cNvPr>
              <p:cNvSpPr>
                <a:spLocks noChangeAspect="1" noChangeArrowheads="1"/>
              </p:cNvSpPr>
              <p:nvPr/>
            </p:nvSpPr>
            <p:spPr bwMode="auto">
              <a:xfrm>
                <a:off x="1442" y="3442"/>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48" name="Rectangle 35">
                <a:extLst>
                  <a:ext uri="{FF2B5EF4-FFF2-40B4-BE49-F238E27FC236}">
                    <a16:creationId xmlns="" xmlns:a16="http://schemas.microsoft.com/office/drawing/2014/main" id="{EB905856-4A07-5ED0-A804-3BD5242B9909}"/>
                  </a:ext>
                </a:extLst>
              </p:cNvPr>
              <p:cNvSpPr>
                <a:spLocks noChangeAspect="1" noChangeArrowheads="1"/>
              </p:cNvSpPr>
              <p:nvPr/>
            </p:nvSpPr>
            <p:spPr bwMode="auto">
              <a:xfrm>
                <a:off x="1456" y="3442"/>
                <a:ext cx="8" cy="9"/>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49" name="Rectangle 36">
                <a:extLst>
                  <a:ext uri="{FF2B5EF4-FFF2-40B4-BE49-F238E27FC236}">
                    <a16:creationId xmlns="" xmlns:a16="http://schemas.microsoft.com/office/drawing/2014/main" id="{3EA10AAD-2E6C-85D3-E36E-E90D92447CDE}"/>
                  </a:ext>
                </a:extLst>
              </p:cNvPr>
              <p:cNvSpPr>
                <a:spLocks noChangeAspect="1" noChangeArrowheads="1"/>
              </p:cNvSpPr>
              <p:nvPr/>
            </p:nvSpPr>
            <p:spPr bwMode="auto">
              <a:xfrm>
                <a:off x="1458" y="3419"/>
                <a:ext cx="8" cy="10"/>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50" name="Rectangle 37">
                <a:extLst>
                  <a:ext uri="{FF2B5EF4-FFF2-40B4-BE49-F238E27FC236}">
                    <a16:creationId xmlns="" xmlns:a16="http://schemas.microsoft.com/office/drawing/2014/main" id="{E13F04E2-21F2-F930-1D90-AEAEF3B0F41A}"/>
                  </a:ext>
                </a:extLst>
              </p:cNvPr>
              <p:cNvSpPr>
                <a:spLocks noChangeAspect="1" noChangeArrowheads="1"/>
              </p:cNvSpPr>
              <p:nvPr/>
            </p:nvSpPr>
            <p:spPr bwMode="auto">
              <a:xfrm>
                <a:off x="1442" y="3398"/>
                <a:ext cx="8" cy="9"/>
              </a:xfrm>
              <a:prstGeom prst="rect">
                <a:avLst/>
              </a:prstGeom>
              <a:solidFill>
                <a:srgbClr val="618FFD"/>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51" name="Rectangle 38">
                <a:extLst>
                  <a:ext uri="{FF2B5EF4-FFF2-40B4-BE49-F238E27FC236}">
                    <a16:creationId xmlns="" xmlns:a16="http://schemas.microsoft.com/office/drawing/2014/main" id="{5005EC16-70B0-1E41-45FC-7FC2365D9728}"/>
                  </a:ext>
                </a:extLst>
              </p:cNvPr>
              <p:cNvSpPr>
                <a:spLocks noChangeAspect="1" noChangeArrowheads="1"/>
              </p:cNvSpPr>
              <p:nvPr/>
            </p:nvSpPr>
            <p:spPr bwMode="auto">
              <a:xfrm>
                <a:off x="1428" y="3398"/>
                <a:ext cx="8" cy="9"/>
              </a:xfrm>
              <a:prstGeom prst="rect">
                <a:avLst/>
              </a:prstGeom>
              <a:solidFill>
                <a:srgbClr val="618FFD"/>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52" name="Rectangle 39">
                <a:extLst>
                  <a:ext uri="{FF2B5EF4-FFF2-40B4-BE49-F238E27FC236}">
                    <a16:creationId xmlns="" xmlns:a16="http://schemas.microsoft.com/office/drawing/2014/main" id="{83561877-0A09-D767-F694-696FABA71B72}"/>
                  </a:ext>
                </a:extLst>
              </p:cNvPr>
              <p:cNvSpPr>
                <a:spLocks noChangeAspect="1" noChangeArrowheads="1"/>
              </p:cNvSpPr>
              <p:nvPr/>
            </p:nvSpPr>
            <p:spPr bwMode="auto">
              <a:xfrm>
                <a:off x="1458" y="3396"/>
                <a:ext cx="8" cy="10"/>
              </a:xfrm>
              <a:prstGeom prst="rect">
                <a:avLst/>
              </a:prstGeom>
              <a:solidFill>
                <a:srgbClr val="618FFD"/>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53" name="Rectangle 40">
                <a:extLst>
                  <a:ext uri="{FF2B5EF4-FFF2-40B4-BE49-F238E27FC236}">
                    <a16:creationId xmlns="" xmlns:a16="http://schemas.microsoft.com/office/drawing/2014/main" id="{0828705B-D151-A097-E2BC-8DB89918CC01}"/>
                  </a:ext>
                </a:extLst>
              </p:cNvPr>
              <p:cNvSpPr>
                <a:spLocks noChangeAspect="1" noChangeArrowheads="1"/>
              </p:cNvSpPr>
              <p:nvPr/>
            </p:nvSpPr>
            <p:spPr bwMode="auto">
              <a:xfrm>
                <a:off x="1473" y="3398"/>
                <a:ext cx="8" cy="9"/>
              </a:xfrm>
              <a:prstGeom prst="rect">
                <a:avLst/>
              </a:prstGeom>
              <a:solidFill>
                <a:srgbClr val="D49FFF"/>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54" name="Rectangle 41">
                <a:extLst>
                  <a:ext uri="{FF2B5EF4-FFF2-40B4-BE49-F238E27FC236}">
                    <a16:creationId xmlns="" xmlns:a16="http://schemas.microsoft.com/office/drawing/2014/main" id="{DE30FFD7-1980-3C62-24A1-A325F3C736D9}"/>
                  </a:ext>
                </a:extLst>
              </p:cNvPr>
              <p:cNvSpPr>
                <a:spLocks noChangeAspect="1" noChangeArrowheads="1"/>
              </p:cNvSpPr>
              <p:nvPr/>
            </p:nvSpPr>
            <p:spPr bwMode="auto">
              <a:xfrm>
                <a:off x="1472" y="3419"/>
                <a:ext cx="8" cy="10"/>
              </a:xfrm>
              <a:prstGeom prst="rect">
                <a:avLst/>
              </a:prstGeom>
              <a:solidFill>
                <a:srgbClr val="D49FFF"/>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55" name="Rectangle 42">
                <a:extLst>
                  <a:ext uri="{FF2B5EF4-FFF2-40B4-BE49-F238E27FC236}">
                    <a16:creationId xmlns="" xmlns:a16="http://schemas.microsoft.com/office/drawing/2014/main" id="{5AE8D636-CD76-360A-EBD5-BA74598100CC}"/>
                  </a:ext>
                </a:extLst>
              </p:cNvPr>
              <p:cNvSpPr>
                <a:spLocks noChangeAspect="1" noChangeArrowheads="1"/>
              </p:cNvSpPr>
              <p:nvPr/>
            </p:nvSpPr>
            <p:spPr bwMode="auto">
              <a:xfrm>
                <a:off x="1473" y="3442"/>
                <a:ext cx="8" cy="9"/>
              </a:xfrm>
              <a:prstGeom prst="rect">
                <a:avLst/>
              </a:prstGeom>
              <a:solidFill>
                <a:srgbClr val="D49FFF"/>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grpSp>
        <p:nvGrpSpPr>
          <p:cNvPr id="744" name="Group 43">
            <a:extLst>
              <a:ext uri="{FF2B5EF4-FFF2-40B4-BE49-F238E27FC236}">
                <a16:creationId xmlns="" xmlns:a16="http://schemas.microsoft.com/office/drawing/2014/main" id="{7948FC3A-D934-1DD9-4214-707BAD9E8EFA}"/>
              </a:ext>
            </a:extLst>
          </p:cNvPr>
          <p:cNvGrpSpPr>
            <a:grpSpLocks noChangeAspect="1"/>
          </p:cNvGrpSpPr>
          <p:nvPr/>
        </p:nvGrpSpPr>
        <p:grpSpPr bwMode="auto">
          <a:xfrm>
            <a:off x="6532554" y="5990574"/>
            <a:ext cx="544208" cy="144100"/>
            <a:chOff x="1619" y="3247"/>
            <a:chExt cx="276" cy="127"/>
          </a:xfrm>
        </p:grpSpPr>
        <p:sp>
          <p:nvSpPr>
            <p:cNvPr id="1425" name="AutoShape 44">
              <a:extLst>
                <a:ext uri="{FF2B5EF4-FFF2-40B4-BE49-F238E27FC236}">
                  <a16:creationId xmlns="" xmlns:a16="http://schemas.microsoft.com/office/drawing/2014/main" id="{F4A178B3-2895-00E2-A766-B12C1B51F51A}"/>
                </a:ext>
              </a:extLst>
            </p:cNvPr>
            <p:cNvSpPr>
              <a:spLocks noChangeAspect="1" noChangeArrowheads="1"/>
            </p:cNvSpPr>
            <p:nvPr/>
          </p:nvSpPr>
          <p:spPr bwMode="auto">
            <a:xfrm>
              <a:off x="1715" y="3291"/>
              <a:ext cx="85" cy="30"/>
            </a:xfrm>
            <a:prstGeom prst="roundRect">
              <a:avLst>
                <a:gd name="adj" fmla="val 9519"/>
              </a:avLst>
            </a:prstGeom>
            <a:solidFill>
              <a:srgbClr val="474747"/>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1426" name="Group 45">
              <a:extLst>
                <a:ext uri="{FF2B5EF4-FFF2-40B4-BE49-F238E27FC236}">
                  <a16:creationId xmlns="" xmlns:a16="http://schemas.microsoft.com/office/drawing/2014/main" id="{829BC802-5691-14C0-A83F-DE8A50532FCA}"/>
                </a:ext>
              </a:extLst>
            </p:cNvPr>
            <p:cNvGrpSpPr>
              <a:grpSpLocks noChangeAspect="1"/>
            </p:cNvGrpSpPr>
            <p:nvPr/>
          </p:nvGrpSpPr>
          <p:grpSpPr bwMode="auto">
            <a:xfrm>
              <a:off x="1619" y="3247"/>
              <a:ext cx="89" cy="124"/>
              <a:chOff x="1619" y="3247"/>
              <a:chExt cx="89" cy="124"/>
            </a:xfrm>
          </p:grpSpPr>
          <p:sp>
            <p:nvSpPr>
              <p:cNvPr id="1432" name="Rectangle 46">
                <a:extLst>
                  <a:ext uri="{FF2B5EF4-FFF2-40B4-BE49-F238E27FC236}">
                    <a16:creationId xmlns="" xmlns:a16="http://schemas.microsoft.com/office/drawing/2014/main" id="{08A1171D-AC64-EFEB-3ED1-0D8950F33202}"/>
                  </a:ext>
                </a:extLst>
              </p:cNvPr>
              <p:cNvSpPr>
                <a:spLocks noChangeAspect="1" noChangeArrowheads="1"/>
              </p:cNvSpPr>
              <p:nvPr/>
            </p:nvSpPr>
            <p:spPr bwMode="auto">
              <a:xfrm>
                <a:off x="1650" y="3299"/>
                <a:ext cx="54" cy="15"/>
              </a:xfrm>
              <a:prstGeom prst="rect">
                <a:avLst/>
              </a:prstGeom>
              <a:solidFill>
                <a:srgbClr val="474747"/>
              </a:solidFill>
              <a:ln w="1270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33" name="Line 47">
                <a:extLst>
                  <a:ext uri="{FF2B5EF4-FFF2-40B4-BE49-F238E27FC236}">
                    <a16:creationId xmlns="" xmlns:a16="http://schemas.microsoft.com/office/drawing/2014/main" id="{D5B673D9-8F5B-8706-063C-FC39034EF216}"/>
                  </a:ext>
                </a:extLst>
              </p:cNvPr>
              <p:cNvSpPr>
                <a:spLocks noChangeAspect="1" noChangeShapeType="1"/>
              </p:cNvSpPr>
              <p:nvPr/>
            </p:nvSpPr>
            <p:spPr bwMode="auto">
              <a:xfrm>
                <a:off x="1646" y="3309"/>
                <a:ext cx="62" cy="0"/>
              </a:xfrm>
              <a:prstGeom prst="line">
                <a:avLst/>
              </a:prstGeom>
              <a:noFill/>
              <a:ln w="25400">
                <a:solidFill>
                  <a:srgbClr val="DFDFD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434" name="Freeform 48">
                <a:extLst>
                  <a:ext uri="{FF2B5EF4-FFF2-40B4-BE49-F238E27FC236}">
                    <a16:creationId xmlns="" xmlns:a16="http://schemas.microsoft.com/office/drawing/2014/main" id="{2D502CFE-9D9C-0D7E-0344-DAAEA9281941}"/>
                  </a:ext>
                </a:extLst>
              </p:cNvPr>
              <p:cNvSpPr>
                <a:spLocks noChangeAspect="1"/>
              </p:cNvSpPr>
              <p:nvPr/>
            </p:nvSpPr>
            <p:spPr bwMode="auto">
              <a:xfrm>
                <a:off x="1619" y="3247"/>
                <a:ext cx="28" cy="124"/>
              </a:xfrm>
              <a:custGeom>
                <a:avLst/>
                <a:gdLst>
                  <a:gd name="T0" fmla="*/ 13 w 28"/>
                  <a:gd name="T1" fmla="*/ 123 h 124"/>
                  <a:gd name="T2" fmla="*/ 7 w 28"/>
                  <a:gd name="T3" fmla="*/ 118 h 124"/>
                  <a:gd name="T4" fmla="*/ 3 w 28"/>
                  <a:gd name="T5" fmla="*/ 104 h 124"/>
                  <a:gd name="T6" fmla="*/ 0 w 28"/>
                  <a:gd name="T7" fmla="*/ 85 h 124"/>
                  <a:gd name="T8" fmla="*/ 0 w 28"/>
                  <a:gd name="T9" fmla="*/ 61 h 124"/>
                  <a:gd name="T10" fmla="*/ 0 w 28"/>
                  <a:gd name="T11" fmla="*/ 37 h 124"/>
                  <a:gd name="T12" fmla="*/ 3 w 28"/>
                  <a:gd name="T13" fmla="*/ 18 h 124"/>
                  <a:gd name="T14" fmla="*/ 7 w 28"/>
                  <a:gd name="T15" fmla="*/ 4 h 124"/>
                  <a:gd name="T16" fmla="*/ 13 w 28"/>
                  <a:gd name="T17" fmla="*/ 0 h 124"/>
                  <a:gd name="T18" fmla="*/ 18 w 28"/>
                  <a:gd name="T19" fmla="*/ 4 h 124"/>
                  <a:gd name="T20" fmla="*/ 22 w 28"/>
                  <a:gd name="T21" fmla="*/ 18 h 124"/>
                  <a:gd name="T22" fmla="*/ 25 w 28"/>
                  <a:gd name="T23" fmla="*/ 37 h 124"/>
                  <a:gd name="T24" fmla="*/ 27 w 28"/>
                  <a:gd name="T25" fmla="*/ 61 h 124"/>
                  <a:gd name="T26" fmla="*/ 25 w 28"/>
                  <a:gd name="T27" fmla="*/ 85 h 124"/>
                  <a:gd name="T28" fmla="*/ 22 w 28"/>
                  <a:gd name="T29" fmla="*/ 104 h 124"/>
                  <a:gd name="T30" fmla="*/ 18 w 28"/>
                  <a:gd name="T31" fmla="*/ 118 h 124"/>
                  <a:gd name="T32" fmla="*/ 13 w 28"/>
                  <a:gd name="T33" fmla="*/ 123 h 1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124"/>
                  <a:gd name="T53" fmla="*/ 28 w 28"/>
                  <a:gd name="T54" fmla="*/ 124 h 1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124">
                    <a:moveTo>
                      <a:pt x="13" y="123"/>
                    </a:moveTo>
                    <a:lnTo>
                      <a:pt x="7" y="118"/>
                    </a:lnTo>
                    <a:lnTo>
                      <a:pt x="3" y="104"/>
                    </a:lnTo>
                    <a:lnTo>
                      <a:pt x="0" y="85"/>
                    </a:lnTo>
                    <a:lnTo>
                      <a:pt x="0" y="61"/>
                    </a:lnTo>
                    <a:lnTo>
                      <a:pt x="0" y="37"/>
                    </a:lnTo>
                    <a:lnTo>
                      <a:pt x="3" y="18"/>
                    </a:lnTo>
                    <a:lnTo>
                      <a:pt x="7" y="4"/>
                    </a:lnTo>
                    <a:lnTo>
                      <a:pt x="13" y="0"/>
                    </a:lnTo>
                    <a:lnTo>
                      <a:pt x="18" y="4"/>
                    </a:lnTo>
                    <a:lnTo>
                      <a:pt x="22" y="18"/>
                    </a:lnTo>
                    <a:lnTo>
                      <a:pt x="25" y="37"/>
                    </a:lnTo>
                    <a:lnTo>
                      <a:pt x="27" y="61"/>
                    </a:lnTo>
                    <a:lnTo>
                      <a:pt x="25" y="85"/>
                    </a:lnTo>
                    <a:lnTo>
                      <a:pt x="22" y="104"/>
                    </a:lnTo>
                    <a:lnTo>
                      <a:pt x="18" y="118"/>
                    </a:lnTo>
                    <a:lnTo>
                      <a:pt x="13" y="123"/>
                    </a:lnTo>
                  </a:path>
                </a:pathLst>
              </a:custGeom>
              <a:solidFill>
                <a:srgbClr val="474747"/>
              </a:solidFill>
              <a:ln w="12700" cap="rnd" cmpd="sng">
                <a:solidFill>
                  <a:srgbClr val="000000"/>
                </a:solidFill>
                <a:prstDash val="solid"/>
                <a:round/>
                <a:headEnd/>
                <a:tailEnd/>
              </a:ln>
            </p:spPr>
            <p:txBody>
              <a:bodyPr/>
              <a:lstStyle/>
              <a:p>
                <a:endParaRPr lang="ru-RU" dirty="0"/>
              </a:p>
            </p:txBody>
          </p:sp>
          <p:sp>
            <p:nvSpPr>
              <p:cNvPr id="1435" name="Line 49">
                <a:extLst>
                  <a:ext uri="{FF2B5EF4-FFF2-40B4-BE49-F238E27FC236}">
                    <a16:creationId xmlns="" xmlns:a16="http://schemas.microsoft.com/office/drawing/2014/main" id="{1373EED9-08CF-6F5B-DB91-C26B653A0825}"/>
                  </a:ext>
                </a:extLst>
              </p:cNvPr>
              <p:cNvSpPr>
                <a:spLocks noChangeAspect="1" noChangeShapeType="1"/>
              </p:cNvSpPr>
              <p:nvPr/>
            </p:nvSpPr>
            <p:spPr bwMode="auto">
              <a:xfrm>
                <a:off x="1631" y="3249"/>
                <a:ext cx="0" cy="11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grpSp>
          <p:nvGrpSpPr>
            <p:cNvPr id="1427" name="Group 50">
              <a:extLst>
                <a:ext uri="{FF2B5EF4-FFF2-40B4-BE49-F238E27FC236}">
                  <a16:creationId xmlns="" xmlns:a16="http://schemas.microsoft.com/office/drawing/2014/main" id="{2B3C1C5E-B512-1BAA-FF64-52921A08E3B0}"/>
                </a:ext>
              </a:extLst>
            </p:cNvPr>
            <p:cNvGrpSpPr>
              <a:grpSpLocks noChangeAspect="1"/>
            </p:cNvGrpSpPr>
            <p:nvPr/>
          </p:nvGrpSpPr>
          <p:grpSpPr bwMode="auto">
            <a:xfrm>
              <a:off x="1805" y="3251"/>
              <a:ext cx="90" cy="123"/>
              <a:chOff x="1805" y="3251"/>
              <a:chExt cx="90" cy="123"/>
            </a:xfrm>
          </p:grpSpPr>
          <p:sp>
            <p:nvSpPr>
              <p:cNvPr id="1428" name="Rectangle 51">
                <a:extLst>
                  <a:ext uri="{FF2B5EF4-FFF2-40B4-BE49-F238E27FC236}">
                    <a16:creationId xmlns="" xmlns:a16="http://schemas.microsoft.com/office/drawing/2014/main" id="{4438BCAF-3A80-13BB-5CE6-BE33FEFC80D2}"/>
                  </a:ext>
                </a:extLst>
              </p:cNvPr>
              <p:cNvSpPr>
                <a:spLocks noChangeAspect="1" noChangeArrowheads="1"/>
              </p:cNvSpPr>
              <p:nvPr/>
            </p:nvSpPr>
            <p:spPr bwMode="auto">
              <a:xfrm>
                <a:off x="1809" y="3303"/>
                <a:ext cx="54" cy="15"/>
              </a:xfrm>
              <a:prstGeom prst="rect">
                <a:avLst/>
              </a:prstGeom>
              <a:solidFill>
                <a:srgbClr val="474747"/>
              </a:solidFill>
              <a:ln w="1270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29" name="Line 52">
                <a:extLst>
                  <a:ext uri="{FF2B5EF4-FFF2-40B4-BE49-F238E27FC236}">
                    <a16:creationId xmlns="" xmlns:a16="http://schemas.microsoft.com/office/drawing/2014/main" id="{ACBF1C44-40F9-F8C2-BAE0-EBBEC215CC59}"/>
                  </a:ext>
                </a:extLst>
              </p:cNvPr>
              <p:cNvSpPr>
                <a:spLocks noChangeAspect="1" noChangeShapeType="1"/>
              </p:cNvSpPr>
              <p:nvPr/>
            </p:nvSpPr>
            <p:spPr bwMode="auto">
              <a:xfrm flipH="1">
                <a:off x="1805" y="3313"/>
                <a:ext cx="62" cy="0"/>
              </a:xfrm>
              <a:prstGeom prst="line">
                <a:avLst/>
              </a:prstGeom>
              <a:noFill/>
              <a:ln w="25400">
                <a:solidFill>
                  <a:srgbClr val="DFDFD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430" name="Freeform 53">
                <a:extLst>
                  <a:ext uri="{FF2B5EF4-FFF2-40B4-BE49-F238E27FC236}">
                    <a16:creationId xmlns="" xmlns:a16="http://schemas.microsoft.com/office/drawing/2014/main" id="{A26AA125-6461-5A34-8861-894120AD5A91}"/>
                  </a:ext>
                </a:extLst>
              </p:cNvPr>
              <p:cNvSpPr>
                <a:spLocks noChangeAspect="1"/>
              </p:cNvSpPr>
              <p:nvPr/>
            </p:nvSpPr>
            <p:spPr bwMode="auto">
              <a:xfrm>
                <a:off x="1866" y="3251"/>
                <a:ext cx="29" cy="123"/>
              </a:xfrm>
              <a:custGeom>
                <a:avLst/>
                <a:gdLst>
                  <a:gd name="T0" fmla="*/ 14 w 29"/>
                  <a:gd name="T1" fmla="*/ 122 h 123"/>
                  <a:gd name="T2" fmla="*/ 19 w 29"/>
                  <a:gd name="T3" fmla="*/ 117 h 123"/>
                  <a:gd name="T4" fmla="*/ 24 w 29"/>
                  <a:gd name="T5" fmla="*/ 104 h 123"/>
                  <a:gd name="T6" fmla="*/ 27 w 29"/>
                  <a:gd name="T7" fmla="*/ 84 h 123"/>
                  <a:gd name="T8" fmla="*/ 28 w 29"/>
                  <a:gd name="T9" fmla="*/ 61 h 123"/>
                  <a:gd name="T10" fmla="*/ 27 w 29"/>
                  <a:gd name="T11" fmla="*/ 37 h 123"/>
                  <a:gd name="T12" fmla="*/ 24 w 29"/>
                  <a:gd name="T13" fmla="*/ 17 h 123"/>
                  <a:gd name="T14" fmla="*/ 19 w 29"/>
                  <a:gd name="T15" fmla="*/ 4 h 123"/>
                  <a:gd name="T16" fmla="*/ 14 w 29"/>
                  <a:gd name="T17" fmla="*/ 0 h 123"/>
                  <a:gd name="T18" fmla="*/ 9 w 29"/>
                  <a:gd name="T19" fmla="*/ 4 h 123"/>
                  <a:gd name="T20" fmla="*/ 4 w 29"/>
                  <a:gd name="T21" fmla="*/ 17 h 123"/>
                  <a:gd name="T22" fmla="*/ 1 w 29"/>
                  <a:gd name="T23" fmla="*/ 37 h 123"/>
                  <a:gd name="T24" fmla="*/ 0 w 29"/>
                  <a:gd name="T25" fmla="*/ 61 h 123"/>
                  <a:gd name="T26" fmla="*/ 1 w 29"/>
                  <a:gd name="T27" fmla="*/ 84 h 123"/>
                  <a:gd name="T28" fmla="*/ 4 w 29"/>
                  <a:gd name="T29" fmla="*/ 104 h 123"/>
                  <a:gd name="T30" fmla="*/ 9 w 29"/>
                  <a:gd name="T31" fmla="*/ 117 h 123"/>
                  <a:gd name="T32" fmla="*/ 14 w 29"/>
                  <a:gd name="T33" fmla="*/ 122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23"/>
                  <a:gd name="T53" fmla="*/ 29 w 29"/>
                  <a:gd name="T54" fmla="*/ 123 h 1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23">
                    <a:moveTo>
                      <a:pt x="14" y="122"/>
                    </a:moveTo>
                    <a:lnTo>
                      <a:pt x="19" y="117"/>
                    </a:lnTo>
                    <a:lnTo>
                      <a:pt x="24" y="104"/>
                    </a:lnTo>
                    <a:lnTo>
                      <a:pt x="27" y="84"/>
                    </a:lnTo>
                    <a:lnTo>
                      <a:pt x="28" y="61"/>
                    </a:lnTo>
                    <a:lnTo>
                      <a:pt x="27" y="37"/>
                    </a:lnTo>
                    <a:lnTo>
                      <a:pt x="24" y="17"/>
                    </a:lnTo>
                    <a:lnTo>
                      <a:pt x="19" y="4"/>
                    </a:lnTo>
                    <a:lnTo>
                      <a:pt x="14" y="0"/>
                    </a:lnTo>
                    <a:lnTo>
                      <a:pt x="9" y="4"/>
                    </a:lnTo>
                    <a:lnTo>
                      <a:pt x="4" y="17"/>
                    </a:lnTo>
                    <a:lnTo>
                      <a:pt x="1" y="37"/>
                    </a:lnTo>
                    <a:lnTo>
                      <a:pt x="0" y="61"/>
                    </a:lnTo>
                    <a:lnTo>
                      <a:pt x="1" y="84"/>
                    </a:lnTo>
                    <a:lnTo>
                      <a:pt x="4" y="104"/>
                    </a:lnTo>
                    <a:lnTo>
                      <a:pt x="9" y="117"/>
                    </a:lnTo>
                    <a:lnTo>
                      <a:pt x="14" y="122"/>
                    </a:lnTo>
                  </a:path>
                </a:pathLst>
              </a:custGeom>
              <a:solidFill>
                <a:srgbClr val="474747"/>
              </a:solidFill>
              <a:ln w="12700" cap="rnd" cmpd="sng">
                <a:solidFill>
                  <a:srgbClr val="000000"/>
                </a:solidFill>
                <a:prstDash val="solid"/>
                <a:round/>
                <a:headEnd/>
                <a:tailEnd/>
              </a:ln>
            </p:spPr>
            <p:txBody>
              <a:bodyPr/>
              <a:lstStyle/>
              <a:p>
                <a:endParaRPr lang="ru-RU" dirty="0"/>
              </a:p>
            </p:txBody>
          </p:sp>
          <p:sp>
            <p:nvSpPr>
              <p:cNvPr id="1431" name="Line 54">
                <a:extLst>
                  <a:ext uri="{FF2B5EF4-FFF2-40B4-BE49-F238E27FC236}">
                    <a16:creationId xmlns="" xmlns:a16="http://schemas.microsoft.com/office/drawing/2014/main" id="{634E63D2-4CAE-F714-D651-C4438823FBE3}"/>
                  </a:ext>
                </a:extLst>
              </p:cNvPr>
              <p:cNvSpPr>
                <a:spLocks noChangeAspect="1" noChangeShapeType="1"/>
              </p:cNvSpPr>
              <p:nvPr/>
            </p:nvSpPr>
            <p:spPr bwMode="auto">
              <a:xfrm>
                <a:off x="1881" y="3252"/>
                <a:ext cx="0" cy="11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grpSp>
      <p:grpSp>
        <p:nvGrpSpPr>
          <p:cNvPr id="745" name="Group 55">
            <a:extLst>
              <a:ext uri="{FF2B5EF4-FFF2-40B4-BE49-F238E27FC236}">
                <a16:creationId xmlns="" xmlns:a16="http://schemas.microsoft.com/office/drawing/2014/main" id="{734B3A3E-ED1F-FBA0-68B7-902F3A391F39}"/>
              </a:ext>
            </a:extLst>
          </p:cNvPr>
          <p:cNvGrpSpPr>
            <a:grpSpLocks noChangeAspect="1"/>
          </p:cNvGrpSpPr>
          <p:nvPr/>
        </p:nvGrpSpPr>
        <p:grpSpPr bwMode="auto">
          <a:xfrm>
            <a:off x="8574154" y="5845788"/>
            <a:ext cx="365101" cy="433672"/>
            <a:chOff x="2438" y="3308"/>
            <a:chExt cx="185" cy="381"/>
          </a:xfrm>
        </p:grpSpPr>
        <p:sp>
          <p:nvSpPr>
            <p:cNvPr id="1414" name="Rectangle 56">
              <a:extLst>
                <a:ext uri="{FF2B5EF4-FFF2-40B4-BE49-F238E27FC236}">
                  <a16:creationId xmlns="" xmlns:a16="http://schemas.microsoft.com/office/drawing/2014/main" id="{E5F0E06E-8365-2EFF-9460-1080D57274DD}"/>
                </a:ext>
              </a:extLst>
            </p:cNvPr>
            <p:cNvSpPr>
              <a:spLocks noChangeAspect="1" noChangeArrowheads="1"/>
            </p:cNvSpPr>
            <p:nvPr/>
          </p:nvSpPr>
          <p:spPr bwMode="auto">
            <a:xfrm>
              <a:off x="2514" y="3401"/>
              <a:ext cx="30" cy="95"/>
            </a:xfrm>
            <a:prstGeom prst="rect">
              <a:avLst/>
            </a:prstGeom>
            <a:solidFill>
              <a:srgbClr val="91919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1415" name="Group 57">
              <a:extLst>
                <a:ext uri="{FF2B5EF4-FFF2-40B4-BE49-F238E27FC236}">
                  <a16:creationId xmlns="" xmlns:a16="http://schemas.microsoft.com/office/drawing/2014/main" id="{D8A6B95E-2292-5FB3-D38B-ECA7304358F1}"/>
                </a:ext>
              </a:extLst>
            </p:cNvPr>
            <p:cNvGrpSpPr>
              <a:grpSpLocks noChangeAspect="1"/>
            </p:cNvGrpSpPr>
            <p:nvPr/>
          </p:nvGrpSpPr>
          <p:grpSpPr bwMode="auto">
            <a:xfrm>
              <a:off x="2438" y="3501"/>
              <a:ext cx="185" cy="188"/>
              <a:chOff x="2438" y="3501"/>
              <a:chExt cx="185" cy="188"/>
            </a:xfrm>
          </p:grpSpPr>
          <p:sp>
            <p:nvSpPr>
              <p:cNvPr id="1420" name="Oval 58">
                <a:extLst>
                  <a:ext uri="{FF2B5EF4-FFF2-40B4-BE49-F238E27FC236}">
                    <a16:creationId xmlns="" xmlns:a16="http://schemas.microsoft.com/office/drawing/2014/main" id="{0DEE6403-09E9-6B3C-836E-99997020A990}"/>
                  </a:ext>
                </a:extLst>
              </p:cNvPr>
              <p:cNvSpPr>
                <a:spLocks noChangeAspect="1" noChangeArrowheads="1"/>
              </p:cNvSpPr>
              <p:nvPr/>
            </p:nvSpPr>
            <p:spPr bwMode="auto">
              <a:xfrm>
                <a:off x="2438" y="3501"/>
                <a:ext cx="185" cy="188"/>
              </a:xfrm>
              <a:prstGeom prst="ellipse">
                <a:avLst/>
              </a:prstGeom>
              <a:solidFill>
                <a:srgbClr val="91919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21" name="Oval 59">
                <a:extLst>
                  <a:ext uri="{FF2B5EF4-FFF2-40B4-BE49-F238E27FC236}">
                    <a16:creationId xmlns="" xmlns:a16="http://schemas.microsoft.com/office/drawing/2014/main" id="{4A4E1C4A-591F-631B-9E8A-E1EFBF8AE3E7}"/>
                  </a:ext>
                </a:extLst>
              </p:cNvPr>
              <p:cNvSpPr>
                <a:spLocks noChangeAspect="1" noChangeArrowheads="1"/>
              </p:cNvSpPr>
              <p:nvPr/>
            </p:nvSpPr>
            <p:spPr bwMode="auto">
              <a:xfrm>
                <a:off x="2470" y="3532"/>
                <a:ext cx="121" cy="121"/>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1422" name="Group 60">
                <a:extLst>
                  <a:ext uri="{FF2B5EF4-FFF2-40B4-BE49-F238E27FC236}">
                    <a16:creationId xmlns="" xmlns:a16="http://schemas.microsoft.com/office/drawing/2014/main" id="{A8FAE2DE-87BB-6D6E-9B0C-36E9385B402A}"/>
                  </a:ext>
                </a:extLst>
              </p:cNvPr>
              <p:cNvGrpSpPr>
                <a:grpSpLocks noChangeAspect="1"/>
              </p:cNvGrpSpPr>
              <p:nvPr/>
            </p:nvGrpSpPr>
            <p:grpSpPr bwMode="auto">
              <a:xfrm>
                <a:off x="2518" y="3537"/>
                <a:ext cx="23" cy="115"/>
                <a:chOff x="2518" y="3537"/>
                <a:chExt cx="23" cy="115"/>
              </a:xfrm>
            </p:grpSpPr>
            <p:sp>
              <p:nvSpPr>
                <p:cNvPr id="1423" name="Rectangle 61">
                  <a:extLst>
                    <a:ext uri="{FF2B5EF4-FFF2-40B4-BE49-F238E27FC236}">
                      <a16:creationId xmlns="" xmlns:a16="http://schemas.microsoft.com/office/drawing/2014/main" id="{7731BD9C-4608-01A9-159C-26485AE57BBC}"/>
                    </a:ext>
                  </a:extLst>
                </p:cNvPr>
                <p:cNvSpPr>
                  <a:spLocks noChangeAspect="1" noChangeArrowheads="1"/>
                </p:cNvSpPr>
                <p:nvPr/>
              </p:nvSpPr>
              <p:spPr bwMode="auto">
                <a:xfrm>
                  <a:off x="2518" y="3537"/>
                  <a:ext cx="23" cy="11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24" name="Rectangle 62">
                  <a:extLst>
                    <a:ext uri="{FF2B5EF4-FFF2-40B4-BE49-F238E27FC236}">
                      <a16:creationId xmlns="" xmlns:a16="http://schemas.microsoft.com/office/drawing/2014/main" id="{BFFC262B-99AB-938A-76AC-842649D91BED}"/>
                    </a:ext>
                  </a:extLst>
                </p:cNvPr>
                <p:cNvSpPr>
                  <a:spLocks noChangeAspect="1" noChangeArrowheads="1"/>
                </p:cNvSpPr>
                <p:nvPr/>
              </p:nvSpPr>
              <p:spPr bwMode="auto">
                <a:xfrm>
                  <a:off x="2527" y="3537"/>
                  <a:ext cx="8" cy="11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sp>
          <p:nvSpPr>
            <p:cNvPr id="1416" name="Rectangle 63">
              <a:extLst>
                <a:ext uri="{FF2B5EF4-FFF2-40B4-BE49-F238E27FC236}">
                  <a16:creationId xmlns="" xmlns:a16="http://schemas.microsoft.com/office/drawing/2014/main" id="{76D5973E-EF54-1D2F-285A-A728F9B2F8BD}"/>
                </a:ext>
              </a:extLst>
            </p:cNvPr>
            <p:cNvSpPr>
              <a:spLocks noChangeAspect="1" noChangeArrowheads="1"/>
            </p:cNvSpPr>
            <p:nvPr/>
          </p:nvSpPr>
          <p:spPr bwMode="auto">
            <a:xfrm>
              <a:off x="2486" y="3308"/>
              <a:ext cx="87" cy="22"/>
            </a:xfrm>
            <a:prstGeom prst="rect">
              <a:avLst/>
            </a:prstGeom>
            <a:solidFill>
              <a:srgbClr val="114FFB"/>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17" name="Oval 64">
              <a:extLst>
                <a:ext uri="{FF2B5EF4-FFF2-40B4-BE49-F238E27FC236}">
                  <a16:creationId xmlns="" xmlns:a16="http://schemas.microsoft.com/office/drawing/2014/main" id="{1FCE9BBC-11BA-063F-98E7-EE604F593C6F}"/>
                </a:ext>
              </a:extLst>
            </p:cNvPr>
            <p:cNvSpPr>
              <a:spLocks noChangeAspect="1" noChangeArrowheads="1"/>
            </p:cNvSpPr>
            <p:nvPr/>
          </p:nvSpPr>
          <p:spPr bwMode="auto">
            <a:xfrm>
              <a:off x="2483" y="3308"/>
              <a:ext cx="94" cy="95"/>
            </a:xfrm>
            <a:prstGeom prst="ellipse">
              <a:avLst/>
            </a:prstGeom>
            <a:solidFill>
              <a:srgbClr val="3365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18" name="Oval 65">
              <a:extLst>
                <a:ext uri="{FF2B5EF4-FFF2-40B4-BE49-F238E27FC236}">
                  <a16:creationId xmlns="" xmlns:a16="http://schemas.microsoft.com/office/drawing/2014/main" id="{0D659321-EE2C-6E35-CA26-9D932794DD2A}"/>
                </a:ext>
              </a:extLst>
            </p:cNvPr>
            <p:cNvSpPr>
              <a:spLocks noChangeAspect="1" noChangeArrowheads="1"/>
            </p:cNvSpPr>
            <p:nvPr/>
          </p:nvSpPr>
          <p:spPr bwMode="auto">
            <a:xfrm>
              <a:off x="2494" y="3321"/>
              <a:ext cx="70" cy="70"/>
            </a:xfrm>
            <a:prstGeom prst="ellipse">
              <a:avLst/>
            </a:prstGeom>
            <a:solidFill>
              <a:srgbClr val="232323"/>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19" name="Rectangle 66">
              <a:extLst>
                <a:ext uri="{FF2B5EF4-FFF2-40B4-BE49-F238E27FC236}">
                  <a16:creationId xmlns="" xmlns:a16="http://schemas.microsoft.com/office/drawing/2014/main" id="{24AFAB7A-05C8-722B-057C-94CE6FAE8B11}"/>
                </a:ext>
              </a:extLst>
            </p:cNvPr>
            <p:cNvSpPr>
              <a:spLocks noChangeAspect="1" noChangeArrowheads="1"/>
            </p:cNvSpPr>
            <p:nvPr/>
          </p:nvSpPr>
          <p:spPr bwMode="auto">
            <a:xfrm>
              <a:off x="2504" y="3343"/>
              <a:ext cx="52" cy="20"/>
            </a:xfrm>
            <a:prstGeom prst="rect">
              <a:avLst/>
            </a:prstGeom>
            <a:solidFill>
              <a:srgbClr val="676767"/>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746" name="Group 67">
            <a:extLst>
              <a:ext uri="{FF2B5EF4-FFF2-40B4-BE49-F238E27FC236}">
                <a16:creationId xmlns="" xmlns:a16="http://schemas.microsoft.com/office/drawing/2014/main" id="{DDC1E483-87E1-F276-C069-DF1BA18AAEC5}"/>
              </a:ext>
            </a:extLst>
          </p:cNvPr>
          <p:cNvGrpSpPr>
            <a:grpSpLocks noChangeAspect="1"/>
          </p:cNvGrpSpPr>
          <p:nvPr/>
        </p:nvGrpSpPr>
        <p:grpSpPr bwMode="auto">
          <a:xfrm>
            <a:off x="9255847" y="5905486"/>
            <a:ext cx="294837" cy="314276"/>
            <a:chOff x="2712" y="3304"/>
            <a:chExt cx="149" cy="275"/>
          </a:xfrm>
        </p:grpSpPr>
        <p:grpSp>
          <p:nvGrpSpPr>
            <p:cNvPr id="1402" name="Group 68">
              <a:extLst>
                <a:ext uri="{FF2B5EF4-FFF2-40B4-BE49-F238E27FC236}">
                  <a16:creationId xmlns="" xmlns:a16="http://schemas.microsoft.com/office/drawing/2014/main" id="{DB78653B-B5B8-DC00-209C-EE344CFEC047}"/>
                </a:ext>
              </a:extLst>
            </p:cNvPr>
            <p:cNvGrpSpPr>
              <a:grpSpLocks noChangeAspect="1"/>
            </p:cNvGrpSpPr>
            <p:nvPr/>
          </p:nvGrpSpPr>
          <p:grpSpPr bwMode="auto">
            <a:xfrm>
              <a:off x="2716" y="3304"/>
              <a:ext cx="132" cy="137"/>
              <a:chOff x="2716" y="3304"/>
              <a:chExt cx="132" cy="137"/>
            </a:xfrm>
          </p:grpSpPr>
          <p:sp>
            <p:nvSpPr>
              <p:cNvPr id="1410" name="Rectangle 69">
                <a:extLst>
                  <a:ext uri="{FF2B5EF4-FFF2-40B4-BE49-F238E27FC236}">
                    <a16:creationId xmlns="" xmlns:a16="http://schemas.microsoft.com/office/drawing/2014/main" id="{A07C5263-7592-8816-93A9-E2F4BB6E1F14}"/>
                  </a:ext>
                </a:extLst>
              </p:cNvPr>
              <p:cNvSpPr>
                <a:spLocks noChangeAspect="1" noChangeArrowheads="1"/>
              </p:cNvSpPr>
              <p:nvPr/>
            </p:nvSpPr>
            <p:spPr bwMode="auto">
              <a:xfrm>
                <a:off x="2722" y="3304"/>
                <a:ext cx="120" cy="35"/>
              </a:xfrm>
              <a:prstGeom prst="rect">
                <a:avLst/>
              </a:prstGeom>
              <a:solidFill>
                <a:srgbClr val="114FFB"/>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11" name="Oval 70">
                <a:extLst>
                  <a:ext uri="{FF2B5EF4-FFF2-40B4-BE49-F238E27FC236}">
                    <a16:creationId xmlns="" xmlns:a16="http://schemas.microsoft.com/office/drawing/2014/main" id="{82F2F53A-AB15-CDDC-5157-F73C1F92139B}"/>
                  </a:ext>
                </a:extLst>
              </p:cNvPr>
              <p:cNvSpPr>
                <a:spLocks noChangeAspect="1" noChangeArrowheads="1"/>
              </p:cNvSpPr>
              <p:nvPr/>
            </p:nvSpPr>
            <p:spPr bwMode="auto">
              <a:xfrm>
                <a:off x="2716" y="3304"/>
                <a:ext cx="132" cy="137"/>
              </a:xfrm>
              <a:prstGeom prst="ellipse">
                <a:avLst/>
              </a:prstGeom>
              <a:solidFill>
                <a:srgbClr val="3365FB"/>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12" name="Oval 71">
                <a:extLst>
                  <a:ext uri="{FF2B5EF4-FFF2-40B4-BE49-F238E27FC236}">
                    <a16:creationId xmlns="" xmlns:a16="http://schemas.microsoft.com/office/drawing/2014/main" id="{263FD686-DEDE-C3F3-4103-BDEFC8401A83}"/>
                  </a:ext>
                </a:extLst>
              </p:cNvPr>
              <p:cNvSpPr>
                <a:spLocks noChangeAspect="1" noChangeArrowheads="1"/>
              </p:cNvSpPr>
              <p:nvPr/>
            </p:nvSpPr>
            <p:spPr bwMode="auto">
              <a:xfrm>
                <a:off x="2734" y="3321"/>
                <a:ext cx="96" cy="101"/>
              </a:xfrm>
              <a:prstGeom prst="ellipse">
                <a:avLst/>
              </a:prstGeom>
              <a:solidFill>
                <a:srgbClr val="232323"/>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13" name="Rectangle 72">
                <a:extLst>
                  <a:ext uri="{FF2B5EF4-FFF2-40B4-BE49-F238E27FC236}">
                    <a16:creationId xmlns="" xmlns:a16="http://schemas.microsoft.com/office/drawing/2014/main" id="{558877BE-AE1A-423E-0982-07792D605F24}"/>
                  </a:ext>
                </a:extLst>
              </p:cNvPr>
              <p:cNvSpPr>
                <a:spLocks noChangeAspect="1" noChangeArrowheads="1"/>
              </p:cNvSpPr>
              <p:nvPr/>
            </p:nvSpPr>
            <p:spPr bwMode="auto">
              <a:xfrm>
                <a:off x="2748" y="3354"/>
                <a:ext cx="72" cy="30"/>
              </a:xfrm>
              <a:prstGeom prst="rect">
                <a:avLst/>
              </a:prstGeom>
              <a:solidFill>
                <a:srgbClr val="676767"/>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sp>
          <p:nvSpPr>
            <p:cNvPr id="1403" name="AutoShape 73">
              <a:extLst>
                <a:ext uri="{FF2B5EF4-FFF2-40B4-BE49-F238E27FC236}">
                  <a16:creationId xmlns="" xmlns:a16="http://schemas.microsoft.com/office/drawing/2014/main" id="{7D8B5AC2-17AC-7BFB-B942-42E44CEEF0D2}"/>
                </a:ext>
              </a:extLst>
            </p:cNvPr>
            <p:cNvSpPr>
              <a:spLocks noChangeAspect="1" noChangeArrowheads="1"/>
            </p:cNvSpPr>
            <p:nvPr/>
          </p:nvSpPr>
          <p:spPr bwMode="auto">
            <a:xfrm>
              <a:off x="2729" y="3465"/>
              <a:ext cx="114" cy="114"/>
            </a:xfrm>
            <a:prstGeom prst="roundRect">
              <a:avLst>
                <a:gd name="adj" fmla="val 12495"/>
              </a:avLst>
            </a:prstGeom>
            <a:solidFill>
              <a:srgbClr val="91919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04" name="Rectangle 74">
              <a:extLst>
                <a:ext uri="{FF2B5EF4-FFF2-40B4-BE49-F238E27FC236}">
                  <a16:creationId xmlns="" xmlns:a16="http://schemas.microsoft.com/office/drawing/2014/main" id="{812EC91C-7A47-B1B3-DB68-4F5CBA6B8B6C}"/>
                </a:ext>
              </a:extLst>
            </p:cNvPr>
            <p:cNvSpPr>
              <a:spLocks noChangeAspect="1" noChangeArrowheads="1"/>
            </p:cNvSpPr>
            <p:nvPr/>
          </p:nvSpPr>
          <p:spPr bwMode="auto">
            <a:xfrm>
              <a:off x="2712" y="3489"/>
              <a:ext cx="12" cy="63"/>
            </a:xfrm>
            <a:prstGeom prst="rect">
              <a:avLst/>
            </a:prstGeom>
            <a:solidFill>
              <a:srgbClr val="91919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05" name="Rectangle 75">
              <a:extLst>
                <a:ext uri="{FF2B5EF4-FFF2-40B4-BE49-F238E27FC236}">
                  <a16:creationId xmlns="" xmlns:a16="http://schemas.microsoft.com/office/drawing/2014/main" id="{A7DABD6F-73DC-78D7-68CC-EF0A6FDDEC70}"/>
                </a:ext>
              </a:extLst>
            </p:cNvPr>
            <p:cNvSpPr>
              <a:spLocks noChangeAspect="1" noChangeArrowheads="1"/>
            </p:cNvSpPr>
            <p:nvPr/>
          </p:nvSpPr>
          <p:spPr bwMode="auto">
            <a:xfrm>
              <a:off x="2847" y="3487"/>
              <a:ext cx="14" cy="64"/>
            </a:xfrm>
            <a:prstGeom prst="rect">
              <a:avLst/>
            </a:prstGeom>
            <a:solidFill>
              <a:srgbClr val="91919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06" name="Rectangle 76">
              <a:extLst>
                <a:ext uri="{FF2B5EF4-FFF2-40B4-BE49-F238E27FC236}">
                  <a16:creationId xmlns="" xmlns:a16="http://schemas.microsoft.com/office/drawing/2014/main" id="{C372BB56-87A6-E28C-F195-21C5EE725E59}"/>
                </a:ext>
              </a:extLst>
            </p:cNvPr>
            <p:cNvSpPr>
              <a:spLocks noChangeAspect="1" noChangeArrowheads="1"/>
            </p:cNvSpPr>
            <p:nvPr/>
          </p:nvSpPr>
          <p:spPr bwMode="auto">
            <a:xfrm>
              <a:off x="2766" y="3435"/>
              <a:ext cx="37" cy="27"/>
            </a:xfrm>
            <a:prstGeom prst="rect">
              <a:avLst/>
            </a:prstGeom>
            <a:solidFill>
              <a:srgbClr val="91919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1407" name="Group 77">
              <a:extLst>
                <a:ext uri="{FF2B5EF4-FFF2-40B4-BE49-F238E27FC236}">
                  <a16:creationId xmlns="" xmlns:a16="http://schemas.microsoft.com/office/drawing/2014/main" id="{7EA6C559-8916-EAC1-72FA-0459AB772FA4}"/>
                </a:ext>
              </a:extLst>
            </p:cNvPr>
            <p:cNvGrpSpPr>
              <a:grpSpLocks noChangeAspect="1"/>
            </p:cNvGrpSpPr>
            <p:nvPr/>
          </p:nvGrpSpPr>
          <p:grpSpPr bwMode="auto">
            <a:xfrm>
              <a:off x="2773" y="3504"/>
              <a:ext cx="30" cy="28"/>
              <a:chOff x="2773" y="3504"/>
              <a:chExt cx="30" cy="28"/>
            </a:xfrm>
          </p:grpSpPr>
          <p:sp>
            <p:nvSpPr>
              <p:cNvPr id="1408" name="Freeform 78">
                <a:extLst>
                  <a:ext uri="{FF2B5EF4-FFF2-40B4-BE49-F238E27FC236}">
                    <a16:creationId xmlns="" xmlns:a16="http://schemas.microsoft.com/office/drawing/2014/main" id="{F1F2F357-212A-F517-282C-617D622F9CD1}"/>
                  </a:ext>
                </a:extLst>
              </p:cNvPr>
              <p:cNvSpPr>
                <a:spLocks noChangeAspect="1"/>
              </p:cNvSpPr>
              <p:nvPr/>
            </p:nvSpPr>
            <p:spPr bwMode="auto">
              <a:xfrm>
                <a:off x="2773" y="3504"/>
                <a:ext cx="30" cy="28"/>
              </a:xfrm>
              <a:custGeom>
                <a:avLst/>
                <a:gdLst>
                  <a:gd name="T0" fmla="*/ 0 w 30"/>
                  <a:gd name="T1" fmla="*/ 17 h 28"/>
                  <a:gd name="T2" fmla="*/ 0 w 30"/>
                  <a:gd name="T3" fmla="*/ 9 h 28"/>
                  <a:gd name="T4" fmla="*/ 9 w 30"/>
                  <a:gd name="T5" fmla="*/ 0 h 28"/>
                  <a:gd name="T6" fmla="*/ 19 w 30"/>
                  <a:gd name="T7" fmla="*/ 0 h 28"/>
                  <a:gd name="T8" fmla="*/ 29 w 30"/>
                  <a:gd name="T9" fmla="*/ 9 h 28"/>
                  <a:gd name="T10" fmla="*/ 29 w 30"/>
                  <a:gd name="T11" fmla="*/ 17 h 28"/>
                  <a:gd name="T12" fmla="*/ 19 w 30"/>
                  <a:gd name="T13" fmla="*/ 27 h 28"/>
                  <a:gd name="T14" fmla="*/ 9 w 30"/>
                  <a:gd name="T15" fmla="*/ 27 h 28"/>
                  <a:gd name="T16" fmla="*/ 0 w 30"/>
                  <a:gd name="T17" fmla="*/ 17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28"/>
                  <a:gd name="T29" fmla="*/ 30 w 30"/>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28">
                    <a:moveTo>
                      <a:pt x="0" y="17"/>
                    </a:moveTo>
                    <a:lnTo>
                      <a:pt x="0" y="9"/>
                    </a:lnTo>
                    <a:lnTo>
                      <a:pt x="9" y="0"/>
                    </a:lnTo>
                    <a:lnTo>
                      <a:pt x="19" y="0"/>
                    </a:lnTo>
                    <a:lnTo>
                      <a:pt x="29" y="9"/>
                    </a:lnTo>
                    <a:lnTo>
                      <a:pt x="29" y="17"/>
                    </a:lnTo>
                    <a:lnTo>
                      <a:pt x="19" y="27"/>
                    </a:lnTo>
                    <a:lnTo>
                      <a:pt x="9" y="27"/>
                    </a:lnTo>
                    <a:lnTo>
                      <a:pt x="0" y="17"/>
                    </a:lnTo>
                  </a:path>
                </a:pathLst>
              </a:custGeom>
              <a:solidFill>
                <a:schemeClr val="bg2"/>
              </a:solidFill>
              <a:ln w="12700" cap="rnd" cmpd="sng">
                <a:solidFill>
                  <a:schemeClr val="tx1"/>
                </a:solidFill>
                <a:prstDash val="solid"/>
                <a:round/>
                <a:headEnd/>
                <a:tailEnd/>
              </a:ln>
            </p:spPr>
            <p:txBody>
              <a:bodyPr/>
              <a:lstStyle/>
              <a:p>
                <a:endParaRPr lang="ru-RU" dirty="0"/>
              </a:p>
            </p:txBody>
          </p:sp>
          <p:sp>
            <p:nvSpPr>
              <p:cNvPr id="1409" name="Oval 79">
                <a:extLst>
                  <a:ext uri="{FF2B5EF4-FFF2-40B4-BE49-F238E27FC236}">
                    <a16:creationId xmlns="" xmlns:a16="http://schemas.microsoft.com/office/drawing/2014/main" id="{14BCDE90-C364-62E5-2114-76A8A8260AC9}"/>
                  </a:ext>
                </a:extLst>
              </p:cNvPr>
              <p:cNvSpPr>
                <a:spLocks noChangeAspect="1" noChangeArrowheads="1"/>
              </p:cNvSpPr>
              <p:nvPr/>
            </p:nvSpPr>
            <p:spPr bwMode="auto">
              <a:xfrm>
                <a:off x="2787" y="3516"/>
                <a:ext cx="8" cy="8"/>
              </a:xfrm>
              <a:prstGeom prst="ellipse">
                <a:avLst/>
              </a:prstGeom>
              <a:solidFill>
                <a:schemeClr val="bg2"/>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grpSp>
        <p:nvGrpSpPr>
          <p:cNvPr id="747" name="Group 80">
            <a:extLst>
              <a:ext uri="{FF2B5EF4-FFF2-40B4-BE49-F238E27FC236}">
                <a16:creationId xmlns="" xmlns:a16="http://schemas.microsoft.com/office/drawing/2014/main" id="{EC6EA692-7C30-776F-9E04-F300976AFF28}"/>
              </a:ext>
            </a:extLst>
          </p:cNvPr>
          <p:cNvGrpSpPr>
            <a:grpSpLocks noChangeAspect="1"/>
          </p:cNvGrpSpPr>
          <p:nvPr/>
        </p:nvGrpSpPr>
        <p:grpSpPr bwMode="auto">
          <a:xfrm>
            <a:off x="8035061" y="5902741"/>
            <a:ext cx="333414" cy="319766"/>
            <a:chOff x="2222" y="3304"/>
            <a:chExt cx="169" cy="280"/>
          </a:xfrm>
        </p:grpSpPr>
        <p:grpSp>
          <p:nvGrpSpPr>
            <p:cNvPr id="1357" name="Group 81">
              <a:extLst>
                <a:ext uri="{FF2B5EF4-FFF2-40B4-BE49-F238E27FC236}">
                  <a16:creationId xmlns="" xmlns:a16="http://schemas.microsoft.com/office/drawing/2014/main" id="{1B5A0A8F-B5C9-CD9D-42A9-AE5E33B518B3}"/>
                </a:ext>
              </a:extLst>
            </p:cNvPr>
            <p:cNvGrpSpPr>
              <a:grpSpLocks noChangeAspect="1"/>
            </p:cNvGrpSpPr>
            <p:nvPr/>
          </p:nvGrpSpPr>
          <p:grpSpPr bwMode="auto">
            <a:xfrm>
              <a:off x="2222" y="3304"/>
              <a:ext cx="169" cy="152"/>
              <a:chOff x="2222" y="3304"/>
              <a:chExt cx="169" cy="152"/>
            </a:xfrm>
          </p:grpSpPr>
          <p:sp>
            <p:nvSpPr>
              <p:cNvPr id="1385" name="Rectangle 82">
                <a:extLst>
                  <a:ext uri="{FF2B5EF4-FFF2-40B4-BE49-F238E27FC236}">
                    <a16:creationId xmlns="" xmlns:a16="http://schemas.microsoft.com/office/drawing/2014/main" id="{03C26A0F-F492-AB5A-7A45-44BF4915109B}"/>
                  </a:ext>
                </a:extLst>
              </p:cNvPr>
              <p:cNvSpPr>
                <a:spLocks noChangeAspect="1" noChangeArrowheads="1"/>
              </p:cNvSpPr>
              <p:nvPr/>
            </p:nvSpPr>
            <p:spPr bwMode="auto">
              <a:xfrm>
                <a:off x="2255" y="3309"/>
                <a:ext cx="101" cy="147"/>
              </a:xfrm>
              <a:prstGeom prst="rect">
                <a:avLst/>
              </a:prstGeom>
              <a:solidFill>
                <a:srgbClr val="114FFB"/>
              </a:solidFill>
              <a:ln w="1270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86" name="Oval 83">
                <a:extLst>
                  <a:ext uri="{FF2B5EF4-FFF2-40B4-BE49-F238E27FC236}">
                    <a16:creationId xmlns="" xmlns:a16="http://schemas.microsoft.com/office/drawing/2014/main" id="{CEEA7139-D447-CC23-DE4D-7E85C1F28FE0}"/>
                  </a:ext>
                </a:extLst>
              </p:cNvPr>
              <p:cNvSpPr>
                <a:spLocks noChangeAspect="1" noChangeArrowheads="1"/>
              </p:cNvSpPr>
              <p:nvPr/>
            </p:nvSpPr>
            <p:spPr bwMode="auto">
              <a:xfrm>
                <a:off x="2290" y="3307"/>
                <a:ext cx="34" cy="40"/>
              </a:xfrm>
              <a:prstGeom prst="ellipse">
                <a:avLst/>
              </a:prstGeom>
              <a:solidFill>
                <a:srgbClr val="114FFB"/>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87" name="Freeform 84">
                <a:extLst>
                  <a:ext uri="{FF2B5EF4-FFF2-40B4-BE49-F238E27FC236}">
                    <a16:creationId xmlns="" xmlns:a16="http://schemas.microsoft.com/office/drawing/2014/main" id="{4A9E8A3D-A171-B93B-BCA9-112FA2D554DC}"/>
                  </a:ext>
                </a:extLst>
              </p:cNvPr>
              <p:cNvSpPr>
                <a:spLocks noChangeAspect="1"/>
              </p:cNvSpPr>
              <p:nvPr/>
            </p:nvSpPr>
            <p:spPr bwMode="auto">
              <a:xfrm>
                <a:off x="2251" y="3388"/>
                <a:ext cx="110" cy="22"/>
              </a:xfrm>
              <a:custGeom>
                <a:avLst/>
                <a:gdLst>
                  <a:gd name="T0" fmla="*/ 109 w 110"/>
                  <a:gd name="T1" fmla="*/ 21 h 22"/>
                  <a:gd name="T2" fmla="*/ 103 w 110"/>
                  <a:gd name="T3" fmla="*/ 16 h 22"/>
                  <a:gd name="T4" fmla="*/ 96 w 110"/>
                  <a:gd name="T5" fmla="*/ 11 h 22"/>
                  <a:gd name="T6" fmla="*/ 89 w 110"/>
                  <a:gd name="T7" fmla="*/ 7 h 22"/>
                  <a:gd name="T8" fmla="*/ 82 w 110"/>
                  <a:gd name="T9" fmla="*/ 5 h 22"/>
                  <a:gd name="T10" fmla="*/ 74 w 110"/>
                  <a:gd name="T11" fmla="*/ 2 h 22"/>
                  <a:gd name="T12" fmla="*/ 64 w 110"/>
                  <a:gd name="T13" fmla="*/ 0 h 22"/>
                  <a:gd name="T14" fmla="*/ 54 w 110"/>
                  <a:gd name="T15" fmla="*/ 0 h 22"/>
                  <a:gd name="T16" fmla="*/ 46 w 110"/>
                  <a:gd name="T17" fmla="*/ 0 h 22"/>
                  <a:gd name="T18" fmla="*/ 37 w 110"/>
                  <a:gd name="T19" fmla="*/ 0 h 22"/>
                  <a:gd name="T20" fmla="*/ 31 w 110"/>
                  <a:gd name="T21" fmla="*/ 3 h 22"/>
                  <a:gd name="T22" fmla="*/ 25 w 110"/>
                  <a:gd name="T23" fmla="*/ 5 h 22"/>
                  <a:gd name="T24" fmla="*/ 17 w 110"/>
                  <a:gd name="T25" fmla="*/ 9 h 22"/>
                  <a:gd name="T26" fmla="*/ 8 w 110"/>
                  <a:gd name="T27" fmla="*/ 13 h 22"/>
                  <a:gd name="T28" fmla="*/ 0 w 110"/>
                  <a:gd name="T29" fmla="*/ 17 h 22"/>
                  <a:gd name="T30" fmla="*/ 109 w 110"/>
                  <a:gd name="T31" fmla="*/ 21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0"/>
                  <a:gd name="T49" fmla="*/ 0 h 22"/>
                  <a:gd name="T50" fmla="*/ 110 w 110"/>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0" h="22">
                    <a:moveTo>
                      <a:pt x="109" y="21"/>
                    </a:moveTo>
                    <a:lnTo>
                      <a:pt x="103" y="16"/>
                    </a:lnTo>
                    <a:lnTo>
                      <a:pt x="96" y="11"/>
                    </a:lnTo>
                    <a:lnTo>
                      <a:pt x="89" y="7"/>
                    </a:lnTo>
                    <a:lnTo>
                      <a:pt x="82" y="5"/>
                    </a:lnTo>
                    <a:lnTo>
                      <a:pt x="74" y="2"/>
                    </a:lnTo>
                    <a:lnTo>
                      <a:pt x="64" y="0"/>
                    </a:lnTo>
                    <a:lnTo>
                      <a:pt x="54" y="0"/>
                    </a:lnTo>
                    <a:lnTo>
                      <a:pt x="46" y="0"/>
                    </a:lnTo>
                    <a:lnTo>
                      <a:pt x="37" y="0"/>
                    </a:lnTo>
                    <a:lnTo>
                      <a:pt x="31" y="3"/>
                    </a:lnTo>
                    <a:lnTo>
                      <a:pt x="25" y="5"/>
                    </a:lnTo>
                    <a:lnTo>
                      <a:pt x="17" y="9"/>
                    </a:lnTo>
                    <a:lnTo>
                      <a:pt x="8" y="13"/>
                    </a:lnTo>
                    <a:lnTo>
                      <a:pt x="0" y="17"/>
                    </a:lnTo>
                    <a:lnTo>
                      <a:pt x="109" y="21"/>
                    </a:lnTo>
                  </a:path>
                </a:pathLst>
              </a:custGeom>
              <a:solidFill>
                <a:srgbClr val="114F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88" name="Freeform 85">
                <a:extLst>
                  <a:ext uri="{FF2B5EF4-FFF2-40B4-BE49-F238E27FC236}">
                    <a16:creationId xmlns="" xmlns:a16="http://schemas.microsoft.com/office/drawing/2014/main" id="{18800454-3745-BC42-B074-D7FF77EF1D75}"/>
                  </a:ext>
                </a:extLst>
              </p:cNvPr>
              <p:cNvSpPr>
                <a:spLocks noChangeAspect="1"/>
              </p:cNvSpPr>
              <p:nvPr/>
            </p:nvSpPr>
            <p:spPr bwMode="auto">
              <a:xfrm>
                <a:off x="2251" y="3384"/>
                <a:ext cx="112" cy="29"/>
              </a:xfrm>
              <a:custGeom>
                <a:avLst/>
                <a:gdLst>
                  <a:gd name="T0" fmla="*/ 111 w 112"/>
                  <a:gd name="T1" fmla="*/ 28 h 29"/>
                  <a:gd name="T2" fmla="*/ 105 w 112"/>
                  <a:gd name="T3" fmla="*/ 21 h 29"/>
                  <a:gd name="T4" fmla="*/ 99 w 112"/>
                  <a:gd name="T5" fmla="*/ 16 h 29"/>
                  <a:gd name="T6" fmla="*/ 90 w 112"/>
                  <a:gd name="T7" fmla="*/ 11 h 29"/>
                  <a:gd name="T8" fmla="*/ 83 w 112"/>
                  <a:gd name="T9" fmla="*/ 7 h 29"/>
                  <a:gd name="T10" fmla="*/ 76 w 112"/>
                  <a:gd name="T11" fmla="*/ 4 h 29"/>
                  <a:gd name="T12" fmla="*/ 66 w 112"/>
                  <a:gd name="T13" fmla="*/ 1 h 29"/>
                  <a:gd name="T14" fmla="*/ 56 w 112"/>
                  <a:gd name="T15" fmla="*/ 0 h 29"/>
                  <a:gd name="T16" fmla="*/ 46 w 112"/>
                  <a:gd name="T17" fmla="*/ 1 h 29"/>
                  <a:gd name="T18" fmla="*/ 37 w 112"/>
                  <a:gd name="T19" fmla="*/ 3 h 29"/>
                  <a:gd name="T20" fmla="*/ 31 w 112"/>
                  <a:gd name="T21" fmla="*/ 4 h 29"/>
                  <a:gd name="T22" fmla="*/ 24 w 112"/>
                  <a:gd name="T23" fmla="*/ 7 h 29"/>
                  <a:gd name="T24" fmla="*/ 17 w 112"/>
                  <a:gd name="T25" fmla="*/ 13 h 29"/>
                  <a:gd name="T26" fmla="*/ 8 w 112"/>
                  <a:gd name="T27" fmla="*/ 18 h 29"/>
                  <a:gd name="T28" fmla="*/ 0 w 112"/>
                  <a:gd name="T29" fmla="*/ 25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
                  <a:gd name="T46" fmla="*/ 0 h 29"/>
                  <a:gd name="T47" fmla="*/ 112 w 112"/>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 h="29">
                    <a:moveTo>
                      <a:pt x="111" y="28"/>
                    </a:moveTo>
                    <a:lnTo>
                      <a:pt x="105" y="21"/>
                    </a:lnTo>
                    <a:lnTo>
                      <a:pt x="99" y="16"/>
                    </a:lnTo>
                    <a:lnTo>
                      <a:pt x="90" y="11"/>
                    </a:lnTo>
                    <a:lnTo>
                      <a:pt x="83" y="7"/>
                    </a:lnTo>
                    <a:lnTo>
                      <a:pt x="76" y="4"/>
                    </a:lnTo>
                    <a:lnTo>
                      <a:pt x="66" y="1"/>
                    </a:lnTo>
                    <a:lnTo>
                      <a:pt x="56" y="0"/>
                    </a:lnTo>
                    <a:lnTo>
                      <a:pt x="46" y="1"/>
                    </a:lnTo>
                    <a:lnTo>
                      <a:pt x="37" y="3"/>
                    </a:lnTo>
                    <a:lnTo>
                      <a:pt x="31" y="4"/>
                    </a:lnTo>
                    <a:lnTo>
                      <a:pt x="24" y="7"/>
                    </a:lnTo>
                    <a:lnTo>
                      <a:pt x="17" y="13"/>
                    </a:lnTo>
                    <a:lnTo>
                      <a:pt x="8" y="18"/>
                    </a:lnTo>
                    <a:lnTo>
                      <a:pt x="0" y="25"/>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89" name="Freeform 86">
                <a:extLst>
                  <a:ext uri="{FF2B5EF4-FFF2-40B4-BE49-F238E27FC236}">
                    <a16:creationId xmlns="" xmlns:a16="http://schemas.microsoft.com/office/drawing/2014/main" id="{388A979D-2E8A-0CBB-1CD8-D7A9C395115A}"/>
                  </a:ext>
                </a:extLst>
              </p:cNvPr>
              <p:cNvSpPr>
                <a:spLocks noChangeAspect="1"/>
              </p:cNvSpPr>
              <p:nvPr/>
            </p:nvSpPr>
            <p:spPr bwMode="auto">
              <a:xfrm>
                <a:off x="2256" y="3417"/>
                <a:ext cx="46" cy="17"/>
              </a:xfrm>
              <a:custGeom>
                <a:avLst/>
                <a:gdLst>
                  <a:gd name="T0" fmla="*/ 0 w 46"/>
                  <a:gd name="T1" fmla="*/ 16 h 17"/>
                  <a:gd name="T2" fmla="*/ 35 w 46"/>
                  <a:gd name="T3" fmla="*/ 16 h 17"/>
                  <a:gd name="T4" fmla="*/ 45 w 46"/>
                  <a:gd name="T5" fmla="*/ 12 h 17"/>
                  <a:gd name="T6" fmla="*/ 45 w 46"/>
                  <a:gd name="T7" fmla="*/ 4 h 17"/>
                  <a:gd name="T8" fmla="*/ 36 w 46"/>
                  <a:gd name="T9" fmla="*/ 0 h 17"/>
                  <a:gd name="T10" fmla="*/ 0 w 46"/>
                  <a:gd name="T11" fmla="*/ 0 h 17"/>
                  <a:gd name="T12" fmla="*/ 0 w 46"/>
                  <a:gd name="T13" fmla="*/ 16 h 17"/>
                  <a:gd name="T14" fmla="*/ 0 60000 65536"/>
                  <a:gd name="T15" fmla="*/ 0 60000 65536"/>
                  <a:gd name="T16" fmla="*/ 0 60000 65536"/>
                  <a:gd name="T17" fmla="*/ 0 60000 65536"/>
                  <a:gd name="T18" fmla="*/ 0 60000 65536"/>
                  <a:gd name="T19" fmla="*/ 0 60000 65536"/>
                  <a:gd name="T20" fmla="*/ 0 60000 65536"/>
                  <a:gd name="T21" fmla="*/ 0 w 46"/>
                  <a:gd name="T22" fmla="*/ 0 h 17"/>
                  <a:gd name="T23" fmla="*/ 46 w 46"/>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17">
                    <a:moveTo>
                      <a:pt x="0" y="16"/>
                    </a:moveTo>
                    <a:lnTo>
                      <a:pt x="35" y="16"/>
                    </a:lnTo>
                    <a:lnTo>
                      <a:pt x="45" y="12"/>
                    </a:lnTo>
                    <a:lnTo>
                      <a:pt x="45" y="4"/>
                    </a:lnTo>
                    <a:lnTo>
                      <a:pt x="36" y="0"/>
                    </a:lnTo>
                    <a:lnTo>
                      <a:pt x="0" y="0"/>
                    </a:lnTo>
                    <a:lnTo>
                      <a:pt x="0" y="16"/>
                    </a:lnTo>
                  </a:path>
                </a:pathLst>
              </a:custGeom>
              <a:solidFill>
                <a:srgbClr val="114F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90" name="Freeform 87">
                <a:extLst>
                  <a:ext uri="{FF2B5EF4-FFF2-40B4-BE49-F238E27FC236}">
                    <a16:creationId xmlns="" xmlns:a16="http://schemas.microsoft.com/office/drawing/2014/main" id="{A7391278-BAF1-DBFE-15A9-CB21884C4F4B}"/>
                  </a:ext>
                </a:extLst>
              </p:cNvPr>
              <p:cNvSpPr>
                <a:spLocks noChangeAspect="1"/>
              </p:cNvSpPr>
              <p:nvPr/>
            </p:nvSpPr>
            <p:spPr bwMode="auto">
              <a:xfrm>
                <a:off x="2255" y="3414"/>
                <a:ext cx="50" cy="23"/>
              </a:xfrm>
              <a:custGeom>
                <a:avLst/>
                <a:gdLst>
                  <a:gd name="T0" fmla="*/ 0 w 50"/>
                  <a:gd name="T1" fmla="*/ 22 h 23"/>
                  <a:gd name="T2" fmla="*/ 40 w 50"/>
                  <a:gd name="T3" fmla="*/ 22 h 23"/>
                  <a:gd name="T4" fmla="*/ 49 w 50"/>
                  <a:gd name="T5" fmla="*/ 16 h 23"/>
                  <a:gd name="T6" fmla="*/ 49 w 50"/>
                  <a:gd name="T7" fmla="*/ 6 h 23"/>
                  <a:gd name="T8" fmla="*/ 40 w 50"/>
                  <a:gd name="T9" fmla="*/ 0 h 23"/>
                  <a:gd name="T10" fmla="*/ 0 w 50"/>
                  <a:gd name="T11" fmla="*/ 0 h 23"/>
                  <a:gd name="T12" fmla="*/ 0 60000 65536"/>
                  <a:gd name="T13" fmla="*/ 0 60000 65536"/>
                  <a:gd name="T14" fmla="*/ 0 60000 65536"/>
                  <a:gd name="T15" fmla="*/ 0 60000 65536"/>
                  <a:gd name="T16" fmla="*/ 0 60000 65536"/>
                  <a:gd name="T17" fmla="*/ 0 60000 65536"/>
                  <a:gd name="T18" fmla="*/ 0 w 50"/>
                  <a:gd name="T19" fmla="*/ 0 h 23"/>
                  <a:gd name="T20" fmla="*/ 50 w 50"/>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50" h="23">
                    <a:moveTo>
                      <a:pt x="0" y="22"/>
                    </a:moveTo>
                    <a:lnTo>
                      <a:pt x="40" y="22"/>
                    </a:lnTo>
                    <a:lnTo>
                      <a:pt x="49" y="16"/>
                    </a:lnTo>
                    <a:lnTo>
                      <a:pt x="49" y="6"/>
                    </a:lnTo>
                    <a:lnTo>
                      <a:pt x="40" y="0"/>
                    </a:lnTo>
                    <a:lnTo>
                      <a:pt x="0" y="0"/>
                    </a:lnTo>
                  </a:path>
                </a:pathLst>
              </a:custGeom>
              <a:solidFill>
                <a:srgbClr val="114FFB"/>
              </a:solidFill>
              <a:ln w="12700" cap="rnd" cmpd="sng">
                <a:solidFill>
                  <a:srgbClr val="000000"/>
                </a:solidFill>
                <a:prstDash val="solid"/>
                <a:round/>
                <a:headEnd type="none" w="sm" len="sm"/>
                <a:tailEnd type="none" w="sm" len="sm"/>
              </a:ln>
            </p:spPr>
            <p:txBody>
              <a:bodyPr/>
              <a:lstStyle/>
              <a:p>
                <a:endParaRPr lang="ru-RU" dirty="0"/>
              </a:p>
            </p:txBody>
          </p:sp>
          <p:sp>
            <p:nvSpPr>
              <p:cNvPr id="1391" name="Oval 88">
                <a:extLst>
                  <a:ext uri="{FF2B5EF4-FFF2-40B4-BE49-F238E27FC236}">
                    <a16:creationId xmlns="" xmlns:a16="http://schemas.microsoft.com/office/drawing/2014/main" id="{905AD48B-D16A-F6E2-5C09-1ED705622560}"/>
                  </a:ext>
                </a:extLst>
              </p:cNvPr>
              <p:cNvSpPr>
                <a:spLocks noChangeAspect="1" noChangeArrowheads="1"/>
              </p:cNvSpPr>
              <p:nvPr/>
            </p:nvSpPr>
            <p:spPr bwMode="auto">
              <a:xfrm>
                <a:off x="2303" y="3426"/>
                <a:ext cx="8" cy="8"/>
              </a:xfrm>
              <a:prstGeom prst="ellipse">
                <a:avLst/>
              </a:prstGeom>
              <a:solidFill>
                <a:srgbClr val="114FFB"/>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1392" name="Group 89">
                <a:extLst>
                  <a:ext uri="{FF2B5EF4-FFF2-40B4-BE49-F238E27FC236}">
                    <a16:creationId xmlns="" xmlns:a16="http://schemas.microsoft.com/office/drawing/2014/main" id="{BB3541F0-7B58-6B13-60F6-C67018A8EE58}"/>
                  </a:ext>
                </a:extLst>
              </p:cNvPr>
              <p:cNvGrpSpPr>
                <a:grpSpLocks noChangeAspect="1"/>
              </p:cNvGrpSpPr>
              <p:nvPr/>
            </p:nvGrpSpPr>
            <p:grpSpPr bwMode="auto">
              <a:xfrm>
                <a:off x="2359" y="3304"/>
                <a:ext cx="32" cy="101"/>
                <a:chOff x="2359" y="3304"/>
                <a:chExt cx="32" cy="101"/>
              </a:xfrm>
            </p:grpSpPr>
            <p:sp>
              <p:nvSpPr>
                <p:cNvPr id="1398" name="Freeform 90">
                  <a:extLst>
                    <a:ext uri="{FF2B5EF4-FFF2-40B4-BE49-F238E27FC236}">
                      <a16:creationId xmlns="" xmlns:a16="http://schemas.microsoft.com/office/drawing/2014/main" id="{7B8804D3-58A4-6DC3-8933-C2650F4C74B8}"/>
                    </a:ext>
                  </a:extLst>
                </p:cNvPr>
                <p:cNvSpPr>
                  <a:spLocks noChangeAspect="1"/>
                </p:cNvSpPr>
                <p:nvPr/>
              </p:nvSpPr>
              <p:spPr bwMode="auto">
                <a:xfrm>
                  <a:off x="2359" y="3304"/>
                  <a:ext cx="32" cy="101"/>
                </a:xfrm>
                <a:custGeom>
                  <a:avLst/>
                  <a:gdLst>
                    <a:gd name="T0" fmla="*/ 0 w 32"/>
                    <a:gd name="T1" fmla="*/ 0 h 101"/>
                    <a:gd name="T2" fmla="*/ 31 w 32"/>
                    <a:gd name="T3" fmla="*/ 7 h 101"/>
                    <a:gd name="T4" fmla="*/ 31 w 32"/>
                    <a:gd name="T5" fmla="*/ 90 h 101"/>
                    <a:gd name="T6" fmla="*/ 0 w 32"/>
                    <a:gd name="T7" fmla="*/ 100 h 101"/>
                    <a:gd name="T8" fmla="*/ 0 w 32"/>
                    <a:gd name="T9" fmla="*/ 0 h 101"/>
                    <a:gd name="T10" fmla="*/ 0 60000 65536"/>
                    <a:gd name="T11" fmla="*/ 0 60000 65536"/>
                    <a:gd name="T12" fmla="*/ 0 60000 65536"/>
                    <a:gd name="T13" fmla="*/ 0 60000 65536"/>
                    <a:gd name="T14" fmla="*/ 0 60000 65536"/>
                    <a:gd name="T15" fmla="*/ 0 w 32"/>
                    <a:gd name="T16" fmla="*/ 0 h 101"/>
                    <a:gd name="T17" fmla="*/ 32 w 32"/>
                    <a:gd name="T18" fmla="*/ 101 h 101"/>
                  </a:gdLst>
                  <a:ahLst/>
                  <a:cxnLst>
                    <a:cxn ang="T10">
                      <a:pos x="T0" y="T1"/>
                    </a:cxn>
                    <a:cxn ang="T11">
                      <a:pos x="T2" y="T3"/>
                    </a:cxn>
                    <a:cxn ang="T12">
                      <a:pos x="T4" y="T5"/>
                    </a:cxn>
                    <a:cxn ang="T13">
                      <a:pos x="T6" y="T7"/>
                    </a:cxn>
                    <a:cxn ang="T14">
                      <a:pos x="T8" y="T9"/>
                    </a:cxn>
                  </a:cxnLst>
                  <a:rect l="T15" t="T16" r="T17" b="T18"/>
                  <a:pathLst>
                    <a:path w="32" h="101">
                      <a:moveTo>
                        <a:pt x="0" y="0"/>
                      </a:moveTo>
                      <a:lnTo>
                        <a:pt x="31" y="7"/>
                      </a:lnTo>
                      <a:lnTo>
                        <a:pt x="31" y="90"/>
                      </a:lnTo>
                      <a:lnTo>
                        <a:pt x="0" y="100"/>
                      </a:lnTo>
                      <a:lnTo>
                        <a:pt x="0" y="0"/>
                      </a:lnTo>
                    </a:path>
                  </a:pathLst>
                </a:custGeom>
                <a:solidFill>
                  <a:srgbClr val="114FFB"/>
                </a:solidFill>
                <a:ln w="25400" cap="rnd" cmpd="sng">
                  <a:solidFill>
                    <a:schemeClr val="tx1"/>
                  </a:solidFill>
                  <a:prstDash val="solid"/>
                  <a:round/>
                  <a:headEnd/>
                  <a:tailEnd/>
                </a:ln>
              </p:spPr>
              <p:txBody>
                <a:bodyPr/>
                <a:lstStyle/>
                <a:p>
                  <a:endParaRPr lang="ru-RU" dirty="0"/>
                </a:p>
              </p:txBody>
            </p:sp>
            <p:sp>
              <p:nvSpPr>
                <p:cNvPr id="1399" name="Rectangle 91">
                  <a:extLst>
                    <a:ext uri="{FF2B5EF4-FFF2-40B4-BE49-F238E27FC236}">
                      <a16:creationId xmlns="" xmlns:a16="http://schemas.microsoft.com/office/drawing/2014/main" id="{0B0B528D-D364-5AD7-8B7D-B1886BE602F9}"/>
                    </a:ext>
                  </a:extLst>
                </p:cNvPr>
                <p:cNvSpPr>
                  <a:spLocks noChangeAspect="1" noChangeArrowheads="1"/>
                </p:cNvSpPr>
                <p:nvPr/>
              </p:nvSpPr>
              <p:spPr bwMode="auto">
                <a:xfrm>
                  <a:off x="2368" y="3349"/>
                  <a:ext cx="0" cy="7"/>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00" name="Rectangle 92">
                  <a:extLst>
                    <a:ext uri="{FF2B5EF4-FFF2-40B4-BE49-F238E27FC236}">
                      <a16:creationId xmlns="" xmlns:a16="http://schemas.microsoft.com/office/drawing/2014/main" id="{C9236046-602F-F1F7-450C-96F7618CE09B}"/>
                    </a:ext>
                  </a:extLst>
                </p:cNvPr>
                <p:cNvSpPr>
                  <a:spLocks noChangeAspect="1" noChangeArrowheads="1"/>
                </p:cNvSpPr>
                <p:nvPr/>
              </p:nvSpPr>
              <p:spPr bwMode="auto">
                <a:xfrm>
                  <a:off x="2368" y="3317"/>
                  <a:ext cx="0" cy="2"/>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401" name="Rectangle 93">
                  <a:extLst>
                    <a:ext uri="{FF2B5EF4-FFF2-40B4-BE49-F238E27FC236}">
                      <a16:creationId xmlns="" xmlns:a16="http://schemas.microsoft.com/office/drawing/2014/main" id="{204AF53B-F1A1-7009-9671-E80FD31B577B}"/>
                    </a:ext>
                  </a:extLst>
                </p:cNvPr>
                <p:cNvSpPr>
                  <a:spLocks noChangeAspect="1" noChangeArrowheads="1"/>
                </p:cNvSpPr>
                <p:nvPr/>
              </p:nvSpPr>
              <p:spPr bwMode="auto">
                <a:xfrm>
                  <a:off x="2368" y="3383"/>
                  <a:ext cx="0" cy="1"/>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1393" name="Group 94">
                <a:extLst>
                  <a:ext uri="{FF2B5EF4-FFF2-40B4-BE49-F238E27FC236}">
                    <a16:creationId xmlns="" xmlns:a16="http://schemas.microsoft.com/office/drawing/2014/main" id="{FDEE3B90-1EF7-657A-4801-CF6F4CE2F297}"/>
                  </a:ext>
                </a:extLst>
              </p:cNvPr>
              <p:cNvGrpSpPr>
                <a:grpSpLocks noChangeAspect="1"/>
              </p:cNvGrpSpPr>
              <p:nvPr/>
            </p:nvGrpSpPr>
            <p:grpSpPr bwMode="auto">
              <a:xfrm>
                <a:off x="2222" y="3304"/>
                <a:ext cx="30" cy="101"/>
                <a:chOff x="2222" y="3304"/>
                <a:chExt cx="30" cy="101"/>
              </a:xfrm>
            </p:grpSpPr>
            <p:sp>
              <p:nvSpPr>
                <p:cNvPr id="1394" name="Freeform 95">
                  <a:extLst>
                    <a:ext uri="{FF2B5EF4-FFF2-40B4-BE49-F238E27FC236}">
                      <a16:creationId xmlns="" xmlns:a16="http://schemas.microsoft.com/office/drawing/2014/main" id="{7E4988A3-F7AE-E516-F90E-47C85FF468D5}"/>
                    </a:ext>
                  </a:extLst>
                </p:cNvPr>
                <p:cNvSpPr>
                  <a:spLocks noChangeAspect="1"/>
                </p:cNvSpPr>
                <p:nvPr/>
              </p:nvSpPr>
              <p:spPr bwMode="auto">
                <a:xfrm>
                  <a:off x="2222" y="3304"/>
                  <a:ext cx="30" cy="101"/>
                </a:xfrm>
                <a:custGeom>
                  <a:avLst/>
                  <a:gdLst>
                    <a:gd name="T0" fmla="*/ 29 w 30"/>
                    <a:gd name="T1" fmla="*/ 0 h 101"/>
                    <a:gd name="T2" fmla="*/ 0 w 30"/>
                    <a:gd name="T3" fmla="*/ 7 h 101"/>
                    <a:gd name="T4" fmla="*/ 0 w 30"/>
                    <a:gd name="T5" fmla="*/ 90 h 101"/>
                    <a:gd name="T6" fmla="*/ 29 w 30"/>
                    <a:gd name="T7" fmla="*/ 100 h 101"/>
                    <a:gd name="T8" fmla="*/ 29 w 30"/>
                    <a:gd name="T9" fmla="*/ 0 h 101"/>
                    <a:gd name="T10" fmla="*/ 0 60000 65536"/>
                    <a:gd name="T11" fmla="*/ 0 60000 65536"/>
                    <a:gd name="T12" fmla="*/ 0 60000 65536"/>
                    <a:gd name="T13" fmla="*/ 0 60000 65536"/>
                    <a:gd name="T14" fmla="*/ 0 60000 65536"/>
                    <a:gd name="T15" fmla="*/ 0 w 30"/>
                    <a:gd name="T16" fmla="*/ 0 h 101"/>
                    <a:gd name="T17" fmla="*/ 30 w 30"/>
                    <a:gd name="T18" fmla="*/ 101 h 101"/>
                  </a:gdLst>
                  <a:ahLst/>
                  <a:cxnLst>
                    <a:cxn ang="T10">
                      <a:pos x="T0" y="T1"/>
                    </a:cxn>
                    <a:cxn ang="T11">
                      <a:pos x="T2" y="T3"/>
                    </a:cxn>
                    <a:cxn ang="T12">
                      <a:pos x="T4" y="T5"/>
                    </a:cxn>
                    <a:cxn ang="T13">
                      <a:pos x="T6" y="T7"/>
                    </a:cxn>
                    <a:cxn ang="T14">
                      <a:pos x="T8" y="T9"/>
                    </a:cxn>
                  </a:cxnLst>
                  <a:rect l="T15" t="T16" r="T17" b="T18"/>
                  <a:pathLst>
                    <a:path w="30" h="101">
                      <a:moveTo>
                        <a:pt x="29" y="0"/>
                      </a:moveTo>
                      <a:lnTo>
                        <a:pt x="0" y="7"/>
                      </a:lnTo>
                      <a:lnTo>
                        <a:pt x="0" y="90"/>
                      </a:lnTo>
                      <a:lnTo>
                        <a:pt x="29" y="100"/>
                      </a:lnTo>
                      <a:lnTo>
                        <a:pt x="29" y="0"/>
                      </a:lnTo>
                    </a:path>
                  </a:pathLst>
                </a:custGeom>
                <a:solidFill>
                  <a:srgbClr val="114FFB"/>
                </a:solidFill>
                <a:ln w="25400" cap="rnd" cmpd="sng">
                  <a:solidFill>
                    <a:schemeClr val="tx1"/>
                  </a:solidFill>
                  <a:prstDash val="solid"/>
                  <a:round/>
                  <a:headEnd/>
                  <a:tailEnd/>
                </a:ln>
              </p:spPr>
              <p:txBody>
                <a:bodyPr/>
                <a:lstStyle/>
                <a:p>
                  <a:endParaRPr lang="ru-RU" dirty="0"/>
                </a:p>
              </p:txBody>
            </p:sp>
            <p:sp>
              <p:nvSpPr>
                <p:cNvPr id="1395" name="Rectangle 96">
                  <a:extLst>
                    <a:ext uri="{FF2B5EF4-FFF2-40B4-BE49-F238E27FC236}">
                      <a16:creationId xmlns="" xmlns:a16="http://schemas.microsoft.com/office/drawing/2014/main" id="{88EC4BD5-9FAC-935D-2D93-6CE9BC79EF33}"/>
                    </a:ext>
                  </a:extLst>
                </p:cNvPr>
                <p:cNvSpPr>
                  <a:spLocks noChangeAspect="1" noChangeArrowheads="1"/>
                </p:cNvSpPr>
                <p:nvPr/>
              </p:nvSpPr>
              <p:spPr bwMode="auto">
                <a:xfrm>
                  <a:off x="2249" y="3349"/>
                  <a:ext cx="0" cy="7"/>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96" name="Rectangle 97">
                  <a:extLst>
                    <a:ext uri="{FF2B5EF4-FFF2-40B4-BE49-F238E27FC236}">
                      <a16:creationId xmlns="" xmlns:a16="http://schemas.microsoft.com/office/drawing/2014/main" id="{13C593E8-4085-BA5D-FBAC-F80A6C0C8EDA}"/>
                    </a:ext>
                  </a:extLst>
                </p:cNvPr>
                <p:cNvSpPr>
                  <a:spLocks noChangeAspect="1" noChangeArrowheads="1"/>
                </p:cNvSpPr>
                <p:nvPr/>
              </p:nvSpPr>
              <p:spPr bwMode="auto">
                <a:xfrm>
                  <a:off x="2249" y="3317"/>
                  <a:ext cx="0" cy="2"/>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97" name="Rectangle 98">
                  <a:extLst>
                    <a:ext uri="{FF2B5EF4-FFF2-40B4-BE49-F238E27FC236}">
                      <a16:creationId xmlns="" xmlns:a16="http://schemas.microsoft.com/office/drawing/2014/main" id="{8A56C4D6-C41C-3376-EAC9-C385FA72D661}"/>
                    </a:ext>
                  </a:extLst>
                </p:cNvPr>
                <p:cNvSpPr>
                  <a:spLocks noChangeAspect="1" noChangeArrowheads="1"/>
                </p:cNvSpPr>
                <p:nvPr/>
              </p:nvSpPr>
              <p:spPr bwMode="auto">
                <a:xfrm>
                  <a:off x="2249" y="3383"/>
                  <a:ext cx="0" cy="1"/>
                </a:xfrm>
                <a:prstGeom prst="rect">
                  <a:avLst/>
                </a:prstGeom>
                <a:solidFill>
                  <a:srgbClr val="114FFB"/>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sp>
          <p:nvSpPr>
            <p:cNvPr id="1358" name="Rectangle 99">
              <a:extLst>
                <a:ext uri="{FF2B5EF4-FFF2-40B4-BE49-F238E27FC236}">
                  <a16:creationId xmlns="" xmlns:a16="http://schemas.microsoft.com/office/drawing/2014/main" id="{E63870E6-A948-E949-FE63-34EEB6274C88}"/>
                </a:ext>
              </a:extLst>
            </p:cNvPr>
            <p:cNvSpPr>
              <a:spLocks noChangeAspect="1" noChangeArrowheads="1"/>
            </p:cNvSpPr>
            <p:nvPr/>
          </p:nvSpPr>
          <p:spPr bwMode="auto">
            <a:xfrm>
              <a:off x="2259" y="3467"/>
              <a:ext cx="93" cy="69"/>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1359" name="Group 100">
              <a:extLst>
                <a:ext uri="{FF2B5EF4-FFF2-40B4-BE49-F238E27FC236}">
                  <a16:creationId xmlns="" xmlns:a16="http://schemas.microsoft.com/office/drawing/2014/main" id="{9B9B63B9-72C6-60E6-F103-5E6FA59E1985}"/>
                </a:ext>
              </a:extLst>
            </p:cNvPr>
            <p:cNvGrpSpPr>
              <a:grpSpLocks noChangeAspect="1"/>
            </p:cNvGrpSpPr>
            <p:nvPr/>
          </p:nvGrpSpPr>
          <p:grpSpPr bwMode="auto">
            <a:xfrm>
              <a:off x="2339" y="3544"/>
              <a:ext cx="10" cy="14"/>
              <a:chOff x="2339" y="3544"/>
              <a:chExt cx="10" cy="14"/>
            </a:xfrm>
          </p:grpSpPr>
          <p:sp>
            <p:nvSpPr>
              <p:cNvPr id="1382" name="Rectangle 101">
                <a:extLst>
                  <a:ext uri="{FF2B5EF4-FFF2-40B4-BE49-F238E27FC236}">
                    <a16:creationId xmlns="" xmlns:a16="http://schemas.microsoft.com/office/drawing/2014/main" id="{D3489963-967B-B95F-4472-1EB7C13B0CED}"/>
                  </a:ext>
                </a:extLst>
              </p:cNvPr>
              <p:cNvSpPr>
                <a:spLocks noChangeAspect="1" noChangeArrowheads="1"/>
              </p:cNvSpPr>
              <p:nvPr/>
            </p:nvSpPr>
            <p:spPr bwMode="auto">
              <a:xfrm>
                <a:off x="2340" y="3552"/>
                <a:ext cx="8" cy="0"/>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83" name="Line 102">
                <a:extLst>
                  <a:ext uri="{FF2B5EF4-FFF2-40B4-BE49-F238E27FC236}">
                    <a16:creationId xmlns="" xmlns:a16="http://schemas.microsoft.com/office/drawing/2014/main" id="{67D639A1-075D-B3FF-B3D5-B139A6055DB2}"/>
                  </a:ext>
                </a:extLst>
              </p:cNvPr>
              <p:cNvSpPr>
                <a:spLocks noChangeAspect="1" noChangeShapeType="1"/>
              </p:cNvSpPr>
              <p:nvPr/>
            </p:nvSpPr>
            <p:spPr bwMode="auto">
              <a:xfrm>
                <a:off x="2339" y="3544"/>
                <a:ext cx="0" cy="1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84" name="Line 103">
                <a:extLst>
                  <a:ext uri="{FF2B5EF4-FFF2-40B4-BE49-F238E27FC236}">
                    <a16:creationId xmlns="" xmlns:a16="http://schemas.microsoft.com/office/drawing/2014/main" id="{04C14286-19D8-D458-9993-7568EE5242D2}"/>
                  </a:ext>
                </a:extLst>
              </p:cNvPr>
              <p:cNvSpPr>
                <a:spLocks noChangeAspect="1" noChangeShapeType="1"/>
              </p:cNvSpPr>
              <p:nvPr/>
            </p:nvSpPr>
            <p:spPr bwMode="auto">
              <a:xfrm>
                <a:off x="2349" y="3544"/>
                <a:ext cx="0" cy="1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grpSp>
          <p:nvGrpSpPr>
            <p:cNvPr id="1360" name="Group 104">
              <a:extLst>
                <a:ext uri="{FF2B5EF4-FFF2-40B4-BE49-F238E27FC236}">
                  <a16:creationId xmlns="" xmlns:a16="http://schemas.microsoft.com/office/drawing/2014/main" id="{0ECF217D-754A-D003-FBD7-8B103FE6A97D}"/>
                </a:ext>
              </a:extLst>
            </p:cNvPr>
            <p:cNvGrpSpPr>
              <a:grpSpLocks noChangeAspect="1"/>
            </p:cNvGrpSpPr>
            <p:nvPr/>
          </p:nvGrpSpPr>
          <p:grpSpPr bwMode="auto">
            <a:xfrm>
              <a:off x="2261" y="3544"/>
              <a:ext cx="12" cy="14"/>
              <a:chOff x="2261" y="3544"/>
              <a:chExt cx="12" cy="14"/>
            </a:xfrm>
          </p:grpSpPr>
          <p:sp>
            <p:nvSpPr>
              <p:cNvPr id="1379" name="Rectangle 105">
                <a:extLst>
                  <a:ext uri="{FF2B5EF4-FFF2-40B4-BE49-F238E27FC236}">
                    <a16:creationId xmlns="" xmlns:a16="http://schemas.microsoft.com/office/drawing/2014/main" id="{D0F8B53B-92A7-CAFB-87A7-CD9ECD600A13}"/>
                  </a:ext>
                </a:extLst>
              </p:cNvPr>
              <p:cNvSpPr>
                <a:spLocks noChangeAspect="1" noChangeArrowheads="1"/>
              </p:cNvSpPr>
              <p:nvPr/>
            </p:nvSpPr>
            <p:spPr bwMode="auto">
              <a:xfrm>
                <a:off x="2265" y="3552"/>
                <a:ext cx="6" cy="0"/>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80" name="Line 106">
                <a:extLst>
                  <a:ext uri="{FF2B5EF4-FFF2-40B4-BE49-F238E27FC236}">
                    <a16:creationId xmlns="" xmlns:a16="http://schemas.microsoft.com/office/drawing/2014/main" id="{6D504C7B-880F-8326-3166-C2CEF019A624}"/>
                  </a:ext>
                </a:extLst>
              </p:cNvPr>
              <p:cNvSpPr>
                <a:spLocks noChangeAspect="1" noChangeShapeType="1"/>
              </p:cNvSpPr>
              <p:nvPr/>
            </p:nvSpPr>
            <p:spPr bwMode="auto">
              <a:xfrm>
                <a:off x="2261" y="3544"/>
                <a:ext cx="0" cy="1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81" name="Line 107">
                <a:extLst>
                  <a:ext uri="{FF2B5EF4-FFF2-40B4-BE49-F238E27FC236}">
                    <a16:creationId xmlns="" xmlns:a16="http://schemas.microsoft.com/office/drawing/2014/main" id="{92CBADBA-AFB0-8E0F-2CE7-A9AD2D957E64}"/>
                  </a:ext>
                </a:extLst>
              </p:cNvPr>
              <p:cNvSpPr>
                <a:spLocks noChangeAspect="1" noChangeShapeType="1"/>
              </p:cNvSpPr>
              <p:nvPr/>
            </p:nvSpPr>
            <p:spPr bwMode="auto">
              <a:xfrm>
                <a:off x="2273" y="3544"/>
                <a:ext cx="0" cy="1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sp>
          <p:nvSpPr>
            <p:cNvPr id="1361" name="Rectangle 108">
              <a:extLst>
                <a:ext uri="{FF2B5EF4-FFF2-40B4-BE49-F238E27FC236}">
                  <a16:creationId xmlns="" xmlns:a16="http://schemas.microsoft.com/office/drawing/2014/main" id="{396C2D64-459A-845F-79DF-3C00E9BC4CE7}"/>
                </a:ext>
              </a:extLst>
            </p:cNvPr>
            <p:cNvSpPr>
              <a:spLocks noChangeAspect="1" noChangeArrowheads="1"/>
            </p:cNvSpPr>
            <p:nvPr/>
          </p:nvSpPr>
          <p:spPr bwMode="auto">
            <a:xfrm>
              <a:off x="2259" y="3470"/>
              <a:ext cx="93" cy="22"/>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1362" name="Group 109">
              <a:extLst>
                <a:ext uri="{FF2B5EF4-FFF2-40B4-BE49-F238E27FC236}">
                  <a16:creationId xmlns="" xmlns:a16="http://schemas.microsoft.com/office/drawing/2014/main" id="{4C887888-DB7A-BEEE-DE98-697EF248550D}"/>
                </a:ext>
              </a:extLst>
            </p:cNvPr>
            <p:cNvGrpSpPr>
              <a:grpSpLocks noChangeAspect="1"/>
            </p:cNvGrpSpPr>
            <p:nvPr/>
          </p:nvGrpSpPr>
          <p:grpSpPr bwMode="auto">
            <a:xfrm>
              <a:off x="2299" y="3521"/>
              <a:ext cx="51" cy="13"/>
              <a:chOff x="2299" y="3521"/>
              <a:chExt cx="51" cy="13"/>
            </a:xfrm>
          </p:grpSpPr>
          <p:grpSp>
            <p:nvGrpSpPr>
              <p:cNvPr id="1375" name="Group 110">
                <a:extLst>
                  <a:ext uri="{FF2B5EF4-FFF2-40B4-BE49-F238E27FC236}">
                    <a16:creationId xmlns="" xmlns:a16="http://schemas.microsoft.com/office/drawing/2014/main" id="{C67F7C8C-A940-7AB8-6334-C6FD4066A8BA}"/>
                  </a:ext>
                </a:extLst>
              </p:cNvPr>
              <p:cNvGrpSpPr>
                <a:grpSpLocks noChangeAspect="1"/>
              </p:cNvGrpSpPr>
              <p:nvPr/>
            </p:nvGrpSpPr>
            <p:grpSpPr bwMode="auto">
              <a:xfrm>
                <a:off x="2299" y="3521"/>
                <a:ext cx="51" cy="13"/>
                <a:chOff x="2299" y="3521"/>
                <a:chExt cx="51" cy="13"/>
              </a:xfrm>
            </p:grpSpPr>
            <p:sp>
              <p:nvSpPr>
                <p:cNvPr id="1377" name="Rectangle 111">
                  <a:extLst>
                    <a:ext uri="{FF2B5EF4-FFF2-40B4-BE49-F238E27FC236}">
                      <a16:creationId xmlns="" xmlns:a16="http://schemas.microsoft.com/office/drawing/2014/main" id="{81A85F7E-881D-1A4B-325F-53C7D84110F9}"/>
                    </a:ext>
                  </a:extLst>
                </p:cNvPr>
                <p:cNvSpPr>
                  <a:spLocks noChangeAspect="1" noChangeArrowheads="1"/>
                </p:cNvSpPr>
                <p:nvPr/>
              </p:nvSpPr>
              <p:spPr bwMode="auto">
                <a:xfrm>
                  <a:off x="2326" y="3526"/>
                  <a:ext cx="24" cy="3"/>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78" name="Oval 112">
                  <a:extLst>
                    <a:ext uri="{FF2B5EF4-FFF2-40B4-BE49-F238E27FC236}">
                      <a16:creationId xmlns="" xmlns:a16="http://schemas.microsoft.com/office/drawing/2014/main" id="{CA5D241D-52B6-728E-D242-F0594454011F}"/>
                    </a:ext>
                  </a:extLst>
                </p:cNvPr>
                <p:cNvSpPr>
                  <a:spLocks noChangeAspect="1" noChangeArrowheads="1"/>
                </p:cNvSpPr>
                <p:nvPr/>
              </p:nvSpPr>
              <p:spPr bwMode="auto">
                <a:xfrm>
                  <a:off x="2299" y="3521"/>
                  <a:ext cx="15" cy="13"/>
                </a:xfrm>
                <a:prstGeom prst="ellipse">
                  <a:avLst/>
                </a:prstGeom>
                <a:solidFill>
                  <a:srgbClr val="DADADA"/>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sp>
            <p:nvSpPr>
              <p:cNvPr id="1376" name="Oval 113">
                <a:extLst>
                  <a:ext uri="{FF2B5EF4-FFF2-40B4-BE49-F238E27FC236}">
                    <a16:creationId xmlns="" xmlns:a16="http://schemas.microsoft.com/office/drawing/2014/main" id="{35D59590-C010-001B-DE84-B7B2DA1D13E0}"/>
                  </a:ext>
                </a:extLst>
              </p:cNvPr>
              <p:cNvSpPr>
                <a:spLocks noChangeAspect="1" noChangeArrowheads="1"/>
              </p:cNvSpPr>
              <p:nvPr/>
            </p:nvSpPr>
            <p:spPr bwMode="auto">
              <a:xfrm>
                <a:off x="2303" y="3525"/>
                <a:ext cx="7" cy="5"/>
              </a:xfrm>
              <a:prstGeom prst="ellipse">
                <a:avLst/>
              </a:prstGeom>
              <a:solidFill>
                <a:srgbClr val="DADADA"/>
              </a:solidFill>
              <a:ln w="254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1363" name="Group 114">
              <a:extLst>
                <a:ext uri="{FF2B5EF4-FFF2-40B4-BE49-F238E27FC236}">
                  <a16:creationId xmlns="" xmlns:a16="http://schemas.microsoft.com/office/drawing/2014/main" id="{83BC03E1-4CEE-D58F-9621-50D851B4DE02}"/>
                </a:ext>
              </a:extLst>
            </p:cNvPr>
            <p:cNvGrpSpPr>
              <a:grpSpLocks noChangeAspect="1"/>
            </p:cNvGrpSpPr>
            <p:nvPr/>
          </p:nvGrpSpPr>
          <p:grpSpPr bwMode="auto">
            <a:xfrm>
              <a:off x="2293" y="3545"/>
              <a:ext cx="23" cy="39"/>
              <a:chOff x="2293" y="3545"/>
              <a:chExt cx="23" cy="39"/>
            </a:xfrm>
          </p:grpSpPr>
          <p:grpSp>
            <p:nvGrpSpPr>
              <p:cNvPr id="1365" name="Group 115">
                <a:extLst>
                  <a:ext uri="{FF2B5EF4-FFF2-40B4-BE49-F238E27FC236}">
                    <a16:creationId xmlns="" xmlns:a16="http://schemas.microsoft.com/office/drawing/2014/main" id="{09588C4D-5F6C-85D3-21B8-02E4D978D5EF}"/>
                  </a:ext>
                </a:extLst>
              </p:cNvPr>
              <p:cNvGrpSpPr>
                <a:grpSpLocks noChangeAspect="1"/>
              </p:cNvGrpSpPr>
              <p:nvPr/>
            </p:nvGrpSpPr>
            <p:grpSpPr bwMode="auto">
              <a:xfrm>
                <a:off x="2296" y="3559"/>
                <a:ext cx="19" cy="25"/>
                <a:chOff x="2296" y="3559"/>
                <a:chExt cx="19" cy="25"/>
              </a:xfrm>
            </p:grpSpPr>
            <p:sp>
              <p:nvSpPr>
                <p:cNvPr id="1372" name="Rectangle 116">
                  <a:extLst>
                    <a:ext uri="{FF2B5EF4-FFF2-40B4-BE49-F238E27FC236}">
                      <a16:creationId xmlns="" xmlns:a16="http://schemas.microsoft.com/office/drawing/2014/main" id="{0DAE8EFB-F78C-09DA-235D-F079F86DA832}"/>
                    </a:ext>
                  </a:extLst>
                </p:cNvPr>
                <p:cNvSpPr>
                  <a:spLocks noChangeAspect="1" noChangeArrowheads="1"/>
                </p:cNvSpPr>
                <p:nvPr/>
              </p:nvSpPr>
              <p:spPr bwMode="auto">
                <a:xfrm>
                  <a:off x="2296" y="3567"/>
                  <a:ext cx="19" cy="9"/>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73" name="Line 117">
                  <a:extLst>
                    <a:ext uri="{FF2B5EF4-FFF2-40B4-BE49-F238E27FC236}">
                      <a16:creationId xmlns="" xmlns:a16="http://schemas.microsoft.com/office/drawing/2014/main" id="{73CEC538-385F-3E5C-909F-53328F5BDB3F}"/>
                    </a:ext>
                  </a:extLst>
                </p:cNvPr>
                <p:cNvSpPr>
                  <a:spLocks noChangeAspect="1" noChangeShapeType="1"/>
                </p:cNvSpPr>
                <p:nvPr/>
              </p:nvSpPr>
              <p:spPr bwMode="auto">
                <a:xfrm>
                  <a:off x="2297" y="3559"/>
                  <a:ext cx="0" cy="2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74" name="Line 118">
                  <a:extLst>
                    <a:ext uri="{FF2B5EF4-FFF2-40B4-BE49-F238E27FC236}">
                      <a16:creationId xmlns="" xmlns:a16="http://schemas.microsoft.com/office/drawing/2014/main" id="{18AC95A0-4F80-5A3A-F6DF-FA9181ADE454}"/>
                    </a:ext>
                  </a:extLst>
                </p:cNvPr>
                <p:cNvSpPr>
                  <a:spLocks noChangeAspect="1" noChangeShapeType="1"/>
                </p:cNvSpPr>
                <p:nvPr/>
              </p:nvSpPr>
              <p:spPr bwMode="auto">
                <a:xfrm>
                  <a:off x="2313" y="3559"/>
                  <a:ext cx="0" cy="2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sp>
            <p:nvSpPr>
              <p:cNvPr id="1366" name="Rectangle 119">
                <a:extLst>
                  <a:ext uri="{FF2B5EF4-FFF2-40B4-BE49-F238E27FC236}">
                    <a16:creationId xmlns="" xmlns:a16="http://schemas.microsoft.com/office/drawing/2014/main" id="{FD3443D2-FDF6-37C8-AFD8-D02FA5C641F5}"/>
                  </a:ext>
                </a:extLst>
              </p:cNvPr>
              <p:cNvSpPr>
                <a:spLocks noChangeAspect="1" noChangeArrowheads="1"/>
              </p:cNvSpPr>
              <p:nvPr/>
            </p:nvSpPr>
            <p:spPr bwMode="auto">
              <a:xfrm>
                <a:off x="2302" y="3552"/>
                <a:ext cx="7" cy="0"/>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67" name="Line 120">
                <a:extLst>
                  <a:ext uri="{FF2B5EF4-FFF2-40B4-BE49-F238E27FC236}">
                    <a16:creationId xmlns="" xmlns:a16="http://schemas.microsoft.com/office/drawing/2014/main" id="{1C6CFC8C-6723-9F81-4DF3-CAE2763446FA}"/>
                  </a:ext>
                </a:extLst>
              </p:cNvPr>
              <p:cNvSpPr>
                <a:spLocks noChangeAspect="1" noChangeShapeType="1"/>
              </p:cNvSpPr>
              <p:nvPr/>
            </p:nvSpPr>
            <p:spPr bwMode="auto">
              <a:xfrm flipV="1">
                <a:off x="2293" y="3552"/>
                <a:ext cx="23"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68" name="Line 121">
                <a:extLst>
                  <a:ext uri="{FF2B5EF4-FFF2-40B4-BE49-F238E27FC236}">
                    <a16:creationId xmlns="" xmlns:a16="http://schemas.microsoft.com/office/drawing/2014/main" id="{1EDC51AD-E98C-6A37-5F62-9F1CF9EBFF0F}"/>
                  </a:ext>
                </a:extLst>
              </p:cNvPr>
              <p:cNvSpPr>
                <a:spLocks noChangeAspect="1" noChangeShapeType="1"/>
              </p:cNvSpPr>
              <p:nvPr/>
            </p:nvSpPr>
            <p:spPr bwMode="auto">
              <a:xfrm flipV="1">
                <a:off x="2293" y="3550"/>
                <a:ext cx="23"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69" name="Line 122">
                <a:extLst>
                  <a:ext uri="{FF2B5EF4-FFF2-40B4-BE49-F238E27FC236}">
                    <a16:creationId xmlns="" xmlns:a16="http://schemas.microsoft.com/office/drawing/2014/main" id="{55121327-BDBC-F09C-5AE1-50463CB2B144}"/>
                  </a:ext>
                </a:extLst>
              </p:cNvPr>
              <p:cNvSpPr>
                <a:spLocks noChangeAspect="1" noChangeShapeType="1"/>
              </p:cNvSpPr>
              <p:nvPr/>
            </p:nvSpPr>
            <p:spPr bwMode="auto">
              <a:xfrm flipV="1">
                <a:off x="2293" y="3548"/>
                <a:ext cx="23"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70" name="Line 123">
                <a:extLst>
                  <a:ext uri="{FF2B5EF4-FFF2-40B4-BE49-F238E27FC236}">
                    <a16:creationId xmlns="" xmlns:a16="http://schemas.microsoft.com/office/drawing/2014/main" id="{A3770B64-9B25-A315-28AB-8F8DCDED1A8B}"/>
                  </a:ext>
                </a:extLst>
              </p:cNvPr>
              <p:cNvSpPr>
                <a:spLocks noChangeAspect="1" noChangeShapeType="1"/>
              </p:cNvSpPr>
              <p:nvPr/>
            </p:nvSpPr>
            <p:spPr bwMode="auto">
              <a:xfrm flipV="1">
                <a:off x="2293" y="3546"/>
                <a:ext cx="23"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71" name="Line 124">
                <a:extLst>
                  <a:ext uri="{FF2B5EF4-FFF2-40B4-BE49-F238E27FC236}">
                    <a16:creationId xmlns="" xmlns:a16="http://schemas.microsoft.com/office/drawing/2014/main" id="{8F572B40-481F-23BC-7E03-8313570FA081}"/>
                  </a:ext>
                </a:extLst>
              </p:cNvPr>
              <p:cNvSpPr>
                <a:spLocks noChangeAspect="1" noChangeShapeType="1"/>
              </p:cNvSpPr>
              <p:nvPr/>
            </p:nvSpPr>
            <p:spPr bwMode="auto">
              <a:xfrm flipV="1">
                <a:off x="2293" y="3545"/>
                <a:ext cx="23"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grpSp>
        <p:sp>
          <p:nvSpPr>
            <p:cNvPr id="1364" name="Rectangle 125">
              <a:extLst>
                <a:ext uri="{FF2B5EF4-FFF2-40B4-BE49-F238E27FC236}">
                  <a16:creationId xmlns="" xmlns:a16="http://schemas.microsoft.com/office/drawing/2014/main" id="{12BC2A24-047A-F9D1-2BD9-97AF0D5FDBDA}"/>
                </a:ext>
              </a:extLst>
            </p:cNvPr>
            <p:cNvSpPr>
              <a:spLocks noChangeAspect="1" noChangeArrowheads="1"/>
            </p:cNvSpPr>
            <p:nvPr/>
          </p:nvSpPr>
          <p:spPr bwMode="auto">
            <a:xfrm>
              <a:off x="2294" y="3472"/>
              <a:ext cx="21" cy="7"/>
            </a:xfrm>
            <a:prstGeom prst="rect">
              <a:avLst/>
            </a:prstGeom>
            <a:solidFill>
              <a:srgbClr val="DADADA"/>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748" name="Group 126">
            <a:extLst>
              <a:ext uri="{FF2B5EF4-FFF2-40B4-BE49-F238E27FC236}">
                <a16:creationId xmlns="" xmlns:a16="http://schemas.microsoft.com/office/drawing/2014/main" id="{94ACF6AA-7918-5FE0-51E6-DD28F34F686C}"/>
              </a:ext>
            </a:extLst>
          </p:cNvPr>
          <p:cNvGrpSpPr>
            <a:grpSpLocks noChangeAspect="1"/>
          </p:cNvGrpSpPr>
          <p:nvPr/>
        </p:nvGrpSpPr>
        <p:grpSpPr bwMode="auto">
          <a:xfrm>
            <a:off x="7174249" y="5900683"/>
            <a:ext cx="591051" cy="323883"/>
            <a:chOff x="1877" y="3306"/>
            <a:chExt cx="299" cy="284"/>
          </a:xfrm>
        </p:grpSpPr>
        <p:sp>
          <p:nvSpPr>
            <p:cNvPr id="1318" name="Freeform 127">
              <a:extLst>
                <a:ext uri="{FF2B5EF4-FFF2-40B4-BE49-F238E27FC236}">
                  <a16:creationId xmlns="" xmlns:a16="http://schemas.microsoft.com/office/drawing/2014/main" id="{B4AFAB30-855D-DBA0-2741-7DCF620588BE}"/>
                </a:ext>
              </a:extLst>
            </p:cNvPr>
            <p:cNvSpPr>
              <a:spLocks noChangeAspect="1"/>
            </p:cNvSpPr>
            <p:nvPr/>
          </p:nvSpPr>
          <p:spPr bwMode="auto">
            <a:xfrm>
              <a:off x="1992" y="3324"/>
              <a:ext cx="64" cy="66"/>
            </a:xfrm>
            <a:custGeom>
              <a:avLst/>
              <a:gdLst>
                <a:gd name="T0" fmla="*/ 4 w 64"/>
                <a:gd name="T1" fmla="*/ 23 h 66"/>
                <a:gd name="T2" fmla="*/ 10 w 64"/>
                <a:gd name="T3" fmla="*/ 22 h 66"/>
                <a:gd name="T4" fmla="*/ 16 w 64"/>
                <a:gd name="T5" fmla="*/ 23 h 66"/>
                <a:gd name="T6" fmla="*/ 18 w 64"/>
                <a:gd name="T7" fmla="*/ 27 h 66"/>
                <a:gd name="T8" fmla="*/ 21 w 64"/>
                <a:gd name="T9" fmla="*/ 33 h 66"/>
                <a:gd name="T10" fmla="*/ 21 w 64"/>
                <a:gd name="T11" fmla="*/ 39 h 66"/>
                <a:gd name="T12" fmla="*/ 18 w 64"/>
                <a:gd name="T13" fmla="*/ 44 h 66"/>
                <a:gd name="T14" fmla="*/ 14 w 64"/>
                <a:gd name="T15" fmla="*/ 47 h 66"/>
                <a:gd name="T16" fmla="*/ 13 w 64"/>
                <a:gd name="T17" fmla="*/ 51 h 66"/>
                <a:gd name="T18" fmla="*/ 13 w 64"/>
                <a:gd name="T19" fmla="*/ 52 h 66"/>
                <a:gd name="T20" fmla="*/ 16 w 64"/>
                <a:gd name="T21" fmla="*/ 54 h 66"/>
                <a:gd name="T22" fmla="*/ 18 w 64"/>
                <a:gd name="T23" fmla="*/ 57 h 66"/>
                <a:gd name="T24" fmla="*/ 20 w 64"/>
                <a:gd name="T25" fmla="*/ 62 h 66"/>
                <a:gd name="T26" fmla="*/ 23 w 64"/>
                <a:gd name="T27" fmla="*/ 65 h 66"/>
                <a:gd name="T28" fmla="*/ 26 w 64"/>
                <a:gd name="T29" fmla="*/ 64 h 66"/>
                <a:gd name="T30" fmla="*/ 30 w 64"/>
                <a:gd name="T31" fmla="*/ 60 h 66"/>
                <a:gd name="T32" fmla="*/ 34 w 64"/>
                <a:gd name="T33" fmla="*/ 57 h 66"/>
                <a:gd name="T34" fmla="*/ 36 w 64"/>
                <a:gd name="T35" fmla="*/ 58 h 66"/>
                <a:gd name="T36" fmla="*/ 38 w 64"/>
                <a:gd name="T37" fmla="*/ 60 h 66"/>
                <a:gd name="T38" fmla="*/ 41 w 64"/>
                <a:gd name="T39" fmla="*/ 63 h 66"/>
                <a:gd name="T40" fmla="*/ 43 w 64"/>
                <a:gd name="T41" fmla="*/ 64 h 66"/>
                <a:gd name="T42" fmla="*/ 46 w 64"/>
                <a:gd name="T43" fmla="*/ 61 h 66"/>
                <a:gd name="T44" fmla="*/ 56 w 64"/>
                <a:gd name="T45" fmla="*/ 52 h 66"/>
                <a:gd name="T46" fmla="*/ 54 w 64"/>
                <a:gd name="T47" fmla="*/ 51 h 66"/>
                <a:gd name="T48" fmla="*/ 51 w 64"/>
                <a:gd name="T49" fmla="*/ 49 h 66"/>
                <a:gd name="T50" fmla="*/ 50 w 64"/>
                <a:gd name="T51" fmla="*/ 46 h 66"/>
                <a:gd name="T52" fmla="*/ 50 w 64"/>
                <a:gd name="T53" fmla="*/ 43 h 66"/>
                <a:gd name="T54" fmla="*/ 49 w 64"/>
                <a:gd name="T55" fmla="*/ 39 h 66"/>
                <a:gd name="T56" fmla="*/ 48 w 64"/>
                <a:gd name="T57" fmla="*/ 34 h 66"/>
                <a:gd name="T58" fmla="*/ 49 w 64"/>
                <a:gd name="T59" fmla="*/ 29 h 66"/>
                <a:gd name="T60" fmla="*/ 50 w 64"/>
                <a:gd name="T61" fmla="*/ 27 h 66"/>
                <a:gd name="T62" fmla="*/ 53 w 64"/>
                <a:gd name="T63" fmla="*/ 23 h 66"/>
                <a:gd name="T64" fmla="*/ 56 w 64"/>
                <a:gd name="T65" fmla="*/ 22 h 66"/>
                <a:gd name="T66" fmla="*/ 59 w 64"/>
                <a:gd name="T67" fmla="*/ 21 h 66"/>
                <a:gd name="T68" fmla="*/ 63 w 64"/>
                <a:gd name="T69" fmla="*/ 22 h 66"/>
                <a:gd name="T70" fmla="*/ 62 w 64"/>
                <a:gd name="T71" fmla="*/ 19 h 66"/>
                <a:gd name="T72" fmla="*/ 61 w 64"/>
                <a:gd name="T73" fmla="*/ 13 h 66"/>
                <a:gd name="T74" fmla="*/ 61 w 64"/>
                <a:gd name="T75" fmla="*/ 9 h 66"/>
                <a:gd name="T76" fmla="*/ 59 w 64"/>
                <a:gd name="T77" fmla="*/ 4 h 66"/>
                <a:gd name="T78" fmla="*/ 54 w 64"/>
                <a:gd name="T79" fmla="*/ 2 h 66"/>
                <a:gd name="T80" fmla="*/ 48 w 64"/>
                <a:gd name="T81" fmla="*/ 4 h 66"/>
                <a:gd name="T82" fmla="*/ 39 w 64"/>
                <a:gd name="T83" fmla="*/ 3 h 66"/>
                <a:gd name="T84" fmla="*/ 32 w 64"/>
                <a:gd name="T85" fmla="*/ 2 h 66"/>
                <a:gd name="T86" fmla="*/ 21 w 64"/>
                <a:gd name="T87" fmla="*/ 0 h 66"/>
                <a:gd name="T88" fmla="*/ 12 w 64"/>
                <a:gd name="T89" fmla="*/ 0 h 66"/>
                <a:gd name="T90" fmla="*/ 7 w 64"/>
                <a:gd name="T91" fmla="*/ 1 h 66"/>
                <a:gd name="T92" fmla="*/ 2 w 64"/>
                <a:gd name="T93" fmla="*/ 5 h 66"/>
                <a:gd name="T94" fmla="*/ 1 w 64"/>
                <a:gd name="T95" fmla="*/ 8 h 66"/>
                <a:gd name="T96" fmla="*/ 0 w 64"/>
                <a:gd name="T97" fmla="*/ 16 h 66"/>
                <a:gd name="T98" fmla="*/ 3 w 64"/>
                <a:gd name="T99" fmla="*/ 23 h 66"/>
                <a:gd name="T100" fmla="*/ 4 w 64"/>
                <a:gd name="T101" fmla="*/ 23 h 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4"/>
                <a:gd name="T154" fmla="*/ 0 h 66"/>
                <a:gd name="T155" fmla="*/ 64 w 64"/>
                <a:gd name="T156" fmla="*/ 66 h 6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4" h="66">
                  <a:moveTo>
                    <a:pt x="4" y="23"/>
                  </a:moveTo>
                  <a:lnTo>
                    <a:pt x="10" y="22"/>
                  </a:lnTo>
                  <a:lnTo>
                    <a:pt x="16" y="23"/>
                  </a:lnTo>
                  <a:lnTo>
                    <a:pt x="18" y="27"/>
                  </a:lnTo>
                  <a:lnTo>
                    <a:pt x="21" y="33"/>
                  </a:lnTo>
                  <a:lnTo>
                    <a:pt x="21" y="39"/>
                  </a:lnTo>
                  <a:lnTo>
                    <a:pt x="18" y="44"/>
                  </a:lnTo>
                  <a:lnTo>
                    <a:pt x="14" y="47"/>
                  </a:lnTo>
                  <a:lnTo>
                    <a:pt x="13" y="51"/>
                  </a:lnTo>
                  <a:lnTo>
                    <a:pt x="13" y="52"/>
                  </a:lnTo>
                  <a:lnTo>
                    <a:pt x="16" y="54"/>
                  </a:lnTo>
                  <a:lnTo>
                    <a:pt x="18" y="57"/>
                  </a:lnTo>
                  <a:lnTo>
                    <a:pt x="20" y="62"/>
                  </a:lnTo>
                  <a:lnTo>
                    <a:pt x="23" y="65"/>
                  </a:lnTo>
                  <a:lnTo>
                    <a:pt x="26" y="64"/>
                  </a:lnTo>
                  <a:lnTo>
                    <a:pt x="30" y="60"/>
                  </a:lnTo>
                  <a:lnTo>
                    <a:pt x="34" y="57"/>
                  </a:lnTo>
                  <a:lnTo>
                    <a:pt x="36" y="58"/>
                  </a:lnTo>
                  <a:lnTo>
                    <a:pt x="38" y="60"/>
                  </a:lnTo>
                  <a:lnTo>
                    <a:pt x="41" y="63"/>
                  </a:lnTo>
                  <a:lnTo>
                    <a:pt x="43" y="64"/>
                  </a:lnTo>
                  <a:lnTo>
                    <a:pt x="46" y="61"/>
                  </a:lnTo>
                  <a:lnTo>
                    <a:pt x="56" y="52"/>
                  </a:lnTo>
                  <a:lnTo>
                    <a:pt x="54" y="51"/>
                  </a:lnTo>
                  <a:lnTo>
                    <a:pt x="51" y="49"/>
                  </a:lnTo>
                  <a:lnTo>
                    <a:pt x="50" y="46"/>
                  </a:lnTo>
                  <a:lnTo>
                    <a:pt x="50" y="43"/>
                  </a:lnTo>
                  <a:lnTo>
                    <a:pt x="49" y="39"/>
                  </a:lnTo>
                  <a:lnTo>
                    <a:pt x="48" y="34"/>
                  </a:lnTo>
                  <a:lnTo>
                    <a:pt x="49" y="29"/>
                  </a:lnTo>
                  <a:lnTo>
                    <a:pt x="50" y="27"/>
                  </a:lnTo>
                  <a:lnTo>
                    <a:pt x="53" y="23"/>
                  </a:lnTo>
                  <a:lnTo>
                    <a:pt x="56" y="22"/>
                  </a:lnTo>
                  <a:lnTo>
                    <a:pt x="59" y="21"/>
                  </a:lnTo>
                  <a:lnTo>
                    <a:pt x="63" y="22"/>
                  </a:lnTo>
                  <a:lnTo>
                    <a:pt x="62" y="19"/>
                  </a:lnTo>
                  <a:lnTo>
                    <a:pt x="61" y="13"/>
                  </a:lnTo>
                  <a:lnTo>
                    <a:pt x="61" y="9"/>
                  </a:lnTo>
                  <a:lnTo>
                    <a:pt x="59" y="4"/>
                  </a:lnTo>
                  <a:lnTo>
                    <a:pt x="54" y="2"/>
                  </a:lnTo>
                  <a:lnTo>
                    <a:pt x="48" y="4"/>
                  </a:lnTo>
                  <a:lnTo>
                    <a:pt x="39" y="3"/>
                  </a:lnTo>
                  <a:lnTo>
                    <a:pt x="32" y="2"/>
                  </a:lnTo>
                  <a:lnTo>
                    <a:pt x="21" y="0"/>
                  </a:lnTo>
                  <a:lnTo>
                    <a:pt x="12" y="0"/>
                  </a:lnTo>
                  <a:lnTo>
                    <a:pt x="7" y="1"/>
                  </a:lnTo>
                  <a:lnTo>
                    <a:pt x="2" y="5"/>
                  </a:lnTo>
                  <a:lnTo>
                    <a:pt x="1" y="8"/>
                  </a:lnTo>
                  <a:lnTo>
                    <a:pt x="0" y="16"/>
                  </a:lnTo>
                  <a:lnTo>
                    <a:pt x="3" y="23"/>
                  </a:lnTo>
                  <a:lnTo>
                    <a:pt x="4" y="23"/>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19" name="Freeform 128">
              <a:extLst>
                <a:ext uri="{FF2B5EF4-FFF2-40B4-BE49-F238E27FC236}">
                  <a16:creationId xmlns="" xmlns:a16="http://schemas.microsoft.com/office/drawing/2014/main" id="{5FC4E2D1-AEE0-E1FE-F6D4-5F133961FBBD}"/>
                </a:ext>
              </a:extLst>
            </p:cNvPr>
            <p:cNvSpPr>
              <a:spLocks noChangeAspect="1"/>
            </p:cNvSpPr>
            <p:nvPr/>
          </p:nvSpPr>
          <p:spPr bwMode="auto">
            <a:xfrm>
              <a:off x="1992" y="3324"/>
              <a:ext cx="66" cy="68"/>
            </a:xfrm>
            <a:custGeom>
              <a:avLst/>
              <a:gdLst>
                <a:gd name="T0" fmla="*/ 4 w 66"/>
                <a:gd name="T1" fmla="*/ 23 h 68"/>
                <a:gd name="T2" fmla="*/ 10 w 66"/>
                <a:gd name="T3" fmla="*/ 22 h 68"/>
                <a:gd name="T4" fmla="*/ 16 w 66"/>
                <a:gd name="T5" fmla="*/ 24 h 68"/>
                <a:gd name="T6" fmla="*/ 19 w 66"/>
                <a:gd name="T7" fmla="*/ 27 h 68"/>
                <a:gd name="T8" fmla="*/ 21 w 66"/>
                <a:gd name="T9" fmla="*/ 34 h 68"/>
                <a:gd name="T10" fmla="*/ 21 w 66"/>
                <a:gd name="T11" fmla="*/ 41 h 68"/>
                <a:gd name="T12" fmla="*/ 19 w 66"/>
                <a:gd name="T13" fmla="*/ 45 h 68"/>
                <a:gd name="T14" fmla="*/ 15 w 66"/>
                <a:gd name="T15" fmla="*/ 49 h 68"/>
                <a:gd name="T16" fmla="*/ 13 w 66"/>
                <a:gd name="T17" fmla="*/ 52 h 68"/>
                <a:gd name="T18" fmla="*/ 14 w 66"/>
                <a:gd name="T19" fmla="*/ 54 h 68"/>
                <a:gd name="T20" fmla="*/ 16 w 66"/>
                <a:gd name="T21" fmla="*/ 56 h 68"/>
                <a:gd name="T22" fmla="*/ 18 w 66"/>
                <a:gd name="T23" fmla="*/ 58 h 68"/>
                <a:gd name="T24" fmla="*/ 20 w 66"/>
                <a:gd name="T25" fmla="*/ 64 h 68"/>
                <a:gd name="T26" fmla="*/ 24 w 66"/>
                <a:gd name="T27" fmla="*/ 67 h 68"/>
                <a:gd name="T28" fmla="*/ 27 w 66"/>
                <a:gd name="T29" fmla="*/ 66 h 68"/>
                <a:gd name="T30" fmla="*/ 31 w 66"/>
                <a:gd name="T31" fmla="*/ 61 h 68"/>
                <a:gd name="T32" fmla="*/ 35 w 66"/>
                <a:gd name="T33" fmla="*/ 58 h 68"/>
                <a:gd name="T34" fmla="*/ 37 w 66"/>
                <a:gd name="T35" fmla="*/ 60 h 68"/>
                <a:gd name="T36" fmla="*/ 39 w 66"/>
                <a:gd name="T37" fmla="*/ 62 h 68"/>
                <a:gd name="T38" fmla="*/ 42 w 66"/>
                <a:gd name="T39" fmla="*/ 65 h 68"/>
                <a:gd name="T40" fmla="*/ 45 w 66"/>
                <a:gd name="T41" fmla="*/ 66 h 68"/>
                <a:gd name="T42" fmla="*/ 48 w 66"/>
                <a:gd name="T43" fmla="*/ 63 h 68"/>
                <a:gd name="T44" fmla="*/ 57 w 66"/>
                <a:gd name="T45" fmla="*/ 54 h 68"/>
                <a:gd name="T46" fmla="*/ 55 w 66"/>
                <a:gd name="T47" fmla="*/ 53 h 68"/>
                <a:gd name="T48" fmla="*/ 53 w 66"/>
                <a:gd name="T49" fmla="*/ 51 h 68"/>
                <a:gd name="T50" fmla="*/ 52 w 66"/>
                <a:gd name="T51" fmla="*/ 48 h 68"/>
                <a:gd name="T52" fmla="*/ 52 w 66"/>
                <a:gd name="T53" fmla="*/ 44 h 68"/>
                <a:gd name="T54" fmla="*/ 51 w 66"/>
                <a:gd name="T55" fmla="*/ 40 h 68"/>
                <a:gd name="T56" fmla="*/ 50 w 66"/>
                <a:gd name="T57" fmla="*/ 35 h 68"/>
                <a:gd name="T58" fmla="*/ 50 w 66"/>
                <a:gd name="T59" fmla="*/ 30 h 68"/>
                <a:gd name="T60" fmla="*/ 52 w 66"/>
                <a:gd name="T61" fmla="*/ 27 h 68"/>
                <a:gd name="T62" fmla="*/ 54 w 66"/>
                <a:gd name="T63" fmla="*/ 24 h 68"/>
                <a:gd name="T64" fmla="*/ 57 w 66"/>
                <a:gd name="T65" fmla="*/ 22 h 68"/>
                <a:gd name="T66" fmla="*/ 61 w 66"/>
                <a:gd name="T67" fmla="*/ 21 h 68"/>
                <a:gd name="T68" fmla="*/ 65 w 66"/>
                <a:gd name="T69" fmla="*/ 22 h 68"/>
                <a:gd name="T70" fmla="*/ 64 w 66"/>
                <a:gd name="T71" fmla="*/ 19 h 68"/>
                <a:gd name="T72" fmla="*/ 63 w 66"/>
                <a:gd name="T73" fmla="*/ 14 h 68"/>
                <a:gd name="T74" fmla="*/ 63 w 66"/>
                <a:gd name="T75" fmla="*/ 9 h 68"/>
                <a:gd name="T76" fmla="*/ 61 w 66"/>
                <a:gd name="T77" fmla="*/ 4 h 68"/>
                <a:gd name="T78" fmla="*/ 56 w 66"/>
                <a:gd name="T79" fmla="*/ 2 h 68"/>
                <a:gd name="T80" fmla="*/ 49 w 66"/>
                <a:gd name="T81" fmla="*/ 4 h 68"/>
                <a:gd name="T82" fmla="*/ 40 w 66"/>
                <a:gd name="T83" fmla="*/ 3 h 68"/>
                <a:gd name="T84" fmla="*/ 33 w 66"/>
                <a:gd name="T85" fmla="*/ 2 h 68"/>
                <a:gd name="T86" fmla="*/ 22 w 66"/>
                <a:gd name="T87" fmla="*/ 0 h 68"/>
                <a:gd name="T88" fmla="*/ 13 w 66"/>
                <a:gd name="T89" fmla="*/ 0 h 68"/>
                <a:gd name="T90" fmla="*/ 8 w 66"/>
                <a:gd name="T91" fmla="*/ 1 h 68"/>
                <a:gd name="T92" fmla="*/ 2 w 66"/>
                <a:gd name="T93" fmla="*/ 5 h 68"/>
                <a:gd name="T94" fmla="*/ 1 w 66"/>
                <a:gd name="T95" fmla="*/ 8 h 68"/>
                <a:gd name="T96" fmla="*/ 0 w 66"/>
                <a:gd name="T97" fmla="*/ 17 h 68"/>
                <a:gd name="T98" fmla="*/ 3 w 66"/>
                <a:gd name="T99" fmla="*/ 23 h 68"/>
                <a:gd name="T100" fmla="*/ 4 w 66"/>
                <a:gd name="T101" fmla="*/ 23 h 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6"/>
                <a:gd name="T154" fmla="*/ 0 h 68"/>
                <a:gd name="T155" fmla="*/ 66 w 66"/>
                <a:gd name="T156" fmla="*/ 68 h 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6" h="68">
                  <a:moveTo>
                    <a:pt x="4" y="23"/>
                  </a:moveTo>
                  <a:lnTo>
                    <a:pt x="10" y="22"/>
                  </a:lnTo>
                  <a:lnTo>
                    <a:pt x="16" y="24"/>
                  </a:lnTo>
                  <a:lnTo>
                    <a:pt x="19" y="27"/>
                  </a:lnTo>
                  <a:lnTo>
                    <a:pt x="21" y="34"/>
                  </a:lnTo>
                  <a:lnTo>
                    <a:pt x="21" y="41"/>
                  </a:lnTo>
                  <a:lnTo>
                    <a:pt x="19" y="45"/>
                  </a:lnTo>
                  <a:lnTo>
                    <a:pt x="15" y="49"/>
                  </a:lnTo>
                  <a:lnTo>
                    <a:pt x="13" y="52"/>
                  </a:lnTo>
                  <a:lnTo>
                    <a:pt x="14" y="54"/>
                  </a:lnTo>
                  <a:lnTo>
                    <a:pt x="16" y="56"/>
                  </a:lnTo>
                  <a:lnTo>
                    <a:pt x="18" y="58"/>
                  </a:lnTo>
                  <a:lnTo>
                    <a:pt x="20" y="64"/>
                  </a:lnTo>
                  <a:lnTo>
                    <a:pt x="24" y="67"/>
                  </a:lnTo>
                  <a:lnTo>
                    <a:pt x="27" y="66"/>
                  </a:lnTo>
                  <a:lnTo>
                    <a:pt x="31" y="61"/>
                  </a:lnTo>
                  <a:lnTo>
                    <a:pt x="35" y="58"/>
                  </a:lnTo>
                  <a:lnTo>
                    <a:pt x="37" y="60"/>
                  </a:lnTo>
                  <a:lnTo>
                    <a:pt x="39" y="62"/>
                  </a:lnTo>
                  <a:lnTo>
                    <a:pt x="42" y="65"/>
                  </a:lnTo>
                  <a:lnTo>
                    <a:pt x="45" y="66"/>
                  </a:lnTo>
                  <a:lnTo>
                    <a:pt x="48" y="63"/>
                  </a:lnTo>
                  <a:lnTo>
                    <a:pt x="57" y="54"/>
                  </a:lnTo>
                  <a:lnTo>
                    <a:pt x="55" y="53"/>
                  </a:lnTo>
                  <a:lnTo>
                    <a:pt x="53" y="51"/>
                  </a:lnTo>
                  <a:lnTo>
                    <a:pt x="52" y="48"/>
                  </a:lnTo>
                  <a:lnTo>
                    <a:pt x="52" y="44"/>
                  </a:lnTo>
                  <a:lnTo>
                    <a:pt x="51" y="40"/>
                  </a:lnTo>
                  <a:lnTo>
                    <a:pt x="50" y="35"/>
                  </a:lnTo>
                  <a:lnTo>
                    <a:pt x="50" y="30"/>
                  </a:lnTo>
                  <a:lnTo>
                    <a:pt x="52" y="27"/>
                  </a:lnTo>
                  <a:lnTo>
                    <a:pt x="54" y="24"/>
                  </a:lnTo>
                  <a:lnTo>
                    <a:pt x="57" y="22"/>
                  </a:lnTo>
                  <a:lnTo>
                    <a:pt x="61" y="21"/>
                  </a:lnTo>
                  <a:lnTo>
                    <a:pt x="65" y="22"/>
                  </a:lnTo>
                  <a:lnTo>
                    <a:pt x="64" y="19"/>
                  </a:lnTo>
                  <a:lnTo>
                    <a:pt x="63" y="14"/>
                  </a:lnTo>
                  <a:lnTo>
                    <a:pt x="63" y="9"/>
                  </a:lnTo>
                  <a:lnTo>
                    <a:pt x="61" y="4"/>
                  </a:lnTo>
                  <a:lnTo>
                    <a:pt x="56" y="2"/>
                  </a:lnTo>
                  <a:lnTo>
                    <a:pt x="49" y="4"/>
                  </a:lnTo>
                  <a:lnTo>
                    <a:pt x="40" y="3"/>
                  </a:lnTo>
                  <a:lnTo>
                    <a:pt x="33" y="2"/>
                  </a:lnTo>
                  <a:lnTo>
                    <a:pt x="22" y="0"/>
                  </a:lnTo>
                  <a:lnTo>
                    <a:pt x="13" y="0"/>
                  </a:lnTo>
                  <a:lnTo>
                    <a:pt x="8" y="1"/>
                  </a:lnTo>
                  <a:lnTo>
                    <a:pt x="2" y="5"/>
                  </a:lnTo>
                  <a:lnTo>
                    <a:pt x="1" y="8"/>
                  </a:lnTo>
                  <a:lnTo>
                    <a:pt x="0" y="17"/>
                  </a:lnTo>
                  <a:lnTo>
                    <a:pt x="3" y="23"/>
                  </a:lnTo>
                  <a:lnTo>
                    <a:pt x="4" y="23"/>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20" name="Freeform 129">
              <a:extLst>
                <a:ext uri="{FF2B5EF4-FFF2-40B4-BE49-F238E27FC236}">
                  <a16:creationId xmlns="" xmlns:a16="http://schemas.microsoft.com/office/drawing/2014/main" id="{D8AFDA75-BB25-4965-848B-17F8ECF2121E}"/>
                </a:ext>
              </a:extLst>
            </p:cNvPr>
            <p:cNvSpPr>
              <a:spLocks noChangeAspect="1"/>
            </p:cNvSpPr>
            <p:nvPr/>
          </p:nvSpPr>
          <p:spPr bwMode="auto">
            <a:xfrm>
              <a:off x="2037" y="3378"/>
              <a:ext cx="24" cy="25"/>
            </a:xfrm>
            <a:custGeom>
              <a:avLst/>
              <a:gdLst>
                <a:gd name="T0" fmla="*/ 11 w 24"/>
                <a:gd name="T1" fmla="*/ 24 h 25"/>
                <a:gd name="T2" fmla="*/ 0 w 24"/>
                <a:gd name="T3" fmla="*/ 10 h 25"/>
                <a:gd name="T4" fmla="*/ 11 w 24"/>
                <a:gd name="T5" fmla="*/ 0 h 25"/>
                <a:gd name="T6" fmla="*/ 23 w 24"/>
                <a:gd name="T7" fmla="*/ 13 h 25"/>
                <a:gd name="T8" fmla="*/ 11 w 24"/>
                <a:gd name="T9" fmla="*/ 24 h 25"/>
                <a:gd name="T10" fmla="*/ 0 60000 65536"/>
                <a:gd name="T11" fmla="*/ 0 60000 65536"/>
                <a:gd name="T12" fmla="*/ 0 60000 65536"/>
                <a:gd name="T13" fmla="*/ 0 60000 65536"/>
                <a:gd name="T14" fmla="*/ 0 60000 65536"/>
                <a:gd name="T15" fmla="*/ 0 w 24"/>
                <a:gd name="T16" fmla="*/ 0 h 25"/>
                <a:gd name="T17" fmla="*/ 24 w 24"/>
                <a:gd name="T18" fmla="*/ 25 h 25"/>
              </a:gdLst>
              <a:ahLst/>
              <a:cxnLst>
                <a:cxn ang="T10">
                  <a:pos x="T0" y="T1"/>
                </a:cxn>
                <a:cxn ang="T11">
                  <a:pos x="T2" y="T3"/>
                </a:cxn>
                <a:cxn ang="T12">
                  <a:pos x="T4" y="T5"/>
                </a:cxn>
                <a:cxn ang="T13">
                  <a:pos x="T6" y="T7"/>
                </a:cxn>
                <a:cxn ang="T14">
                  <a:pos x="T8" y="T9"/>
                </a:cxn>
              </a:cxnLst>
              <a:rect l="T15" t="T16" r="T17" b="T18"/>
              <a:pathLst>
                <a:path w="24" h="25">
                  <a:moveTo>
                    <a:pt x="11" y="24"/>
                  </a:moveTo>
                  <a:lnTo>
                    <a:pt x="0" y="10"/>
                  </a:lnTo>
                  <a:lnTo>
                    <a:pt x="11" y="0"/>
                  </a:lnTo>
                  <a:lnTo>
                    <a:pt x="23" y="13"/>
                  </a:lnTo>
                  <a:lnTo>
                    <a:pt x="11" y="24"/>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21" name="Freeform 130">
              <a:extLst>
                <a:ext uri="{FF2B5EF4-FFF2-40B4-BE49-F238E27FC236}">
                  <a16:creationId xmlns="" xmlns:a16="http://schemas.microsoft.com/office/drawing/2014/main" id="{1806CFE3-23D8-3985-2B10-96D571699E78}"/>
                </a:ext>
              </a:extLst>
            </p:cNvPr>
            <p:cNvSpPr>
              <a:spLocks noChangeAspect="1"/>
            </p:cNvSpPr>
            <p:nvPr/>
          </p:nvSpPr>
          <p:spPr bwMode="auto">
            <a:xfrm>
              <a:off x="2037" y="3378"/>
              <a:ext cx="26" cy="26"/>
            </a:xfrm>
            <a:custGeom>
              <a:avLst/>
              <a:gdLst>
                <a:gd name="T0" fmla="*/ 12 w 26"/>
                <a:gd name="T1" fmla="*/ 25 h 26"/>
                <a:gd name="T2" fmla="*/ 0 w 26"/>
                <a:gd name="T3" fmla="*/ 11 h 26"/>
                <a:gd name="T4" fmla="*/ 12 w 26"/>
                <a:gd name="T5" fmla="*/ 0 h 26"/>
                <a:gd name="T6" fmla="*/ 25 w 26"/>
                <a:gd name="T7" fmla="*/ 13 h 26"/>
                <a:gd name="T8" fmla="*/ 12 w 26"/>
                <a:gd name="T9" fmla="*/ 25 h 26"/>
                <a:gd name="T10" fmla="*/ 0 60000 65536"/>
                <a:gd name="T11" fmla="*/ 0 60000 65536"/>
                <a:gd name="T12" fmla="*/ 0 60000 65536"/>
                <a:gd name="T13" fmla="*/ 0 60000 65536"/>
                <a:gd name="T14" fmla="*/ 0 60000 65536"/>
                <a:gd name="T15" fmla="*/ 0 w 26"/>
                <a:gd name="T16" fmla="*/ 0 h 26"/>
                <a:gd name="T17" fmla="*/ 26 w 26"/>
                <a:gd name="T18" fmla="*/ 26 h 26"/>
              </a:gdLst>
              <a:ahLst/>
              <a:cxnLst>
                <a:cxn ang="T10">
                  <a:pos x="T0" y="T1"/>
                </a:cxn>
                <a:cxn ang="T11">
                  <a:pos x="T2" y="T3"/>
                </a:cxn>
                <a:cxn ang="T12">
                  <a:pos x="T4" y="T5"/>
                </a:cxn>
                <a:cxn ang="T13">
                  <a:pos x="T6" y="T7"/>
                </a:cxn>
                <a:cxn ang="T14">
                  <a:pos x="T8" y="T9"/>
                </a:cxn>
              </a:cxnLst>
              <a:rect l="T15" t="T16" r="T17" b="T18"/>
              <a:pathLst>
                <a:path w="26" h="26">
                  <a:moveTo>
                    <a:pt x="12" y="25"/>
                  </a:moveTo>
                  <a:lnTo>
                    <a:pt x="0" y="11"/>
                  </a:lnTo>
                  <a:lnTo>
                    <a:pt x="12" y="0"/>
                  </a:lnTo>
                  <a:lnTo>
                    <a:pt x="25" y="13"/>
                  </a:lnTo>
                  <a:lnTo>
                    <a:pt x="12" y="25"/>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22" name="Freeform 131">
              <a:extLst>
                <a:ext uri="{FF2B5EF4-FFF2-40B4-BE49-F238E27FC236}">
                  <a16:creationId xmlns="" xmlns:a16="http://schemas.microsoft.com/office/drawing/2014/main" id="{84ABE07D-0865-5616-4779-4BBC56F9CD1C}"/>
                </a:ext>
              </a:extLst>
            </p:cNvPr>
            <p:cNvSpPr>
              <a:spLocks noChangeAspect="1"/>
            </p:cNvSpPr>
            <p:nvPr/>
          </p:nvSpPr>
          <p:spPr bwMode="auto">
            <a:xfrm>
              <a:off x="1993" y="3377"/>
              <a:ext cx="25" cy="24"/>
            </a:xfrm>
            <a:custGeom>
              <a:avLst/>
              <a:gdLst>
                <a:gd name="T0" fmla="*/ 12 w 25"/>
                <a:gd name="T1" fmla="*/ 23 h 24"/>
                <a:gd name="T2" fmla="*/ 0 w 25"/>
                <a:gd name="T3" fmla="*/ 10 h 24"/>
                <a:gd name="T4" fmla="*/ 11 w 25"/>
                <a:gd name="T5" fmla="*/ 0 h 24"/>
                <a:gd name="T6" fmla="*/ 24 w 25"/>
                <a:gd name="T7" fmla="*/ 12 h 24"/>
                <a:gd name="T8" fmla="*/ 12 w 25"/>
                <a:gd name="T9" fmla="*/ 23 h 24"/>
                <a:gd name="T10" fmla="*/ 0 60000 65536"/>
                <a:gd name="T11" fmla="*/ 0 60000 65536"/>
                <a:gd name="T12" fmla="*/ 0 60000 65536"/>
                <a:gd name="T13" fmla="*/ 0 60000 65536"/>
                <a:gd name="T14" fmla="*/ 0 60000 65536"/>
                <a:gd name="T15" fmla="*/ 0 w 25"/>
                <a:gd name="T16" fmla="*/ 0 h 24"/>
                <a:gd name="T17" fmla="*/ 25 w 25"/>
                <a:gd name="T18" fmla="*/ 24 h 24"/>
              </a:gdLst>
              <a:ahLst/>
              <a:cxnLst>
                <a:cxn ang="T10">
                  <a:pos x="T0" y="T1"/>
                </a:cxn>
                <a:cxn ang="T11">
                  <a:pos x="T2" y="T3"/>
                </a:cxn>
                <a:cxn ang="T12">
                  <a:pos x="T4" y="T5"/>
                </a:cxn>
                <a:cxn ang="T13">
                  <a:pos x="T6" y="T7"/>
                </a:cxn>
                <a:cxn ang="T14">
                  <a:pos x="T8" y="T9"/>
                </a:cxn>
              </a:cxnLst>
              <a:rect l="T15" t="T16" r="T17" b="T18"/>
              <a:pathLst>
                <a:path w="25" h="24">
                  <a:moveTo>
                    <a:pt x="12" y="23"/>
                  </a:moveTo>
                  <a:lnTo>
                    <a:pt x="0" y="10"/>
                  </a:lnTo>
                  <a:lnTo>
                    <a:pt x="11" y="0"/>
                  </a:lnTo>
                  <a:lnTo>
                    <a:pt x="24" y="12"/>
                  </a:lnTo>
                  <a:lnTo>
                    <a:pt x="12" y="23"/>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23" name="Freeform 132">
              <a:extLst>
                <a:ext uri="{FF2B5EF4-FFF2-40B4-BE49-F238E27FC236}">
                  <a16:creationId xmlns="" xmlns:a16="http://schemas.microsoft.com/office/drawing/2014/main" id="{67B681A2-8B37-E16E-6C06-04C82EC13F93}"/>
                </a:ext>
              </a:extLst>
            </p:cNvPr>
            <p:cNvSpPr>
              <a:spLocks noChangeAspect="1"/>
            </p:cNvSpPr>
            <p:nvPr/>
          </p:nvSpPr>
          <p:spPr bwMode="auto">
            <a:xfrm>
              <a:off x="1993" y="3377"/>
              <a:ext cx="27" cy="26"/>
            </a:xfrm>
            <a:custGeom>
              <a:avLst/>
              <a:gdLst>
                <a:gd name="T0" fmla="*/ 13 w 27"/>
                <a:gd name="T1" fmla="*/ 25 h 26"/>
                <a:gd name="T2" fmla="*/ 0 w 27"/>
                <a:gd name="T3" fmla="*/ 11 h 26"/>
                <a:gd name="T4" fmla="*/ 12 w 27"/>
                <a:gd name="T5" fmla="*/ 0 h 26"/>
                <a:gd name="T6" fmla="*/ 26 w 27"/>
                <a:gd name="T7" fmla="*/ 13 h 26"/>
                <a:gd name="T8" fmla="*/ 13 w 27"/>
                <a:gd name="T9" fmla="*/ 25 h 26"/>
                <a:gd name="T10" fmla="*/ 0 60000 65536"/>
                <a:gd name="T11" fmla="*/ 0 60000 65536"/>
                <a:gd name="T12" fmla="*/ 0 60000 65536"/>
                <a:gd name="T13" fmla="*/ 0 60000 65536"/>
                <a:gd name="T14" fmla="*/ 0 60000 65536"/>
                <a:gd name="T15" fmla="*/ 0 w 27"/>
                <a:gd name="T16" fmla="*/ 0 h 26"/>
                <a:gd name="T17" fmla="*/ 27 w 27"/>
                <a:gd name="T18" fmla="*/ 26 h 26"/>
              </a:gdLst>
              <a:ahLst/>
              <a:cxnLst>
                <a:cxn ang="T10">
                  <a:pos x="T0" y="T1"/>
                </a:cxn>
                <a:cxn ang="T11">
                  <a:pos x="T2" y="T3"/>
                </a:cxn>
                <a:cxn ang="T12">
                  <a:pos x="T4" y="T5"/>
                </a:cxn>
                <a:cxn ang="T13">
                  <a:pos x="T6" y="T7"/>
                </a:cxn>
                <a:cxn ang="T14">
                  <a:pos x="T8" y="T9"/>
                </a:cxn>
              </a:cxnLst>
              <a:rect l="T15" t="T16" r="T17" b="T18"/>
              <a:pathLst>
                <a:path w="27" h="26">
                  <a:moveTo>
                    <a:pt x="13" y="25"/>
                  </a:moveTo>
                  <a:lnTo>
                    <a:pt x="0" y="11"/>
                  </a:lnTo>
                  <a:lnTo>
                    <a:pt x="12" y="0"/>
                  </a:lnTo>
                  <a:lnTo>
                    <a:pt x="26" y="13"/>
                  </a:lnTo>
                  <a:lnTo>
                    <a:pt x="13" y="25"/>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24" name="Rectangle 133">
              <a:extLst>
                <a:ext uri="{FF2B5EF4-FFF2-40B4-BE49-F238E27FC236}">
                  <a16:creationId xmlns="" xmlns:a16="http://schemas.microsoft.com/office/drawing/2014/main" id="{809A6E77-17BA-26D3-A322-A2B5ED2F0F8D}"/>
                </a:ext>
              </a:extLst>
            </p:cNvPr>
            <p:cNvSpPr>
              <a:spLocks noChangeAspect="1" noChangeArrowheads="1"/>
            </p:cNvSpPr>
            <p:nvPr/>
          </p:nvSpPr>
          <p:spPr bwMode="auto">
            <a:xfrm>
              <a:off x="1996" y="3306"/>
              <a:ext cx="63" cy="2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25" name="Freeform 134">
              <a:extLst>
                <a:ext uri="{FF2B5EF4-FFF2-40B4-BE49-F238E27FC236}">
                  <a16:creationId xmlns="" xmlns:a16="http://schemas.microsoft.com/office/drawing/2014/main" id="{DB8833BD-782B-D31E-19DF-8E5666EA628B}"/>
                </a:ext>
              </a:extLst>
            </p:cNvPr>
            <p:cNvSpPr>
              <a:spLocks noChangeAspect="1"/>
            </p:cNvSpPr>
            <p:nvPr/>
          </p:nvSpPr>
          <p:spPr bwMode="auto">
            <a:xfrm>
              <a:off x="1996" y="3306"/>
              <a:ext cx="66" cy="25"/>
            </a:xfrm>
            <a:custGeom>
              <a:avLst/>
              <a:gdLst>
                <a:gd name="T0" fmla="*/ 0 w 66"/>
                <a:gd name="T1" fmla="*/ 0 h 25"/>
                <a:gd name="T2" fmla="*/ 65 w 66"/>
                <a:gd name="T3" fmla="*/ 0 h 25"/>
                <a:gd name="T4" fmla="*/ 65 w 66"/>
                <a:gd name="T5" fmla="*/ 24 h 25"/>
                <a:gd name="T6" fmla="*/ 0 w 66"/>
                <a:gd name="T7" fmla="*/ 24 h 25"/>
                <a:gd name="T8" fmla="*/ 0 w 66"/>
                <a:gd name="T9" fmla="*/ 0 h 25"/>
                <a:gd name="T10" fmla="*/ 0 60000 65536"/>
                <a:gd name="T11" fmla="*/ 0 60000 65536"/>
                <a:gd name="T12" fmla="*/ 0 60000 65536"/>
                <a:gd name="T13" fmla="*/ 0 60000 65536"/>
                <a:gd name="T14" fmla="*/ 0 60000 65536"/>
                <a:gd name="T15" fmla="*/ 0 w 66"/>
                <a:gd name="T16" fmla="*/ 0 h 25"/>
                <a:gd name="T17" fmla="*/ 66 w 66"/>
                <a:gd name="T18" fmla="*/ 25 h 25"/>
              </a:gdLst>
              <a:ahLst/>
              <a:cxnLst>
                <a:cxn ang="T10">
                  <a:pos x="T0" y="T1"/>
                </a:cxn>
                <a:cxn ang="T11">
                  <a:pos x="T2" y="T3"/>
                </a:cxn>
                <a:cxn ang="T12">
                  <a:pos x="T4" y="T5"/>
                </a:cxn>
                <a:cxn ang="T13">
                  <a:pos x="T6" y="T7"/>
                </a:cxn>
                <a:cxn ang="T14">
                  <a:pos x="T8" y="T9"/>
                </a:cxn>
              </a:cxnLst>
              <a:rect l="T15" t="T16" r="T17" b="T18"/>
              <a:pathLst>
                <a:path w="66" h="25">
                  <a:moveTo>
                    <a:pt x="0" y="0"/>
                  </a:moveTo>
                  <a:lnTo>
                    <a:pt x="65" y="0"/>
                  </a:lnTo>
                  <a:lnTo>
                    <a:pt x="65" y="24"/>
                  </a:lnTo>
                  <a:lnTo>
                    <a:pt x="0" y="24"/>
                  </a:lnTo>
                  <a:lnTo>
                    <a:pt x="0" y="0"/>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26" name="Rectangle 135">
              <a:extLst>
                <a:ext uri="{FF2B5EF4-FFF2-40B4-BE49-F238E27FC236}">
                  <a16:creationId xmlns="" xmlns:a16="http://schemas.microsoft.com/office/drawing/2014/main" id="{DED7E799-A05D-A1C6-DE67-C27082E390DA}"/>
                </a:ext>
              </a:extLst>
            </p:cNvPr>
            <p:cNvSpPr>
              <a:spLocks noChangeAspect="1" noChangeArrowheads="1"/>
            </p:cNvSpPr>
            <p:nvPr/>
          </p:nvSpPr>
          <p:spPr bwMode="auto">
            <a:xfrm>
              <a:off x="2004" y="3327"/>
              <a:ext cx="43" cy="16"/>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27" name="Freeform 136">
              <a:extLst>
                <a:ext uri="{FF2B5EF4-FFF2-40B4-BE49-F238E27FC236}">
                  <a16:creationId xmlns="" xmlns:a16="http://schemas.microsoft.com/office/drawing/2014/main" id="{E96B2826-81B7-8955-CC29-814D8A0A7BF8}"/>
                </a:ext>
              </a:extLst>
            </p:cNvPr>
            <p:cNvSpPr>
              <a:spLocks noChangeAspect="1"/>
            </p:cNvSpPr>
            <p:nvPr/>
          </p:nvSpPr>
          <p:spPr bwMode="auto">
            <a:xfrm>
              <a:off x="2003" y="3327"/>
              <a:ext cx="46" cy="17"/>
            </a:xfrm>
            <a:custGeom>
              <a:avLst/>
              <a:gdLst>
                <a:gd name="T0" fmla="*/ 0 w 46"/>
                <a:gd name="T1" fmla="*/ 0 h 17"/>
                <a:gd name="T2" fmla="*/ 45 w 46"/>
                <a:gd name="T3" fmla="*/ 0 h 17"/>
                <a:gd name="T4" fmla="*/ 45 w 46"/>
                <a:gd name="T5" fmla="*/ 16 h 17"/>
                <a:gd name="T6" fmla="*/ 0 w 46"/>
                <a:gd name="T7" fmla="*/ 16 h 17"/>
                <a:gd name="T8" fmla="*/ 0 w 46"/>
                <a:gd name="T9" fmla="*/ 0 h 17"/>
                <a:gd name="T10" fmla="*/ 0 60000 65536"/>
                <a:gd name="T11" fmla="*/ 0 60000 65536"/>
                <a:gd name="T12" fmla="*/ 0 60000 65536"/>
                <a:gd name="T13" fmla="*/ 0 60000 65536"/>
                <a:gd name="T14" fmla="*/ 0 60000 65536"/>
                <a:gd name="T15" fmla="*/ 0 w 46"/>
                <a:gd name="T16" fmla="*/ 0 h 17"/>
                <a:gd name="T17" fmla="*/ 46 w 46"/>
                <a:gd name="T18" fmla="*/ 17 h 17"/>
              </a:gdLst>
              <a:ahLst/>
              <a:cxnLst>
                <a:cxn ang="T10">
                  <a:pos x="T0" y="T1"/>
                </a:cxn>
                <a:cxn ang="T11">
                  <a:pos x="T2" y="T3"/>
                </a:cxn>
                <a:cxn ang="T12">
                  <a:pos x="T4" y="T5"/>
                </a:cxn>
                <a:cxn ang="T13">
                  <a:pos x="T6" y="T7"/>
                </a:cxn>
                <a:cxn ang="T14">
                  <a:pos x="T8" y="T9"/>
                </a:cxn>
              </a:cxnLst>
              <a:rect l="T15" t="T16" r="T17" b="T18"/>
              <a:pathLst>
                <a:path w="46" h="17">
                  <a:moveTo>
                    <a:pt x="0" y="0"/>
                  </a:moveTo>
                  <a:lnTo>
                    <a:pt x="45" y="0"/>
                  </a:lnTo>
                  <a:lnTo>
                    <a:pt x="45" y="16"/>
                  </a:lnTo>
                  <a:lnTo>
                    <a:pt x="0" y="16"/>
                  </a:lnTo>
                  <a:lnTo>
                    <a:pt x="0" y="0"/>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28" name="Freeform 137">
              <a:extLst>
                <a:ext uri="{FF2B5EF4-FFF2-40B4-BE49-F238E27FC236}">
                  <a16:creationId xmlns="" xmlns:a16="http://schemas.microsoft.com/office/drawing/2014/main" id="{8480352B-5F9B-D479-533A-01571AD47137}"/>
                </a:ext>
              </a:extLst>
            </p:cNvPr>
            <p:cNvSpPr>
              <a:spLocks noChangeAspect="1"/>
            </p:cNvSpPr>
            <p:nvPr/>
          </p:nvSpPr>
          <p:spPr bwMode="auto">
            <a:xfrm>
              <a:off x="1989" y="3321"/>
              <a:ext cx="17" cy="17"/>
            </a:xfrm>
            <a:custGeom>
              <a:avLst/>
              <a:gdLst>
                <a:gd name="T0" fmla="*/ 16 w 17"/>
                <a:gd name="T1" fmla="*/ 8 h 17"/>
                <a:gd name="T2" fmla="*/ 13 w 17"/>
                <a:gd name="T3" fmla="*/ 13 h 17"/>
                <a:gd name="T4" fmla="*/ 8 w 17"/>
                <a:gd name="T5" fmla="*/ 16 h 17"/>
                <a:gd name="T6" fmla="*/ 2 w 17"/>
                <a:gd name="T7" fmla="*/ 13 h 17"/>
                <a:gd name="T8" fmla="*/ 0 w 17"/>
                <a:gd name="T9" fmla="*/ 8 h 17"/>
                <a:gd name="T10" fmla="*/ 2 w 17"/>
                <a:gd name="T11" fmla="*/ 2 h 17"/>
                <a:gd name="T12" fmla="*/ 8 w 17"/>
                <a:gd name="T13" fmla="*/ 0 h 17"/>
                <a:gd name="T14" fmla="*/ 13 w 17"/>
                <a:gd name="T15" fmla="*/ 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3" y="13"/>
                  </a:lnTo>
                  <a:lnTo>
                    <a:pt x="8" y="16"/>
                  </a:lnTo>
                  <a:lnTo>
                    <a:pt x="2" y="13"/>
                  </a:lnTo>
                  <a:lnTo>
                    <a:pt x="0" y="8"/>
                  </a:lnTo>
                  <a:lnTo>
                    <a:pt x="2" y="2"/>
                  </a:lnTo>
                  <a:lnTo>
                    <a:pt x="8" y="0"/>
                  </a:lnTo>
                  <a:lnTo>
                    <a:pt x="13" y="2"/>
                  </a:lnTo>
                  <a:lnTo>
                    <a:pt x="16" y="8"/>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29" name="Freeform 138">
              <a:extLst>
                <a:ext uri="{FF2B5EF4-FFF2-40B4-BE49-F238E27FC236}">
                  <a16:creationId xmlns="" xmlns:a16="http://schemas.microsoft.com/office/drawing/2014/main" id="{29D3A3A7-D103-0415-DF26-FEDD323AD920}"/>
                </a:ext>
              </a:extLst>
            </p:cNvPr>
            <p:cNvSpPr>
              <a:spLocks noChangeAspect="1"/>
            </p:cNvSpPr>
            <p:nvPr/>
          </p:nvSpPr>
          <p:spPr bwMode="auto">
            <a:xfrm>
              <a:off x="1989" y="3321"/>
              <a:ext cx="17" cy="17"/>
            </a:xfrm>
            <a:custGeom>
              <a:avLst/>
              <a:gdLst>
                <a:gd name="T0" fmla="*/ 16 w 17"/>
                <a:gd name="T1" fmla="*/ 8 h 17"/>
                <a:gd name="T2" fmla="*/ 13 w 17"/>
                <a:gd name="T3" fmla="*/ 13 h 17"/>
                <a:gd name="T4" fmla="*/ 8 w 17"/>
                <a:gd name="T5" fmla="*/ 16 h 17"/>
                <a:gd name="T6" fmla="*/ 2 w 17"/>
                <a:gd name="T7" fmla="*/ 13 h 17"/>
                <a:gd name="T8" fmla="*/ 0 w 17"/>
                <a:gd name="T9" fmla="*/ 8 h 17"/>
                <a:gd name="T10" fmla="*/ 2 w 17"/>
                <a:gd name="T11" fmla="*/ 2 h 17"/>
                <a:gd name="T12" fmla="*/ 8 w 17"/>
                <a:gd name="T13" fmla="*/ 0 h 17"/>
                <a:gd name="T14" fmla="*/ 13 w 17"/>
                <a:gd name="T15" fmla="*/ 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3" y="13"/>
                  </a:lnTo>
                  <a:lnTo>
                    <a:pt x="8" y="16"/>
                  </a:lnTo>
                  <a:lnTo>
                    <a:pt x="2" y="13"/>
                  </a:lnTo>
                  <a:lnTo>
                    <a:pt x="0" y="8"/>
                  </a:lnTo>
                  <a:lnTo>
                    <a:pt x="2" y="2"/>
                  </a:lnTo>
                  <a:lnTo>
                    <a:pt x="8" y="0"/>
                  </a:lnTo>
                  <a:lnTo>
                    <a:pt x="13" y="2"/>
                  </a:lnTo>
                  <a:lnTo>
                    <a:pt x="16" y="8"/>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30" name="Freeform 139">
              <a:extLst>
                <a:ext uri="{FF2B5EF4-FFF2-40B4-BE49-F238E27FC236}">
                  <a16:creationId xmlns="" xmlns:a16="http://schemas.microsoft.com/office/drawing/2014/main" id="{848328E9-6897-EDA2-EDEB-4C48432E762C}"/>
                </a:ext>
              </a:extLst>
            </p:cNvPr>
            <p:cNvSpPr>
              <a:spLocks noChangeAspect="1"/>
            </p:cNvSpPr>
            <p:nvPr/>
          </p:nvSpPr>
          <p:spPr bwMode="auto">
            <a:xfrm>
              <a:off x="2047" y="3321"/>
              <a:ext cx="17" cy="17"/>
            </a:xfrm>
            <a:custGeom>
              <a:avLst/>
              <a:gdLst>
                <a:gd name="T0" fmla="*/ 16 w 17"/>
                <a:gd name="T1" fmla="*/ 8 h 17"/>
                <a:gd name="T2" fmla="*/ 13 w 17"/>
                <a:gd name="T3" fmla="*/ 13 h 17"/>
                <a:gd name="T4" fmla="*/ 8 w 17"/>
                <a:gd name="T5" fmla="*/ 16 h 17"/>
                <a:gd name="T6" fmla="*/ 2 w 17"/>
                <a:gd name="T7" fmla="*/ 13 h 17"/>
                <a:gd name="T8" fmla="*/ 0 w 17"/>
                <a:gd name="T9" fmla="*/ 8 h 17"/>
                <a:gd name="T10" fmla="*/ 2 w 17"/>
                <a:gd name="T11" fmla="*/ 2 h 17"/>
                <a:gd name="T12" fmla="*/ 8 w 17"/>
                <a:gd name="T13" fmla="*/ 0 h 17"/>
                <a:gd name="T14" fmla="*/ 13 w 17"/>
                <a:gd name="T15" fmla="*/ 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3" y="13"/>
                  </a:lnTo>
                  <a:lnTo>
                    <a:pt x="8" y="16"/>
                  </a:lnTo>
                  <a:lnTo>
                    <a:pt x="2" y="13"/>
                  </a:lnTo>
                  <a:lnTo>
                    <a:pt x="0" y="8"/>
                  </a:lnTo>
                  <a:lnTo>
                    <a:pt x="2" y="2"/>
                  </a:lnTo>
                  <a:lnTo>
                    <a:pt x="8" y="0"/>
                  </a:lnTo>
                  <a:lnTo>
                    <a:pt x="13" y="2"/>
                  </a:lnTo>
                  <a:lnTo>
                    <a:pt x="16" y="8"/>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31" name="Freeform 140">
              <a:extLst>
                <a:ext uri="{FF2B5EF4-FFF2-40B4-BE49-F238E27FC236}">
                  <a16:creationId xmlns="" xmlns:a16="http://schemas.microsoft.com/office/drawing/2014/main" id="{E3ADB6F6-1A73-B3CD-A1B5-A74B77AE8EC7}"/>
                </a:ext>
              </a:extLst>
            </p:cNvPr>
            <p:cNvSpPr>
              <a:spLocks noChangeAspect="1"/>
            </p:cNvSpPr>
            <p:nvPr/>
          </p:nvSpPr>
          <p:spPr bwMode="auto">
            <a:xfrm>
              <a:off x="2047" y="3321"/>
              <a:ext cx="17" cy="17"/>
            </a:xfrm>
            <a:custGeom>
              <a:avLst/>
              <a:gdLst>
                <a:gd name="T0" fmla="*/ 16 w 17"/>
                <a:gd name="T1" fmla="*/ 8 h 17"/>
                <a:gd name="T2" fmla="*/ 13 w 17"/>
                <a:gd name="T3" fmla="*/ 13 h 17"/>
                <a:gd name="T4" fmla="*/ 8 w 17"/>
                <a:gd name="T5" fmla="*/ 16 h 17"/>
                <a:gd name="T6" fmla="*/ 2 w 17"/>
                <a:gd name="T7" fmla="*/ 13 h 17"/>
                <a:gd name="T8" fmla="*/ 0 w 17"/>
                <a:gd name="T9" fmla="*/ 8 h 17"/>
                <a:gd name="T10" fmla="*/ 2 w 17"/>
                <a:gd name="T11" fmla="*/ 2 h 17"/>
                <a:gd name="T12" fmla="*/ 8 w 17"/>
                <a:gd name="T13" fmla="*/ 0 h 17"/>
                <a:gd name="T14" fmla="*/ 13 w 17"/>
                <a:gd name="T15" fmla="*/ 2 h 17"/>
                <a:gd name="T16" fmla="*/ 16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8"/>
                  </a:moveTo>
                  <a:lnTo>
                    <a:pt x="13" y="13"/>
                  </a:lnTo>
                  <a:lnTo>
                    <a:pt x="8" y="16"/>
                  </a:lnTo>
                  <a:lnTo>
                    <a:pt x="2" y="13"/>
                  </a:lnTo>
                  <a:lnTo>
                    <a:pt x="0" y="8"/>
                  </a:lnTo>
                  <a:lnTo>
                    <a:pt x="2" y="2"/>
                  </a:lnTo>
                  <a:lnTo>
                    <a:pt x="8" y="0"/>
                  </a:lnTo>
                  <a:lnTo>
                    <a:pt x="13" y="2"/>
                  </a:lnTo>
                  <a:lnTo>
                    <a:pt x="16" y="8"/>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32" name="Freeform 141">
              <a:extLst>
                <a:ext uri="{FF2B5EF4-FFF2-40B4-BE49-F238E27FC236}">
                  <a16:creationId xmlns="" xmlns:a16="http://schemas.microsoft.com/office/drawing/2014/main" id="{0F101C57-AC1B-6068-E2B5-31083FBDE404}"/>
                </a:ext>
              </a:extLst>
            </p:cNvPr>
            <p:cNvSpPr>
              <a:spLocks noChangeAspect="1"/>
            </p:cNvSpPr>
            <p:nvPr/>
          </p:nvSpPr>
          <p:spPr bwMode="auto">
            <a:xfrm>
              <a:off x="1878" y="3484"/>
              <a:ext cx="55" cy="71"/>
            </a:xfrm>
            <a:custGeom>
              <a:avLst/>
              <a:gdLst>
                <a:gd name="T0" fmla="*/ 0 w 55"/>
                <a:gd name="T1" fmla="*/ 1 h 71"/>
                <a:gd name="T2" fmla="*/ 22 w 55"/>
                <a:gd name="T3" fmla="*/ 70 h 71"/>
                <a:gd name="T4" fmla="*/ 54 w 55"/>
                <a:gd name="T5" fmla="*/ 31 h 71"/>
                <a:gd name="T6" fmla="*/ 45 w 55"/>
                <a:gd name="T7" fmla="*/ 14 h 71"/>
                <a:gd name="T8" fmla="*/ 0 w 55"/>
                <a:gd name="T9" fmla="*/ 1 h 71"/>
                <a:gd name="T10" fmla="*/ 1 w 55"/>
                <a:gd name="T11" fmla="*/ 0 h 71"/>
                <a:gd name="T12" fmla="*/ 0 w 55"/>
                <a:gd name="T13" fmla="*/ 1 h 71"/>
                <a:gd name="T14" fmla="*/ 0 60000 65536"/>
                <a:gd name="T15" fmla="*/ 0 60000 65536"/>
                <a:gd name="T16" fmla="*/ 0 60000 65536"/>
                <a:gd name="T17" fmla="*/ 0 60000 65536"/>
                <a:gd name="T18" fmla="*/ 0 60000 65536"/>
                <a:gd name="T19" fmla="*/ 0 60000 65536"/>
                <a:gd name="T20" fmla="*/ 0 60000 65536"/>
                <a:gd name="T21" fmla="*/ 0 w 55"/>
                <a:gd name="T22" fmla="*/ 0 h 71"/>
                <a:gd name="T23" fmla="*/ 55 w 55"/>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71">
                  <a:moveTo>
                    <a:pt x="0" y="1"/>
                  </a:moveTo>
                  <a:lnTo>
                    <a:pt x="22" y="70"/>
                  </a:lnTo>
                  <a:lnTo>
                    <a:pt x="54" y="31"/>
                  </a:lnTo>
                  <a:lnTo>
                    <a:pt x="45" y="14"/>
                  </a:lnTo>
                  <a:lnTo>
                    <a:pt x="0" y="1"/>
                  </a:lnTo>
                  <a:lnTo>
                    <a:pt x="1" y="0"/>
                  </a:lnTo>
                  <a:lnTo>
                    <a:pt x="0" y="1"/>
                  </a:lnTo>
                </a:path>
              </a:pathLst>
            </a:custGeom>
            <a:gradFill rotWithShape="0">
              <a:gsLst>
                <a:gs pos="0">
                  <a:srgbClr val="393939"/>
                </a:gs>
                <a:gs pos="50000">
                  <a:srgbClr val="BFBFBF"/>
                </a:gs>
                <a:gs pos="100000">
                  <a:srgbClr val="393939"/>
                </a:gs>
              </a:gsLst>
              <a:lin ang="1890000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33" name="Freeform 142">
              <a:extLst>
                <a:ext uri="{FF2B5EF4-FFF2-40B4-BE49-F238E27FC236}">
                  <a16:creationId xmlns="" xmlns:a16="http://schemas.microsoft.com/office/drawing/2014/main" id="{521418B7-62AB-8CC7-1AF0-35A8BC8BCE8D}"/>
                </a:ext>
              </a:extLst>
            </p:cNvPr>
            <p:cNvSpPr>
              <a:spLocks noChangeAspect="1"/>
            </p:cNvSpPr>
            <p:nvPr/>
          </p:nvSpPr>
          <p:spPr bwMode="auto">
            <a:xfrm>
              <a:off x="1877" y="3484"/>
              <a:ext cx="56" cy="72"/>
            </a:xfrm>
            <a:custGeom>
              <a:avLst/>
              <a:gdLst>
                <a:gd name="T0" fmla="*/ 0 w 56"/>
                <a:gd name="T1" fmla="*/ 1 h 72"/>
                <a:gd name="T2" fmla="*/ 23 w 56"/>
                <a:gd name="T3" fmla="*/ 71 h 72"/>
                <a:gd name="T4" fmla="*/ 55 w 56"/>
                <a:gd name="T5" fmla="*/ 31 h 72"/>
                <a:gd name="T6" fmla="*/ 46 w 56"/>
                <a:gd name="T7" fmla="*/ 14 h 72"/>
                <a:gd name="T8" fmla="*/ 0 w 56"/>
                <a:gd name="T9" fmla="*/ 1 h 72"/>
                <a:gd name="T10" fmla="*/ 1 w 56"/>
                <a:gd name="T11" fmla="*/ 0 h 72"/>
                <a:gd name="T12" fmla="*/ 0 w 56"/>
                <a:gd name="T13" fmla="*/ 1 h 72"/>
                <a:gd name="T14" fmla="*/ 0 60000 65536"/>
                <a:gd name="T15" fmla="*/ 0 60000 65536"/>
                <a:gd name="T16" fmla="*/ 0 60000 65536"/>
                <a:gd name="T17" fmla="*/ 0 60000 65536"/>
                <a:gd name="T18" fmla="*/ 0 60000 65536"/>
                <a:gd name="T19" fmla="*/ 0 60000 65536"/>
                <a:gd name="T20" fmla="*/ 0 60000 65536"/>
                <a:gd name="T21" fmla="*/ 0 w 56"/>
                <a:gd name="T22" fmla="*/ 0 h 72"/>
                <a:gd name="T23" fmla="*/ 56 w 56"/>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72">
                  <a:moveTo>
                    <a:pt x="0" y="1"/>
                  </a:moveTo>
                  <a:lnTo>
                    <a:pt x="23" y="71"/>
                  </a:lnTo>
                  <a:lnTo>
                    <a:pt x="55" y="31"/>
                  </a:lnTo>
                  <a:lnTo>
                    <a:pt x="46" y="14"/>
                  </a:lnTo>
                  <a:lnTo>
                    <a:pt x="0" y="1"/>
                  </a:lnTo>
                  <a:lnTo>
                    <a:pt x="1" y="0"/>
                  </a:lnTo>
                  <a:lnTo>
                    <a:pt x="0" y="1"/>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34" name="Freeform 143">
              <a:extLst>
                <a:ext uri="{FF2B5EF4-FFF2-40B4-BE49-F238E27FC236}">
                  <a16:creationId xmlns="" xmlns:a16="http://schemas.microsoft.com/office/drawing/2014/main" id="{2BD66036-D5E2-62E7-2444-48A42E6E35AB}"/>
                </a:ext>
              </a:extLst>
            </p:cNvPr>
            <p:cNvSpPr>
              <a:spLocks noChangeAspect="1"/>
            </p:cNvSpPr>
            <p:nvPr/>
          </p:nvSpPr>
          <p:spPr bwMode="auto">
            <a:xfrm>
              <a:off x="2119" y="3486"/>
              <a:ext cx="55" cy="70"/>
            </a:xfrm>
            <a:custGeom>
              <a:avLst/>
              <a:gdLst>
                <a:gd name="T0" fmla="*/ 54 w 55"/>
                <a:gd name="T1" fmla="*/ 1 h 70"/>
                <a:gd name="T2" fmla="*/ 31 w 55"/>
                <a:gd name="T3" fmla="*/ 69 h 70"/>
                <a:gd name="T4" fmla="*/ 0 w 55"/>
                <a:gd name="T5" fmla="*/ 31 h 70"/>
                <a:gd name="T6" fmla="*/ 8 w 55"/>
                <a:gd name="T7" fmla="*/ 13 h 70"/>
                <a:gd name="T8" fmla="*/ 54 w 55"/>
                <a:gd name="T9" fmla="*/ 1 h 70"/>
                <a:gd name="T10" fmla="*/ 52 w 55"/>
                <a:gd name="T11" fmla="*/ 0 h 70"/>
                <a:gd name="T12" fmla="*/ 54 w 55"/>
                <a:gd name="T13" fmla="*/ 1 h 70"/>
                <a:gd name="T14" fmla="*/ 0 60000 65536"/>
                <a:gd name="T15" fmla="*/ 0 60000 65536"/>
                <a:gd name="T16" fmla="*/ 0 60000 65536"/>
                <a:gd name="T17" fmla="*/ 0 60000 65536"/>
                <a:gd name="T18" fmla="*/ 0 60000 65536"/>
                <a:gd name="T19" fmla="*/ 0 60000 65536"/>
                <a:gd name="T20" fmla="*/ 0 60000 65536"/>
                <a:gd name="T21" fmla="*/ 0 w 55"/>
                <a:gd name="T22" fmla="*/ 0 h 70"/>
                <a:gd name="T23" fmla="*/ 55 w 55"/>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70">
                  <a:moveTo>
                    <a:pt x="54" y="1"/>
                  </a:moveTo>
                  <a:lnTo>
                    <a:pt x="31" y="69"/>
                  </a:lnTo>
                  <a:lnTo>
                    <a:pt x="0" y="31"/>
                  </a:lnTo>
                  <a:lnTo>
                    <a:pt x="8" y="13"/>
                  </a:lnTo>
                  <a:lnTo>
                    <a:pt x="54" y="1"/>
                  </a:lnTo>
                  <a:lnTo>
                    <a:pt x="52" y="0"/>
                  </a:lnTo>
                  <a:lnTo>
                    <a:pt x="54" y="1"/>
                  </a:lnTo>
                </a:path>
              </a:pathLst>
            </a:custGeom>
            <a:gradFill rotWithShape="0">
              <a:gsLst>
                <a:gs pos="0">
                  <a:srgbClr val="4C4C4C"/>
                </a:gs>
                <a:gs pos="50000">
                  <a:srgbClr val="BFBFBF"/>
                </a:gs>
                <a:gs pos="100000">
                  <a:srgbClr val="4C4C4C"/>
                </a:gs>
              </a:gsLst>
              <a:lin ang="270000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35" name="Freeform 144">
              <a:extLst>
                <a:ext uri="{FF2B5EF4-FFF2-40B4-BE49-F238E27FC236}">
                  <a16:creationId xmlns="" xmlns:a16="http://schemas.microsoft.com/office/drawing/2014/main" id="{CFB9D238-2059-B649-D3B6-220C01BB5343}"/>
                </a:ext>
              </a:extLst>
            </p:cNvPr>
            <p:cNvSpPr>
              <a:spLocks noChangeAspect="1"/>
            </p:cNvSpPr>
            <p:nvPr/>
          </p:nvSpPr>
          <p:spPr bwMode="auto">
            <a:xfrm>
              <a:off x="2119" y="3486"/>
              <a:ext cx="57" cy="71"/>
            </a:xfrm>
            <a:custGeom>
              <a:avLst/>
              <a:gdLst>
                <a:gd name="T0" fmla="*/ 56 w 57"/>
                <a:gd name="T1" fmla="*/ 1 h 71"/>
                <a:gd name="T2" fmla="*/ 32 w 57"/>
                <a:gd name="T3" fmla="*/ 70 h 71"/>
                <a:gd name="T4" fmla="*/ 0 w 57"/>
                <a:gd name="T5" fmla="*/ 31 h 71"/>
                <a:gd name="T6" fmla="*/ 9 w 57"/>
                <a:gd name="T7" fmla="*/ 14 h 71"/>
                <a:gd name="T8" fmla="*/ 56 w 57"/>
                <a:gd name="T9" fmla="*/ 1 h 71"/>
                <a:gd name="T10" fmla="*/ 54 w 57"/>
                <a:gd name="T11" fmla="*/ 0 h 71"/>
                <a:gd name="T12" fmla="*/ 56 w 57"/>
                <a:gd name="T13" fmla="*/ 1 h 71"/>
                <a:gd name="T14" fmla="*/ 0 60000 65536"/>
                <a:gd name="T15" fmla="*/ 0 60000 65536"/>
                <a:gd name="T16" fmla="*/ 0 60000 65536"/>
                <a:gd name="T17" fmla="*/ 0 60000 65536"/>
                <a:gd name="T18" fmla="*/ 0 60000 65536"/>
                <a:gd name="T19" fmla="*/ 0 60000 65536"/>
                <a:gd name="T20" fmla="*/ 0 60000 65536"/>
                <a:gd name="T21" fmla="*/ 0 w 57"/>
                <a:gd name="T22" fmla="*/ 0 h 71"/>
                <a:gd name="T23" fmla="*/ 57 w 57"/>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71">
                  <a:moveTo>
                    <a:pt x="56" y="1"/>
                  </a:moveTo>
                  <a:lnTo>
                    <a:pt x="32" y="70"/>
                  </a:lnTo>
                  <a:lnTo>
                    <a:pt x="0" y="31"/>
                  </a:lnTo>
                  <a:lnTo>
                    <a:pt x="9" y="14"/>
                  </a:lnTo>
                  <a:lnTo>
                    <a:pt x="56" y="1"/>
                  </a:lnTo>
                  <a:lnTo>
                    <a:pt x="54" y="0"/>
                  </a:lnTo>
                  <a:lnTo>
                    <a:pt x="56" y="1"/>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36" name="Freeform 145">
              <a:extLst>
                <a:ext uri="{FF2B5EF4-FFF2-40B4-BE49-F238E27FC236}">
                  <a16:creationId xmlns="" xmlns:a16="http://schemas.microsoft.com/office/drawing/2014/main" id="{BC9C31D1-828C-1A0E-76E0-77EF2C6D59BD}"/>
                </a:ext>
              </a:extLst>
            </p:cNvPr>
            <p:cNvSpPr>
              <a:spLocks noChangeAspect="1"/>
            </p:cNvSpPr>
            <p:nvPr/>
          </p:nvSpPr>
          <p:spPr bwMode="auto">
            <a:xfrm>
              <a:off x="1879" y="3379"/>
              <a:ext cx="136" cy="119"/>
            </a:xfrm>
            <a:custGeom>
              <a:avLst/>
              <a:gdLst>
                <a:gd name="T0" fmla="*/ 0 w 136"/>
                <a:gd name="T1" fmla="*/ 106 h 119"/>
                <a:gd name="T2" fmla="*/ 45 w 136"/>
                <a:gd name="T3" fmla="*/ 118 h 119"/>
                <a:gd name="T4" fmla="*/ 135 w 136"/>
                <a:gd name="T5" fmla="*/ 27 h 119"/>
                <a:gd name="T6" fmla="*/ 106 w 136"/>
                <a:gd name="T7" fmla="*/ 0 h 119"/>
                <a:gd name="T8" fmla="*/ 1 w 136"/>
                <a:gd name="T9" fmla="*/ 104 h 119"/>
                <a:gd name="T10" fmla="*/ 0 w 136"/>
                <a:gd name="T11" fmla="*/ 106 h 119"/>
                <a:gd name="T12" fmla="*/ 0 60000 65536"/>
                <a:gd name="T13" fmla="*/ 0 60000 65536"/>
                <a:gd name="T14" fmla="*/ 0 60000 65536"/>
                <a:gd name="T15" fmla="*/ 0 60000 65536"/>
                <a:gd name="T16" fmla="*/ 0 60000 65536"/>
                <a:gd name="T17" fmla="*/ 0 60000 65536"/>
                <a:gd name="T18" fmla="*/ 0 w 136"/>
                <a:gd name="T19" fmla="*/ 0 h 119"/>
                <a:gd name="T20" fmla="*/ 136 w 136"/>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136" h="119">
                  <a:moveTo>
                    <a:pt x="0" y="106"/>
                  </a:moveTo>
                  <a:lnTo>
                    <a:pt x="45" y="118"/>
                  </a:lnTo>
                  <a:lnTo>
                    <a:pt x="135" y="27"/>
                  </a:lnTo>
                  <a:lnTo>
                    <a:pt x="106" y="0"/>
                  </a:lnTo>
                  <a:lnTo>
                    <a:pt x="1" y="104"/>
                  </a:lnTo>
                  <a:lnTo>
                    <a:pt x="0" y="106"/>
                  </a:lnTo>
                </a:path>
              </a:pathLst>
            </a:custGeom>
            <a:gradFill rotWithShape="0">
              <a:gsLst>
                <a:gs pos="0">
                  <a:srgbClr val="737373"/>
                </a:gs>
                <a:gs pos="50000">
                  <a:srgbClr val="BFBFBF"/>
                </a:gs>
                <a:gs pos="100000">
                  <a:srgbClr val="737373"/>
                </a:gs>
              </a:gsLst>
              <a:lin ang="270000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37" name="Freeform 146">
              <a:extLst>
                <a:ext uri="{FF2B5EF4-FFF2-40B4-BE49-F238E27FC236}">
                  <a16:creationId xmlns="" xmlns:a16="http://schemas.microsoft.com/office/drawing/2014/main" id="{B8E32BB1-63F6-A3A5-343E-AB50207E5EB5}"/>
                </a:ext>
              </a:extLst>
            </p:cNvPr>
            <p:cNvSpPr>
              <a:spLocks noChangeAspect="1"/>
            </p:cNvSpPr>
            <p:nvPr/>
          </p:nvSpPr>
          <p:spPr bwMode="auto">
            <a:xfrm>
              <a:off x="1879" y="3379"/>
              <a:ext cx="137" cy="120"/>
            </a:xfrm>
            <a:custGeom>
              <a:avLst/>
              <a:gdLst>
                <a:gd name="T0" fmla="*/ 0 w 137"/>
                <a:gd name="T1" fmla="*/ 107 h 120"/>
                <a:gd name="T2" fmla="*/ 45 w 137"/>
                <a:gd name="T3" fmla="*/ 119 h 120"/>
                <a:gd name="T4" fmla="*/ 136 w 137"/>
                <a:gd name="T5" fmla="*/ 28 h 120"/>
                <a:gd name="T6" fmla="*/ 107 w 137"/>
                <a:gd name="T7" fmla="*/ 0 h 120"/>
                <a:gd name="T8" fmla="*/ 1 w 137"/>
                <a:gd name="T9" fmla="*/ 105 h 120"/>
                <a:gd name="T10" fmla="*/ 0 w 137"/>
                <a:gd name="T11" fmla="*/ 107 h 120"/>
                <a:gd name="T12" fmla="*/ 0 60000 65536"/>
                <a:gd name="T13" fmla="*/ 0 60000 65536"/>
                <a:gd name="T14" fmla="*/ 0 60000 65536"/>
                <a:gd name="T15" fmla="*/ 0 60000 65536"/>
                <a:gd name="T16" fmla="*/ 0 60000 65536"/>
                <a:gd name="T17" fmla="*/ 0 60000 65536"/>
                <a:gd name="T18" fmla="*/ 0 w 137"/>
                <a:gd name="T19" fmla="*/ 0 h 120"/>
                <a:gd name="T20" fmla="*/ 137 w 137"/>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37" h="120">
                  <a:moveTo>
                    <a:pt x="0" y="107"/>
                  </a:moveTo>
                  <a:lnTo>
                    <a:pt x="45" y="119"/>
                  </a:lnTo>
                  <a:lnTo>
                    <a:pt x="136" y="28"/>
                  </a:lnTo>
                  <a:lnTo>
                    <a:pt x="107" y="0"/>
                  </a:lnTo>
                  <a:lnTo>
                    <a:pt x="1" y="105"/>
                  </a:lnTo>
                  <a:lnTo>
                    <a:pt x="0" y="107"/>
                  </a:lnTo>
                </a:path>
              </a:pathLst>
            </a:custGeom>
            <a:gradFill rotWithShape="0">
              <a:gsLst>
                <a:gs pos="0">
                  <a:srgbClr val="272727"/>
                </a:gs>
                <a:gs pos="50000">
                  <a:srgbClr val="C4C4C4"/>
                </a:gs>
                <a:gs pos="100000">
                  <a:srgbClr val="272727"/>
                </a:gs>
              </a:gsLst>
              <a:lin ang="2700000" scaled="1"/>
            </a:gradFill>
            <a:ln w="12700" cap="rnd" cmpd="sng">
              <a:solidFill>
                <a:srgbClr val="595959"/>
              </a:solidFill>
              <a:prstDash val="solid"/>
              <a:round/>
              <a:headEnd/>
              <a:tailEnd/>
            </a:ln>
          </p:spPr>
          <p:txBody>
            <a:bodyPr/>
            <a:lstStyle/>
            <a:p>
              <a:endParaRPr lang="ru-RU" dirty="0"/>
            </a:p>
          </p:txBody>
        </p:sp>
        <p:sp>
          <p:nvSpPr>
            <p:cNvPr id="1338" name="Freeform 147">
              <a:extLst>
                <a:ext uri="{FF2B5EF4-FFF2-40B4-BE49-F238E27FC236}">
                  <a16:creationId xmlns="" xmlns:a16="http://schemas.microsoft.com/office/drawing/2014/main" id="{4929F8F0-6394-DCB3-48E4-33C815D1240F}"/>
                </a:ext>
              </a:extLst>
            </p:cNvPr>
            <p:cNvSpPr>
              <a:spLocks noChangeAspect="1"/>
            </p:cNvSpPr>
            <p:nvPr/>
          </p:nvSpPr>
          <p:spPr bwMode="auto">
            <a:xfrm>
              <a:off x="2037" y="3379"/>
              <a:ext cx="136" cy="119"/>
            </a:xfrm>
            <a:custGeom>
              <a:avLst/>
              <a:gdLst>
                <a:gd name="T0" fmla="*/ 135 w 136"/>
                <a:gd name="T1" fmla="*/ 106 h 119"/>
                <a:gd name="T2" fmla="*/ 90 w 136"/>
                <a:gd name="T3" fmla="*/ 118 h 119"/>
                <a:gd name="T4" fmla="*/ 0 w 136"/>
                <a:gd name="T5" fmla="*/ 28 h 119"/>
                <a:gd name="T6" fmla="*/ 28 w 136"/>
                <a:gd name="T7" fmla="*/ 0 h 119"/>
                <a:gd name="T8" fmla="*/ 133 w 136"/>
                <a:gd name="T9" fmla="*/ 104 h 119"/>
                <a:gd name="T10" fmla="*/ 135 w 136"/>
                <a:gd name="T11" fmla="*/ 106 h 119"/>
                <a:gd name="T12" fmla="*/ 0 60000 65536"/>
                <a:gd name="T13" fmla="*/ 0 60000 65536"/>
                <a:gd name="T14" fmla="*/ 0 60000 65536"/>
                <a:gd name="T15" fmla="*/ 0 60000 65536"/>
                <a:gd name="T16" fmla="*/ 0 60000 65536"/>
                <a:gd name="T17" fmla="*/ 0 60000 65536"/>
                <a:gd name="T18" fmla="*/ 0 w 136"/>
                <a:gd name="T19" fmla="*/ 0 h 119"/>
                <a:gd name="T20" fmla="*/ 136 w 136"/>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136" h="119">
                  <a:moveTo>
                    <a:pt x="135" y="106"/>
                  </a:moveTo>
                  <a:lnTo>
                    <a:pt x="90" y="118"/>
                  </a:lnTo>
                  <a:lnTo>
                    <a:pt x="0" y="28"/>
                  </a:lnTo>
                  <a:lnTo>
                    <a:pt x="28" y="0"/>
                  </a:lnTo>
                  <a:lnTo>
                    <a:pt x="133" y="104"/>
                  </a:lnTo>
                  <a:lnTo>
                    <a:pt x="135" y="106"/>
                  </a:lnTo>
                </a:path>
              </a:pathLst>
            </a:custGeom>
            <a:gradFill rotWithShape="0">
              <a:gsLst>
                <a:gs pos="0">
                  <a:srgbClr val="131313"/>
                </a:gs>
                <a:gs pos="50000">
                  <a:srgbClr val="C4C4C4"/>
                </a:gs>
                <a:gs pos="100000">
                  <a:srgbClr val="131313"/>
                </a:gs>
              </a:gsLst>
              <a:lin ang="18900000" scaled="1"/>
            </a:gradFill>
            <a:ln w="12700" cap="rnd" cmpd="sng">
              <a:solidFill>
                <a:srgbClr val="595959"/>
              </a:solidFill>
              <a:prstDash val="solid"/>
              <a:round/>
              <a:headEnd/>
              <a:tailEnd/>
            </a:ln>
          </p:spPr>
          <p:txBody>
            <a:bodyPr/>
            <a:lstStyle/>
            <a:p>
              <a:endParaRPr lang="ru-RU" dirty="0"/>
            </a:p>
          </p:txBody>
        </p:sp>
        <p:sp>
          <p:nvSpPr>
            <p:cNvPr id="1339" name="Freeform 148">
              <a:extLst>
                <a:ext uri="{FF2B5EF4-FFF2-40B4-BE49-F238E27FC236}">
                  <a16:creationId xmlns="" xmlns:a16="http://schemas.microsoft.com/office/drawing/2014/main" id="{82BAEE4B-772B-2081-3B71-6465FB7276F3}"/>
                </a:ext>
              </a:extLst>
            </p:cNvPr>
            <p:cNvSpPr>
              <a:spLocks noChangeAspect="1"/>
            </p:cNvSpPr>
            <p:nvPr/>
          </p:nvSpPr>
          <p:spPr bwMode="auto">
            <a:xfrm>
              <a:off x="2037" y="3379"/>
              <a:ext cx="138" cy="121"/>
            </a:xfrm>
            <a:custGeom>
              <a:avLst/>
              <a:gdLst>
                <a:gd name="T0" fmla="*/ 137 w 138"/>
                <a:gd name="T1" fmla="*/ 108 h 121"/>
                <a:gd name="T2" fmla="*/ 91 w 138"/>
                <a:gd name="T3" fmla="*/ 120 h 121"/>
                <a:gd name="T4" fmla="*/ 0 w 138"/>
                <a:gd name="T5" fmla="*/ 28 h 121"/>
                <a:gd name="T6" fmla="*/ 28 w 138"/>
                <a:gd name="T7" fmla="*/ 0 h 121"/>
                <a:gd name="T8" fmla="*/ 135 w 138"/>
                <a:gd name="T9" fmla="*/ 106 h 121"/>
                <a:gd name="T10" fmla="*/ 137 w 138"/>
                <a:gd name="T11" fmla="*/ 108 h 121"/>
                <a:gd name="T12" fmla="*/ 0 60000 65536"/>
                <a:gd name="T13" fmla="*/ 0 60000 65536"/>
                <a:gd name="T14" fmla="*/ 0 60000 65536"/>
                <a:gd name="T15" fmla="*/ 0 60000 65536"/>
                <a:gd name="T16" fmla="*/ 0 60000 65536"/>
                <a:gd name="T17" fmla="*/ 0 60000 65536"/>
                <a:gd name="T18" fmla="*/ 0 w 138"/>
                <a:gd name="T19" fmla="*/ 0 h 121"/>
                <a:gd name="T20" fmla="*/ 138 w 138"/>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138" h="121">
                  <a:moveTo>
                    <a:pt x="137" y="108"/>
                  </a:moveTo>
                  <a:lnTo>
                    <a:pt x="91" y="120"/>
                  </a:lnTo>
                  <a:lnTo>
                    <a:pt x="0" y="28"/>
                  </a:lnTo>
                  <a:lnTo>
                    <a:pt x="28" y="0"/>
                  </a:lnTo>
                  <a:lnTo>
                    <a:pt x="135" y="106"/>
                  </a:lnTo>
                  <a:lnTo>
                    <a:pt x="137" y="108"/>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40" name="Freeform 149">
              <a:extLst>
                <a:ext uri="{FF2B5EF4-FFF2-40B4-BE49-F238E27FC236}">
                  <a16:creationId xmlns="" xmlns:a16="http://schemas.microsoft.com/office/drawing/2014/main" id="{467C5B08-2131-1643-0306-1CD6C81A6AC9}"/>
                </a:ext>
              </a:extLst>
            </p:cNvPr>
            <p:cNvSpPr>
              <a:spLocks noChangeAspect="1"/>
            </p:cNvSpPr>
            <p:nvPr/>
          </p:nvSpPr>
          <p:spPr bwMode="auto">
            <a:xfrm>
              <a:off x="1902" y="3518"/>
              <a:ext cx="248" cy="37"/>
            </a:xfrm>
            <a:custGeom>
              <a:avLst/>
              <a:gdLst>
                <a:gd name="T0" fmla="*/ 0 w 248"/>
                <a:gd name="T1" fmla="*/ 36 h 37"/>
                <a:gd name="T2" fmla="*/ 247 w 248"/>
                <a:gd name="T3" fmla="*/ 36 h 37"/>
                <a:gd name="T4" fmla="*/ 215 w 248"/>
                <a:gd name="T5" fmla="*/ 0 h 37"/>
                <a:gd name="T6" fmla="*/ 30 w 248"/>
                <a:gd name="T7" fmla="*/ 0 h 37"/>
                <a:gd name="T8" fmla="*/ 0 w 248"/>
                <a:gd name="T9" fmla="*/ 36 h 37"/>
                <a:gd name="T10" fmla="*/ 0 60000 65536"/>
                <a:gd name="T11" fmla="*/ 0 60000 65536"/>
                <a:gd name="T12" fmla="*/ 0 60000 65536"/>
                <a:gd name="T13" fmla="*/ 0 60000 65536"/>
                <a:gd name="T14" fmla="*/ 0 60000 65536"/>
                <a:gd name="T15" fmla="*/ 0 w 248"/>
                <a:gd name="T16" fmla="*/ 0 h 37"/>
                <a:gd name="T17" fmla="*/ 248 w 248"/>
                <a:gd name="T18" fmla="*/ 37 h 37"/>
              </a:gdLst>
              <a:ahLst/>
              <a:cxnLst>
                <a:cxn ang="T10">
                  <a:pos x="T0" y="T1"/>
                </a:cxn>
                <a:cxn ang="T11">
                  <a:pos x="T2" y="T3"/>
                </a:cxn>
                <a:cxn ang="T12">
                  <a:pos x="T4" y="T5"/>
                </a:cxn>
                <a:cxn ang="T13">
                  <a:pos x="T6" y="T7"/>
                </a:cxn>
                <a:cxn ang="T14">
                  <a:pos x="T8" y="T9"/>
                </a:cxn>
              </a:cxnLst>
              <a:rect l="T15" t="T16" r="T17" b="T18"/>
              <a:pathLst>
                <a:path w="248" h="37">
                  <a:moveTo>
                    <a:pt x="0" y="36"/>
                  </a:moveTo>
                  <a:lnTo>
                    <a:pt x="247" y="36"/>
                  </a:lnTo>
                  <a:lnTo>
                    <a:pt x="215" y="0"/>
                  </a:lnTo>
                  <a:lnTo>
                    <a:pt x="30" y="0"/>
                  </a:lnTo>
                  <a:lnTo>
                    <a:pt x="0" y="36"/>
                  </a:lnTo>
                </a:path>
              </a:pathLst>
            </a:custGeom>
            <a:solidFill>
              <a:srgbClr val="BFBF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41" name="Freeform 150">
              <a:extLst>
                <a:ext uri="{FF2B5EF4-FFF2-40B4-BE49-F238E27FC236}">
                  <a16:creationId xmlns="" xmlns:a16="http://schemas.microsoft.com/office/drawing/2014/main" id="{1C4FF043-0693-5D77-DC37-A14683D7BB75}"/>
                </a:ext>
              </a:extLst>
            </p:cNvPr>
            <p:cNvSpPr>
              <a:spLocks noChangeAspect="1"/>
            </p:cNvSpPr>
            <p:nvPr/>
          </p:nvSpPr>
          <p:spPr bwMode="auto">
            <a:xfrm>
              <a:off x="1902" y="3518"/>
              <a:ext cx="250" cy="38"/>
            </a:xfrm>
            <a:custGeom>
              <a:avLst/>
              <a:gdLst>
                <a:gd name="T0" fmla="*/ 0 w 250"/>
                <a:gd name="T1" fmla="*/ 37 h 38"/>
                <a:gd name="T2" fmla="*/ 249 w 250"/>
                <a:gd name="T3" fmla="*/ 37 h 38"/>
                <a:gd name="T4" fmla="*/ 216 w 250"/>
                <a:gd name="T5" fmla="*/ 0 h 38"/>
                <a:gd name="T6" fmla="*/ 30 w 250"/>
                <a:gd name="T7" fmla="*/ 0 h 38"/>
                <a:gd name="T8" fmla="*/ 0 w 250"/>
                <a:gd name="T9" fmla="*/ 37 h 38"/>
                <a:gd name="T10" fmla="*/ 0 60000 65536"/>
                <a:gd name="T11" fmla="*/ 0 60000 65536"/>
                <a:gd name="T12" fmla="*/ 0 60000 65536"/>
                <a:gd name="T13" fmla="*/ 0 60000 65536"/>
                <a:gd name="T14" fmla="*/ 0 60000 65536"/>
                <a:gd name="T15" fmla="*/ 0 w 250"/>
                <a:gd name="T16" fmla="*/ 0 h 38"/>
                <a:gd name="T17" fmla="*/ 250 w 250"/>
                <a:gd name="T18" fmla="*/ 38 h 38"/>
              </a:gdLst>
              <a:ahLst/>
              <a:cxnLst>
                <a:cxn ang="T10">
                  <a:pos x="T0" y="T1"/>
                </a:cxn>
                <a:cxn ang="T11">
                  <a:pos x="T2" y="T3"/>
                </a:cxn>
                <a:cxn ang="T12">
                  <a:pos x="T4" y="T5"/>
                </a:cxn>
                <a:cxn ang="T13">
                  <a:pos x="T6" y="T7"/>
                </a:cxn>
                <a:cxn ang="T14">
                  <a:pos x="T8" y="T9"/>
                </a:cxn>
              </a:cxnLst>
              <a:rect l="T15" t="T16" r="T17" b="T18"/>
              <a:pathLst>
                <a:path w="250" h="38">
                  <a:moveTo>
                    <a:pt x="0" y="37"/>
                  </a:moveTo>
                  <a:lnTo>
                    <a:pt x="249" y="37"/>
                  </a:lnTo>
                  <a:lnTo>
                    <a:pt x="216" y="0"/>
                  </a:lnTo>
                  <a:lnTo>
                    <a:pt x="30" y="0"/>
                  </a:lnTo>
                  <a:lnTo>
                    <a:pt x="0" y="37"/>
                  </a:lnTo>
                </a:path>
              </a:pathLst>
            </a:custGeom>
            <a:gradFill rotWithShape="0">
              <a:gsLst>
                <a:gs pos="0">
                  <a:srgbClr val="3A3A3A"/>
                </a:gs>
                <a:gs pos="50000">
                  <a:srgbClr val="C4C4C4"/>
                </a:gs>
                <a:gs pos="100000">
                  <a:srgbClr val="3A3A3A"/>
                </a:gs>
              </a:gsLst>
              <a:lin ang="5400000" scaled="1"/>
            </a:gradFill>
            <a:ln w="12700" cap="rnd" cmpd="sng">
              <a:solidFill>
                <a:srgbClr val="595959"/>
              </a:solidFill>
              <a:prstDash val="solid"/>
              <a:round/>
              <a:headEnd/>
              <a:tailEnd/>
            </a:ln>
          </p:spPr>
          <p:txBody>
            <a:bodyPr/>
            <a:lstStyle/>
            <a:p>
              <a:endParaRPr lang="ru-RU" dirty="0"/>
            </a:p>
          </p:txBody>
        </p:sp>
        <p:sp>
          <p:nvSpPr>
            <p:cNvPr id="1342" name="AutoShape 151">
              <a:extLst>
                <a:ext uri="{FF2B5EF4-FFF2-40B4-BE49-F238E27FC236}">
                  <a16:creationId xmlns="" xmlns:a16="http://schemas.microsoft.com/office/drawing/2014/main" id="{15C5B3D6-86ED-7E87-478C-31AB3CDEDB48}"/>
                </a:ext>
              </a:extLst>
            </p:cNvPr>
            <p:cNvSpPr>
              <a:spLocks noChangeAspect="1" noChangeArrowheads="1"/>
            </p:cNvSpPr>
            <p:nvPr/>
          </p:nvSpPr>
          <p:spPr bwMode="auto">
            <a:xfrm>
              <a:off x="1987" y="3501"/>
              <a:ext cx="75" cy="71"/>
            </a:xfrm>
            <a:prstGeom prst="roundRect">
              <a:avLst>
                <a:gd name="adj" fmla="val 9889"/>
              </a:avLst>
            </a:prstGeom>
            <a:solidFill>
              <a:srgbClr val="808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43" name="AutoShape 152">
              <a:extLst>
                <a:ext uri="{FF2B5EF4-FFF2-40B4-BE49-F238E27FC236}">
                  <a16:creationId xmlns="" xmlns:a16="http://schemas.microsoft.com/office/drawing/2014/main" id="{CA0E0CD1-D124-24E3-FBE5-EB2BF01E47DC}"/>
                </a:ext>
              </a:extLst>
            </p:cNvPr>
            <p:cNvSpPr>
              <a:spLocks noChangeAspect="1" noChangeArrowheads="1"/>
            </p:cNvSpPr>
            <p:nvPr/>
          </p:nvSpPr>
          <p:spPr bwMode="auto">
            <a:xfrm>
              <a:off x="1991" y="3505"/>
              <a:ext cx="67" cy="63"/>
            </a:xfrm>
            <a:prstGeom prst="roundRect">
              <a:avLst>
                <a:gd name="adj" fmla="val 9889"/>
              </a:avLst>
            </a:prstGeom>
            <a:noFill/>
            <a:ln w="12700">
              <a:solidFill>
                <a:srgbClr val="59595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44" name="Freeform 153">
              <a:extLst>
                <a:ext uri="{FF2B5EF4-FFF2-40B4-BE49-F238E27FC236}">
                  <a16:creationId xmlns="" xmlns:a16="http://schemas.microsoft.com/office/drawing/2014/main" id="{6D06B677-1C0B-CBF5-430F-0D3B8AC555F4}"/>
                </a:ext>
              </a:extLst>
            </p:cNvPr>
            <p:cNvSpPr>
              <a:spLocks noChangeAspect="1"/>
            </p:cNvSpPr>
            <p:nvPr/>
          </p:nvSpPr>
          <p:spPr bwMode="auto">
            <a:xfrm>
              <a:off x="1996" y="3511"/>
              <a:ext cx="59" cy="54"/>
            </a:xfrm>
            <a:custGeom>
              <a:avLst/>
              <a:gdLst>
                <a:gd name="T0" fmla="*/ 58 w 59"/>
                <a:gd name="T1" fmla="*/ 26 h 54"/>
                <a:gd name="T2" fmla="*/ 55 w 59"/>
                <a:gd name="T3" fmla="*/ 37 h 54"/>
                <a:gd name="T4" fmla="*/ 49 w 59"/>
                <a:gd name="T5" fmla="*/ 45 h 54"/>
                <a:gd name="T6" fmla="*/ 40 w 59"/>
                <a:gd name="T7" fmla="*/ 50 h 54"/>
                <a:gd name="T8" fmla="*/ 29 w 59"/>
                <a:gd name="T9" fmla="*/ 53 h 54"/>
                <a:gd name="T10" fmla="*/ 17 w 59"/>
                <a:gd name="T11" fmla="*/ 50 h 54"/>
                <a:gd name="T12" fmla="*/ 8 w 59"/>
                <a:gd name="T13" fmla="*/ 45 h 54"/>
                <a:gd name="T14" fmla="*/ 2 w 59"/>
                <a:gd name="T15" fmla="*/ 37 h 54"/>
                <a:gd name="T16" fmla="*/ 0 w 59"/>
                <a:gd name="T17" fmla="*/ 26 h 54"/>
                <a:gd name="T18" fmla="*/ 2 w 59"/>
                <a:gd name="T19" fmla="*/ 15 h 54"/>
                <a:gd name="T20" fmla="*/ 8 w 59"/>
                <a:gd name="T21" fmla="*/ 7 h 54"/>
                <a:gd name="T22" fmla="*/ 17 w 59"/>
                <a:gd name="T23" fmla="*/ 2 h 54"/>
                <a:gd name="T24" fmla="*/ 29 w 59"/>
                <a:gd name="T25" fmla="*/ 0 h 54"/>
                <a:gd name="T26" fmla="*/ 40 w 59"/>
                <a:gd name="T27" fmla="*/ 2 h 54"/>
                <a:gd name="T28" fmla="*/ 49 w 59"/>
                <a:gd name="T29" fmla="*/ 7 h 54"/>
                <a:gd name="T30" fmla="*/ 55 w 59"/>
                <a:gd name="T31" fmla="*/ 15 h 54"/>
                <a:gd name="T32" fmla="*/ 58 w 59"/>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9"/>
                <a:gd name="T52" fmla="*/ 0 h 54"/>
                <a:gd name="T53" fmla="*/ 59 w 59"/>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9" h="54">
                  <a:moveTo>
                    <a:pt x="58" y="26"/>
                  </a:moveTo>
                  <a:lnTo>
                    <a:pt x="55" y="37"/>
                  </a:lnTo>
                  <a:lnTo>
                    <a:pt x="49" y="45"/>
                  </a:lnTo>
                  <a:lnTo>
                    <a:pt x="40" y="50"/>
                  </a:lnTo>
                  <a:lnTo>
                    <a:pt x="29" y="53"/>
                  </a:lnTo>
                  <a:lnTo>
                    <a:pt x="17" y="50"/>
                  </a:lnTo>
                  <a:lnTo>
                    <a:pt x="8" y="45"/>
                  </a:lnTo>
                  <a:lnTo>
                    <a:pt x="2" y="37"/>
                  </a:lnTo>
                  <a:lnTo>
                    <a:pt x="0" y="26"/>
                  </a:lnTo>
                  <a:lnTo>
                    <a:pt x="2" y="15"/>
                  </a:lnTo>
                  <a:lnTo>
                    <a:pt x="8" y="7"/>
                  </a:lnTo>
                  <a:lnTo>
                    <a:pt x="17" y="2"/>
                  </a:lnTo>
                  <a:lnTo>
                    <a:pt x="29" y="0"/>
                  </a:lnTo>
                  <a:lnTo>
                    <a:pt x="40" y="2"/>
                  </a:lnTo>
                  <a:lnTo>
                    <a:pt x="49" y="7"/>
                  </a:lnTo>
                  <a:lnTo>
                    <a:pt x="55" y="15"/>
                  </a:lnTo>
                  <a:lnTo>
                    <a:pt x="58" y="26"/>
                  </a:lnTo>
                </a:path>
              </a:pathLst>
            </a:custGeom>
            <a:solidFill>
              <a:srgbClr val="808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345" name="Freeform 154">
              <a:extLst>
                <a:ext uri="{FF2B5EF4-FFF2-40B4-BE49-F238E27FC236}">
                  <a16:creationId xmlns="" xmlns:a16="http://schemas.microsoft.com/office/drawing/2014/main" id="{02247433-530F-9BFB-2F09-CA0B8FA11336}"/>
                </a:ext>
              </a:extLst>
            </p:cNvPr>
            <p:cNvSpPr>
              <a:spLocks noChangeAspect="1"/>
            </p:cNvSpPr>
            <p:nvPr/>
          </p:nvSpPr>
          <p:spPr bwMode="auto">
            <a:xfrm>
              <a:off x="1995" y="3511"/>
              <a:ext cx="60" cy="54"/>
            </a:xfrm>
            <a:custGeom>
              <a:avLst/>
              <a:gdLst>
                <a:gd name="T0" fmla="*/ 59 w 60"/>
                <a:gd name="T1" fmla="*/ 26 h 54"/>
                <a:gd name="T2" fmla="*/ 56 w 60"/>
                <a:gd name="T3" fmla="*/ 36 h 54"/>
                <a:gd name="T4" fmla="*/ 50 w 60"/>
                <a:gd name="T5" fmla="*/ 44 h 54"/>
                <a:gd name="T6" fmla="*/ 41 w 60"/>
                <a:gd name="T7" fmla="*/ 50 h 54"/>
                <a:gd name="T8" fmla="*/ 29 w 60"/>
                <a:gd name="T9" fmla="*/ 53 h 54"/>
                <a:gd name="T10" fmla="*/ 17 w 60"/>
                <a:gd name="T11" fmla="*/ 50 h 54"/>
                <a:gd name="T12" fmla="*/ 8 w 60"/>
                <a:gd name="T13" fmla="*/ 44 h 54"/>
                <a:gd name="T14" fmla="*/ 2 w 60"/>
                <a:gd name="T15" fmla="*/ 36 h 54"/>
                <a:gd name="T16" fmla="*/ 0 w 60"/>
                <a:gd name="T17" fmla="*/ 26 h 54"/>
                <a:gd name="T18" fmla="*/ 2 w 60"/>
                <a:gd name="T19" fmla="*/ 16 h 54"/>
                <a:gd name="T20" fmla="*/ 8 w 60"/>
                <a:gd name="T21" fmla="*/ 8 h 54"/>
                <a:gd name="T22" fmla="*/ 17 w 60"/>
                <a:gd name="T23" fmla="*/ 2 h 54"/>
                <a:gd name="T24" fmla="*/ 29 w 60"/>
                <a:gd name="T25" fmla="*/ 0 h 54"/>
                <a:gd name="T26" fmla="*/ 41 w 60"/>
                <a:gd name="T27" fmla="*/ 2 h 54"/>
                <a:gd name="T28" fmla="*/ 50 w 60"/>
                <a:gd name="T29" fmla="*/ 8 h 54"/>
                <a:gd name="T30" fmla="*/ 56 w 60"/>
                <a:gd name="T31" fmla="*/ 16 h 54"/>
                <a:gd name="T32" fmla="*/ 59 w 60"/>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54"/>
                <a:gd name="T53" fmla="*/ 60 w 60"/>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54">
                  <a:moveTo>
                    <a:pt x="59" y="26"/>
                  </a:moveTo>
                  <a:lnTo>
                    <a:pt x="56" y="36"/>
                  </a:lnTo>
                  <a:lnTo>
                    <a:pt x="50" y="44"/>
                  </a:lnTo>
                  <a:lnTo>
                    <a:pt x="41" y="50"/>
                  </a:lnTo>
                  <a:lnTo>
                    <a:pt x="29" y="53"/>
                  </a:lnTo>
                  <a:lnTo>
                    <a:pt x="17" y="50"/>
                  </a:lnTo>
                  <a:lnTo>
                    <a:pt x="8" y="44"/>
                  </a:lnTo>
                  <a:lnTo>
                    <a:pt x="2" y="36"/>
                  </a:lnTo>
                  <a:lnTo>
                    <a:pt x="0" y="26"/>
                  </a:lnTo>
                  <a:lnTo>
                    <a:pt x="2" y="16"/>
                  </a:lnTo>
                  <a:lnTo>
                    <a:pt x="8" y="8"/>
                  </a:lnTo>
                  <a:lnTo>
                    <a:pt x="17" y="2"/>
                  </a:lnTo>
                  <a:lnTo>
                    <a:pt x="29" y="0"/>
                  </a:lnTo>
                  <a:lnTo>
                    <a:pt x="41" y="2"/>
                  </a:lnTo>
                  <a:lnTo>
                    <a:pt x="50" y="8"/>
                  </a:lnTo>
                  <a:lnTo>
                    <a:pt x="56" y="16"/>
                  </a:lnTo>
                  <a:lnTo>
                    <a:pt x="59" y="26"/>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46" name="Rectangle 155">
              <a:extLst>
                <a:ext uri="{FF2B5EF4-FFF2-40B4-BE49-F238E27FC236}">
                  <a16:creationId xmlns="" xmlns:a16="http://schemas.microsoft.com/office/drawing/2014/main" id="{9AE8EEF0-E311-CB3A-8E15-5C9C2354A234}"/>
                </a:ext>
              </a:extLst>
            </p:cNvPr>
            <p:cNvSpPr>
              <a:spLocks noChangeAspect="1" noChangeArrowheads="1"/>
            </p:cNvSpPr>
            <p:nvPr/>
          </p:nvSpPr>
          <p:spPr bwMode="auto">
            <a:xfrm>
              <a:off x="2011" y="3574"/>
              <a:ext cx="31" cy="16"/>
            </a:xfrm>
            <a:prstGeom prst="rect">
              <a:avLst/>
            </a:prstGeom>
            <a:solidFill>
              <a:srgbClr val="808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47" name="Rectangle 156">
              <a:extLst>
                <a:ext uri="{FF2B5EF4-FFF2-40B4-BE49-F238E27FC236}">
                  <a16:creationId xmlns="" xmlns:a16="http://schemas.microsoft.com/office/drawing/2014/main" id="{022BDD6A-ED71-D6BE-26D6-1E8E96340FB2}"/>
                </a:ext>
              </a:extLst>
            </p:cNvPr>
            <p:cNvSpPr>
              <a:spLocks noChangeAspect="1" noChangeArrowheads="1"/>
            </p:cNvSpPr>
            <p:nvPr/>
          </p:nvSpPr>
          <p:spPr bwMode="auto">
            <a:xfrm>
              <a:off x="1987" y="3309"/>
              <a:ext cx="16" cy="3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48" name="Freeform 157">
              <a:extLst>
                <a:ext uri="{FF2B5EF4-FFF2-40B4-BE49-F238E27FC236}">
                  <a16:creationId xmlns="" xmlns:a16="http://schemas.microsoft.com/office/drawing/2014/main" id="{C7CF0134-F6B2-E7F8-9757-F6C864EA60CB}"/>
                </a:ext>
              </a:extLst>
            </p:cNvPr>
            <p:cNvSpPr>
              <a:spLocks noChangeAspect="1"/>
            </p:cNvSpPr>
            <p:nvPr/>
          </p:nvSpPr>
          <p:spPr bwMode="auto">
            <a:xfrm>
              <a:off x="1987" y="3309"/>
              <a:ext cx="17" cy="41"/>
            </a:xfrm>
            <a:custGeom>
              <a:avLst/>
              <a:gdLst>
                <a:gd name="T0" fmla="*/ 0 w 17"/>
                <a:gd name="T1" fmla="*/ 0 h 41"/>
                <a:gd name="T2" fmla="*/ 16 w 17"/>
                <a:gd name="T3" fmla="*/ 0 h 41"/>
                <a:gd name="T4" fmla="*/ 16 w 17"/>
                <a:gd name="T5" fmla="*/ 40 h 41"/>
                <a:gd name="T6" fmla="*/ 0 w 17"/>
                <a:gd name="T7" fmla="*/ 40 h 41"/>
                <a:gd name="T8" fmla="*/ 0 w 17"/>
                <a:gd name="T9" fmla="*/ 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0"/>
                  </a:moveTo>
                  <a:lnTo>
                    <a:pt x="16" y="0"/>
                  </a:lnTo>
                  <a:lnTo>
                    <a:pt x="16" y="40"/>
                  </a:lnTo>
                  <a:lnTo>
                    <a:pt x="0" y="40"/>
                  </a:lnTo>
                  <a:lnTo>
                    <a:pt x="0" y="0"/>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49" name="Rectangle 158">
              <a:extLst>
                <a:ext uri="{FF2B5EF4-FFF2-40B4-BE49-F238E27FC236}">
                  <a16:creationId xmlns="" xmlns:a16="http://schemas.microsoft.com/office/drawing/2014/main" id="{D0CD3B79-8721-1DF5-9995-A09373EFF9BE}"/>
                </a:ext>
              </a:extLst>
            </p:cNvPr>
            <p:cNvSpPr>
              <a:spLocks noChangeAspect="1" noChangeArrowheads="1"/>
            </p:cNvSpPr>
            <p:nvPr/>
          </p:nvSpPr>
          <p:spPr bwMode="auto">
            <a:xfrm>
              <a:off x="2058" y="3309"/>
              <a:ext cx="16" cy="3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50" name="Freeform 159">
              <a:extLst>
                <a:ext uri="{FF2B5EF4-FFF2-40B4-BE49-F238E27FC236}">
                  <a16:creationId xmlns="" xmlns:a16="http://schemas.microsoft.com/office/drawing/2014/main" id="{407F68E6-8621-8B45-B7C8-6E184B1C012A}"/>
                </a:ext>
              </a:extLst>
            </p:cNvPr>
            <p:cNvSpPr>
              <a:spLocks noChangeAspect="1"/>
            </p:cNvSpPr>
            <p:nvPr/>
          </p:nvSpPr>
          <p:spPr bwMode="auto">
            <a:xfrm>
              <a:off x="2058" y="3309"/>
              <a:ext cx="17" cy="41"/>
            </a:xfrm>
            <a:custGeom>
              <a:avLst/>
              <a:gdLst>
                <a:gd name="T0" fmla="*/ 0 w 17"/>
                <a:gd name="T1" fmla="*/ 0 h 41"/>
                <a:gd name="T2" fmla="*/ 16 w 17"/>
                <a:gd name="T3" fmla="*/ 0 h 41"/>
                <a:gd name="T4" fmla="*/ 16 w 17"/>
                <a:gd name="T5" fmla="*/ 40 h 41"/>
                <a:gd name="T6" fmla="*/ 0 w 17"/>
                <a:gd name="T7" fmla="*/ 40 h 41"/>
                <a:gd name="T8" fmla="*/ 0 w 17"/>
                <a:gd name="T9" fmla="*/ 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0"/>
                  </a:moveTo>
                  <a:lnTo>
                    <a:pt x="16" y="0"/>
                  </a:lnTo>
                  <a:lnTo>
                    <a:pt x="16" y="40"/>
                  </a:lnTo>
                  <a:lnTo>
                    <a:pt x="0" y="40"/>
                  </a:lnTo>
                  <a:lnTo>
                    <a:pt x="0" y="0"/>
                  </a:lnTo>
                </a:path>
              </a:pathLst>
            </a:custGeom>
            <a:noFill/>
            <a:ln w="12700" cap="rnd" cmpd="sng">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51" name="Line 160">
              <a:extLst>
                <a:ext uri="{FF2B5EF4-FFF2-40B4-BE49-F238E27FC236}">
                  <a16:creationId xmlns="" xmlns:a16="http://schemas.microsoft.com/office/drawing/2014/main" id="{5FB8304E-2BFC-F095-34A1-E5D5EBC6EFAB}"/>
                </a:ext>
              </a:extLst>
            </p:cNvPr>
            <p:cNvSpPr>
              <a:spLocks noChangeAspect="1" noChangeShapeType="1"/>
            </p:cNvSpPr>
            <p:nvPr/>
          </p:nvSpPr>
          <p:spPr bwMode="auto">
            <a:xfrm>
              <a:off x="1996" y="3307"/>
              <a:ext cx="61" cy="0"/>
            </a:xfrm>
            <a:prstGeom prst="line">
              <a:avLst/>
            </a:prstGeom>
            <a:noFill/>
            <a:ln w="12700">
              <a:solidFill>
                <a:srgbClr val="59595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52" name="Freeform 161">
              <a:extLst>
                <a:ext uri="{FF2B5EF4-FFF2-40B4-BE49-F238E27FC236}">
                  <a16:creationId xmlns="" xmlns:a16="http://schemas.microsoft.com/office/drawing/2014/main" id="{D31BFFE9-FFBD-B3E5-8BB5-D1AE810442B9}"/>
                </a:ext>
              </a:extLst>
            </p:cNvPr>
            <p:cNvSpPr>
              <a:spLocks noChangeAspect="1"/>
            </p:cNvSpPr>
            <p:nvPr/>
          </p:nvSpPr>
          <p:spPr bwMode="auto">
            <a:xfrm>
              <a:off x="1995" y="3347"/>
              <a:ext cx="18" cy="32"/>
            </a:xfrm>
            <a:custGeom>
              <a:avLst/>
              <a:gdLst>
                <a:gd name="T0" fmla="*/ 0 w 18"/>
                <a:gd name="T1" fmla="*/ 0 h 32"/>
                <a:gd name="T2" fmla="*/ 6 w 18"/>
                <a:gd name="T3" fmla="*/ 0 h 32"/>
                <a:gd name="T4" fmla="*/ 12 w 18"/>
                <a:gd name="T5" fmla="*/ 1 h 32"/>
                <a:gd name="T6" fmla="*/ 16 w 18"/>
                <a:gd name="T7" fmla="*/ 7 h 32"/>
                <a:gd name="T8" fmla="*/ 17 w 18"/>
                <a:gd name="T9" fmla="*/ 8 h 32"/>
                <a:gd name="T10" fmla="*/ 17 w 18"/>
                <a:gd name="T11" fmla="*/ 10 h 32"/>
                <a:gd name="T12" fmla="*/ 16 w 18"/>
                <a:gd name="T13" fmla="*/ 19 h 32"/>
                <a:gd name="T14" fmla="*/ 14 w 18"/>
                <a:gd name="T15" fmla="*/ 21 h 32"/>
                <a:gd name="T16" fmla="*/ 10 w 18"/>
                <a:gd name="T17" fmla="*/ 26 h 32"/>
                <a:gd name="T18" fmla="*/ 7 w 18"/>
                <a:gd name="T19" fmla="*/ 3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32"/>
                <a:gd name="T32" fmla="*/ 18 w 18"/>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32">
                  <a:moveTo>
                    <a:pt x="0" y="0"/>
                  </a:moveTo>
                  <a:lnTo>
                    <a:pt x="6" y="0"/>
                  </a:lnTo>
                  <a:lnTo>
                    <a:pt x="12" y="1"/>
                  </a:lnTo>
                  <a:lnTo>
                    <a:pt x="16" y="7"/>
                  </a:lnTo>
                  <a:lnTo>
                    <a:pt x="17" y="8"/>
                  </a:lnTo>
                  <a:lnTo>
                    <a:pt x="17" y="10"/>
                  </a:lnTo>
                  <a:lnTo>
                    <a:pt x="16" y="19"/>
                  </a:lnTo>
                  <a:lnTo>
                    <a:pt x="14" y="21"/>
                  </a:lnTo>
                  <a:lnTo>
                    <a:pt x="10" y="26"/>
                  </a:lnTo>
                  <a:lnTo>
                    <a:pt x="7" y="31"/>
                  </a:lnTo>
                </a:path>
              </a:pathLst>
            </a:custGeom>
            <a:noFill/>
            <a:ln w="12700" cap="rnd" cmpd="sng">
              <a:solidFill>
                <a:srgbClr val="59595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53" name="Freeform 162">
              <a:extLst>
                <a:ext uri="{FF2B5EF4-FFF2-40B4-BE49-F238E27FC236}">
                  <a16:creationId xmlns="" xmlns:a16="http://schemas.microsoft.com/office/drawing/2014/main" id="{F544DBEE-294D-5186-DB5D-A36D3C3B91B8}"/>
                </a:ext>
              </a:extLst>
            </p:cNvPr>
            <p:cNvSpPr>
              <a:spLocks noChangeAspect="1"/>
            </p:cNvSpPr>
            <p:nvPr/>
          </p:nvSpPr>
          <p:spPr bwMode="auto">
            <a:xfrm>
              <a:off x="2041" y="3347"/>
              <a:ext cx="17" cy="31"/>
            </a:xfrm>
            <a:custGeom>
              <a:avLst/>
              <a:gdLst>
                <a:gd name="T0" fmla="*/ 16 w 17"/>
                <a:gd name="T1" fmla="*/ 0 h 31"/>
                <a:gd name="T2" fmla="*/ 10 w 17"/>
                <a:gd name="T3" fmla="*/ 0 h 31"/>
                <a:gd name="T4" fmla="*/ 4 w 17"/>
                <a:gd name="T5" fmla="*/ 1 h 31"/>
                <a:gd name="T6" fmla="*/ 1 w 17"/>
                <a:gd name="T7" fmla="*/ 7 h 31"/>
                <a:gd name="T8" fmla="*/ 0 w 17"/>
                <a:gd name="T9" fmla="*/ 8 h 31"/>
                <a:gd name="T10" fmla="*/ 0 w 17"/>
                <a:gd name="T11" fmla="*/ 9 h 31"/>
                <a:gd name="T12" fmla="*/ 1 w 17"/>
                <a:gd name="T13" fmla="*/ 18 h 31"/>
                <a:gd name="T14" fmla="*/ 1 w 17"/>
                <a:gd name="T15" fmla="*/ 19 h 31"/>
                <a:gd name="T16" fmla="*/ 2 w 17"/>
                <a:gd name="T17" fmla="*/ 21 h 31"/>
                <a:gd name="T18" fmla="*/ 9 w 17"/>
                <a:gd name="T19" fmla="*/ 3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31"/>
                <a:gd name="T32" fmla="*/ 17 w 17"/>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31">
                  <a:moveTo>
                    <a:pt x="16" y="0"/>
                  </a:moveTo>
                  <a:lnTo>
                    <a:pt x="10" y="0"/>
                  </a:lnTo>
                  <a:lnTo>
                    <a:pt x="4" y="1"/>
                  </a:lnTo>
                  <a:lnTo>
                    <a:pt x="1" y="7"/>
                  </a:lnTo>
                  <a:lnTo>
                    <a:pt x="0" y="8"/>
                  </a:lnTo>
                  <a:lnTo>
                    <a:pt x="0" y="9"/>
                  </a:lnTo>
                  <a:lnTo>
                    <a:pt x="1" y="18"/>
                  </a:lnTo>
                  <a:lnTo>
                    <a:pt x="1" y="19"/>
                  </a:lnTo>
                  <a:lnTo>
                    <a:pt x="2" y="21"/>
                  </a:lnTo>
                  <a:lnTo>
                    <a:pt x="9" y="30"/>
                  </a:lnTo>
                </a:path>
              </a:pathLst>
            </a:custGeom>
            <a:noFill/>
            <a:ln w="12700" cap="rnd" cmpd="sng">
              <a:solidFill>
                <a:srgbClr val="59595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54" name="Freeform 163">
              <a:extLst>
                <a:ext uri="{FF2B5EF4-FFF2-40B4-BE49-F238E27FC236}">
                  <a16:creationId xmlns="" xmlns:a16="http://schemas.microsoft.com/office/drawing/2014/main" id="{A5C73C5A-77F6-260E-FE5D-C392E8B471C9}"/>
                </a:ext>
              </a:extLst>
            </p:cNvPr>
            <p:cNvSpPr>
              <a:spLocks noChangeAspect="1"/>
            </p:cNvSpPr>
            <p:nvPr/>
          </p:nvSpPr>
          <p:spPr bwMode="auto">
            <a:xfrm>
              <a:off x="2020" y="3333"/>
              <a:ext cx="17" cy="28"/>
            </a:xfrm>
            <a:custGeom>
              <a:avLst/>
              <a:gdLst>
                <a:gd name="T0" fmla="*/ 0 w 17"/>
                <a:gd name="T1" fmla="*/ 0 h 28"/>
                <a:gd name="T2" fmla="*/ 7 w 17"/>
                <a:gd name="T3" fmla="*/ 27 h 28"/>
                <a:gd name="T4" fmla="*/ 15 w 17"/>
                <a:gd name="T5" fmla="*/ 0 h 28"/>
                <a:gd name="T6" fmla="*/ 16 w 17"/>
                <a:gd name="T7" fmla="*/ 0 h 28"/>
                <a:gd name="T8" fmla="*/ 0 60000 65536"/>
                <a:gd name="T9" fmla="*/ 0 60000 65536"/>
                <a:gd name="T10" fmla="*/ 0 60000 65536"/>
                <a:gd name="T11" fmla="*/ 0 60000 65536"/>
                <a:gd name="T12" fmla="*/ 0 w 17"/>
                <a:gd name="T13" fmla="*/ 0 h 28"/>
                <a:gd name="T14" fmla="*/ 17 w 17"/>
                <a:gd name="T15" fmla="*/ 28 h 28"/>
              </a:gdLst>
              <a:ahLst/>
              <a:cxnLst>
                <a:cxn ang="T8">
                  <a:pos x="T0" y="T1"/>
                </a:cxn>
                <a:cxn ang="T9">
                  <a:pos x="T2" y="T3"/>
                </a:cxn>
                <a:cxn ang="T10">
                  <a:pos x="T4" y="T5"/>
                </a:cxn>
                <a:cxn ang="T11">
                  <a:pos x="T6" y="T7"/>
                </a:cxn>
              </a:cxnLst>
              <a:rect l="T12" t="T13" r="T14" b="T15"/>
              <a:pathLst>
                <a:path w="17" h="28">
                  <a:moveTo>
                    <a:pt x="0" y="0"/>
                  </a:moveTo>
                  <a:lnTo>
                    <a:pt x="7" y="27"/>
                  </a:lnTo>
                  <a:lnTo>
                    <a:pt x="15" y="0"/>
                  </a:lnTo>
                  <a:lnTo>
                    <a:pt x="16" y="0"/>
                  </a:lnTo>
                </a:path>
              </a:pathLst>
            </a:custGeom>
            <a:noFill/>
            <a:ln w="12700" cap="rnd" cmpd="sng">
              <a:solidFill>
                <a:srgbClr val="59595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355" name="Line 164">
              <a:extLst>
                <a:ext uri="{FF2B5EF4-FFF2-40B4-BE49-F238E27FC236}">
                  <a16:creationId xmlns="" xmlns:a16="http://schemas.microsoft.com/office/drawing/2014/main" id="{B74648EC-1D7B-0BCC-532C-747F0A8D3442}"/>
                </a:ext>
              </a:extLst>
            </p:cNvPr>
            <p:cNvSpPr>
              <a:spLocks noChangeAspect="1" noChangeShapeType="1"/>
            </p:cNvSpPr>
            <p:nvPr/>
          </p:nvSpPr>
          <p:spPr bwMode="auto">
            <a:xfrm flipH="1">
              <a:off x="2008" y="3316"/>
              <a:ext cx="36" cy="0"/>
            </a:xfrm>
            <a:prstGeom prst="line">
              <a:avLst/>
            </a:prstGeom>
            <a:noFill/>
            <a:ln w="12700">
              <a:solidFill>
                <a:srgbClr val="59595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56" name="Freeform 165">
              <a:extLst>
                <a:ext uri="{FF2B5EF4-FFF2-40B4-BE49-F238E27FC236}">
                  <a16:creationId xmlns="" xmlns:a16="http://schemas.microsoft.com/office/drawing/2014/main" id="{A238B160-A62D-83C1-0255-BE36817FC9CD}"/>
                </a:ext>
              </a:extLst>
            </p:cNvPr>
            <p:cNvSpPr>
              <a:spLocks noChangeAspect="1"/>
            </p:cNvSpPr>
            <p:nvPr/>
          </p:nvSpPr>
          <p:spPr bwMode="auto">
            <a:xfrm>
              <a:off x="2009" y="3573"/>
              <a:ext cx="34" cy="17"/>
            </a:xfrm>
            <a:custGeom>
              <a:avLst/>
              <a:gdLst>
                <a:gd name="T0" fmla="*/ 0 w 34"/>
                <a:gd name="T1" fmla="*/ 0 h 17"/>
                <a:gd name="T2" fmla="*/ 33 w 34"/>
                <a:gd name="T3" fmla="*/ 0 h 17"/>
                <a:gd name="T4" fmla="*/ 33 w 34"/>
                <a:gd name="T5" fmla="*/ 16 h 17"/>
                <a:gd name="T6" fmla="*/ 0 w 34"/>
                <a:gd name="T7" fmla="*/ 16 h 17"/>
                <a:gd name="T8" fmla="*/ 0 w 34"/>
                <a:gd name="T9" fmla="*/ 0 h 17"/>
                <a:gd name="T10" fmla="*/ 0 60000 65536"/>
                <a:gd name="T11" fmla="*/ 0 60000 65536"/>
                <a:gd name="T12" fmla="*/ 0 60000 65536"/>
                <a:gd name="T13" fmla="*/ 0 60000 65536"/>
                <a:gd name="T14" fmla="*/ 0 60000 65536"/>
                <a:gd name="T15" fmla="*/ 0 w 34"/>
                <a:gd name="T16" fmla="*/ 0 h 17"/>
                <a:gd name="T17" fmla="*/ 34 w 34"/>
                <a:gd name="T18" fmla="*/ 17 h 17"/>
              </a:gdLst>
              <a:ahLst/>
              <a:cxnLst>
                <a:cxn ang="T10">
                  <a:pos x="T0" y="T1"/>
                </a:cxn>
                <a:cxn ang="T11">
                  <a:pos x="T2" y="T3"/>
                </a:cxn>
                <a:cxn ang="T12">
                  <a:pos x="T4" y="T5"/>
                </a:cxn>
                <a:cxn ang="T13">
                  <a:pos x="T6" y="T7"/>
                </a:cxn>
                <a:cxn ang="T14">
                  <a:pos x="T8" y="T9"/>
                </a:cxn>
              </a:cxnLst>
              <a:rect l="T15" t="T16" r="T17" b="T18"/>
              <a:pathLst>
                <a:path w="34" h="17">
                  <a:moveTo>
                    <a:pt x="0" y="0"/>
                  </a:moveTo>
                  <a:lnTo>
                    <a:pt x="33" y="0"/>
                  </a:lnTo>
                  <a:lnTo>
                    <a:pt x="33" y="16"/>
                  </a:lnTo>
                  <a:lnTo>
                    <a:pt x="0" y="16"/>
                  </a:lnTo>
                  <a:lnTo>
                    <a:pt x="0" y="0"/>
                  </a:lnTo>
                </a:path>
              </a:pathLst>
            </a:custGeom>
            <a:solidFill>
              <a:srgbClr val="618FFD"/>
            </a:solidFill>
            <a:ln w="12700" cap="rnd" cmpd="sng">
              <a:solidFill>
                <a:srgbClr val="595959"/>
              </a:solidFill>
              <a:prstDash val="solid"/>
              <a:round/>
              <a:headEnd/>
              <a:tailEnd/>
            </a:ln>
          </p:spPr>
          <p:txBody>
            <a:bodyPr/>
            <a:lstStyle/>
            <a:p>
              <a:endParaRPr lang="ru-RU" dirty="0"/>
            </a:p>
          </p:txBody>
        </p:sp>
      </p:grpSp>
      <p:grpSp>
        <p:nvGrpSpPr>
          <p:cNvPr id="749" name="Group 166">
            <a:extLst>
              <a:ext uri="{FF2B5EF4-FFF2-40B4-BE49-F238E27FC236}">
                <a16:creationId xmlns="" xmlns:a16="http://schemas.microsoft.com/office/drawing/2014/main" id="{8618E301-412E-3182-AAC4-E20637797FB4}"/>
              </a:ext>
            </a:extLst>
          </p:cNvPr>
          <p:cNvGrpSpPr>
            <a:grpSpLocks noChangeAspect="1"/>
          </p:cNvGrpSpPr>
          <p:nvPr/>
        </p:nvGrpSpPr>
        <p:grpSpPr bwMode="auto">
          <a:xfrm>
            <a:off x="4370961" y="5805989"/>
            <a:ext cx="443633" cy="513271"/>
            <a:chOff x="752" y="3303"/>
            <a:chExt cx="225" cy="450"/>
          </a:xfrm>
        </p:grpSpPr>
        <p:sp>
          <p:nvSpPr>
            <p:cNvPr id="1075" name="Oval 167">
              <a:extLst>
                <a:ext uri="{FF2B5EF4-FFF2-40B4-BE49-F238E27FC236}">
                  <a16:creationId xmlns="" xmlns:a16="http://schemas.microsoft.com/office/drawing/2014/main" id="{29605D0B-81F3-AADD-157A-3ABEBB41EE52}"/>
                </a:ext>
              </a:extLst>
            </p:cNvPr>
            <p:cNvSpPr>
              <a:spLocks noChangeAspect="1" noChangeArrowheads="1"/>
            </p:cNvSpPr>
            <p:nvPr/>
          </p:nvSpPr>
          <p:spPr bwMode="auto">
            <a:xfrm>
              <a:off x="785" y="3473"/>
              <a:ext cx="30" cy="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76" name="Oval 168">
              <a:extLst>
                <a:ext uri="{FF2B5EF4-FFF2-40B4-BE49-F238E27FC236}">
                  <a16:creationId xmlns="" xmlns:a16="http://schemas.microsoft.com/office/drawing/2014/main" id="{84C31092-4B58-1567-3C8D-DB00D4482F7B}"/>
                </a:ext>
              </a:extLst>
            </p:cNvPr>
            <p:cNvSpPr>
              <a:spLocks noChangeAspect="1" noChangeArrowheads="1"/>
            </p:cNvSpPr>
            <p:nvPr/>
          </p:nvSpPr>
          <p:spPr bwMode="auto">
            <a:xfrm>
              <a:off x="785" y="3438"/>
              <a:ext cx="31" cy="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77" name="Freeform 169">
              <a:extLst>
                <a:ext uri="{FF2B5EF4-FFF2-40B4-BE49-F238E27FC236}">
                  <a16:creationId xmlns="" xmlns:a16="http://schemas.microsoft.com/office/drawing/2014/main" id="{7CE3B08C-4BF3-5949-3150-D0FBB04E29CE}"/>
                </a:ext>
              </a:extLst>
            </p:cNvPr>
            <p:cNvSpPr>
              <a:spLocks noChangeAspect="1"/>
            </p:cNvSpPr>
            <p:nvPr/>
          </p:nvSpPr>
          <p:spPr bwMode="auto">
            <a:xfrm>
              <a:off x="752" y="3636"/>
              <a:ext cx="81" cy="92"/>
            </a:xfrm>
            <a:custGeom>
              <a:avLst/>
              <a:gdLst>
                <a:gd name="T0" fmla="*/ 2 w 81"/>
                <a:gd name="T1" fmla="*/ 39 h 92"/>
                <a:gd name="T2" fmla="*/ 4 w 81"/>
                <a:gd name="T3" fmla="*/ 30 h 92"/>
                <a:gd name="T4" fmla="*/ 8 w 81"/>
                <a:gd name="T5" fmla="*/ 22 h 92"/>
                <a:gd name="T6" fmla="*/ 12 w 81"/>
                <a:gd name="T7" fmla="*/ 16 h 92"/>
                <a:gd name="T8" fmla="*/ 18 w 81"/>
                <a:gd name="T9" fmla="*/ 9 h 92"/>
                <a:gd name="T10" fmla="*/ 23 w 81"/>
                <a:gd name="T11" fmla="*/ 4 h 92"/>
                <a:gd name="T12" fmla="*/ 29 w 81"/>
                <a:gd name="T13" fmla="*/ 1 h 92"/>
                <a:gd name="T14" fmla="*/ 37 w 81"/>
                <a:gd name="T15" fmla="*/ 0 h 92"/>
                <a:gd name="T16" fmla="*/ 42 w 81"/>
                <a:gd name="T17" fmla="*/ 0 h 92"/>
                <a:gd name="T18" fmla="*/ 60 w 81"/>
                <a:gd name="T19" fmla="*/ 2 h 92"/>
                <a:gd name="T20" fmla="*/ 65 w 81"/>
                <a:gd name="T21" fmla="*/ 4 h 92"/>
                <a:gd name="T22" fmla="*/ 70 w 81"/>
                <a:gd name="T23" fmla="*/ 9 h 92"/>
                <a:gd name="T24" fmla="*/ 77 w 81"/>
                <a:gd name="T25" fmla="*/ 20 h 92"/>
                <a:gd name="T26" fmla="*/ 80 w 81"/>
                <a:gd name="T27" fmla="*/ 26 h 92"/>
                <a:gd name="T28" fmla="*/ 80 w 81"/>
                <a:gd name="T29" fmla="*/ 33 h 92"/>
                <a:gd name="T30" fmla="*/ 79 w 81"/>
                <a:gd name="T31" fmla="*/ 50 h 92"/>
                <a:gd name="T32" fmla="*/ 75 w 81"/>
                <a:gd name="T33" fmla="*/ 59 h 92"/>
                <a:gd name="T34" fmla="*/ 72 w 81"/>
                <a:gd name="T35" fmla="*/ 67 h 92"/>
                <a:gd name="T36" fmla="*/ 67 w 81"/>
                <a:gd name="T37" fmla="*/ 74 h 92"/>
                <a:gd name="T38" fmla="*/ 62 w 81"/>
                <a:gd name="T39" fmla="*/ 80 h 92"/>
                <a:gd name="T40" fmla="*/ 56 w 81"/>
                <a:gd name="T41" fmla="*/ 85 h 92"/>
                <a:gd name="T42" fmla="*/ 50 w 81"/>
                <a:gd name="T43" fmla="*/ 89 h 92"/>
                <a:gd name="T44" fmla="*/ 44 w 81"/>
                <a:gd name="T45" fmla="*/ 91 h 92"/>
                <a:gd name="T46" fmla="*/ 37 w 81"/>
                <a:gd name="T47" fmla="*/ 91 h 92"/>
                <a:gd name="T48" fmla="*/ 18 w 81"/>
                <a:gd name="T49" fmla="*/ 87 h 92"/>
                <a:gd name="T50" fmla="*/ 13 w 81"/>
                <a:gd name="T51" fmla="*/ 85 h 92"/>
                <a:gd name="T52" fmla="*/ 9 w 81"/>
                <a:gd name="T53" fmla="*/ 81 h 92"/>
                <a:gd name="T54" fmla="*/ 6 w 81"/>
                <a:gd name="T55" fmla="*/ 76 h 92"/>
                <a:gd name="T56" fmla="*/ 3 w 81"/>
                <a:gd name="T57" fmla="*/ 69 h 92"/>
                <a:gd name="T58" fmla="*/ 0 w 81"/>
                <a:gd name="T59" fmla="*/ 55 h 92"/>
                <a:gd name="T60" fmla="*/ 2 w 81"/>
                <a:gd name="T61" fmla="*/ 39 h 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1"/>
                <a:gd name="T94" fmla="*/ 0 h 92"/>
                <a:gd name="T95" fmla="*/ 81 w 81"/>
                <a:gd name="T96" fmla="*/ 92 h 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1" h="92">
                  <a:moveTo>
                    <a:pt x="2" y="39"/>
                  </a:moveTo>
                  <a:lnTo>
                    <a:pt x="4" y="30"/>
                  </a:lnTo>
                  <a:lnTo>
                    <a:pt x="8" y="22"/>
                  </a:lnTo>
                  <a:lnTo>
                    <a:pt x="12" y="16"/>
                  </a:lnTo>
                  <a:lnTo>
                    <a:pt x="18" y="9"/>
                  </a:lnTo>
                  <a:lnTo>
                    <a:pt x="23" y="4"/>
                  </a:lnTo>
                  <a:lnTo>
                    <a:pt x="29" y="1"/>
                  </a:lnTo>
                  <a:lnTo>
                    <a:pt x="37" y="0"/>
                  </a:lnTo>
                  <a:lnTo>
                    <a:pt x="42" y="0"/>
                  </a:lnTo>
                  <a:lnTo>
                    <a:pt x="60" y="2"/>
                  </a:lnTo>
                  <a:lnTo>
                    <a:pt x="65" y="4"/>
                  </a:lnTo>
                  <a:lnTo>
                    <a:pt x="70" y="9"/>
                  </a:lnTo>
                  <a:lnTo>
                    <a:pt x="77" y="20"/>
                  </a:lnTo>
                  <a:lnTo>
                    <a:pt x="80" y="26"/>
                  </a:lnTo>
                  <a:lnTo>
                    <a:pt x="80" y="33"/>
                  </a:lnTo>
                  <a:lnTo>
                    <a:pt x="79" y="50"/>
                  </a:lnTo>
                  <a:lnTo>
                    <a:pt x="75" y="59"/>
                  </a:lnTo>
                  <a:lnTo>
                    <a:pt x="72" y="67"/>
                  </a:lnTo>
                  <a:lnTo>
                    <a:pt x="67" y="74"/>
                  </a:lnTo>
                  <a:lnTo>
                    <a:pt x="62" y="80"/>
                  </a:lnTo>
                  <a:lnTo>
                    <a:pt x="56" y="85"/>
                  </a:lnTo>
                  <a:lnTo>
                    <a:pt x="50" y="89"/>
                  </a:lnTo>
                  <a:lnTo>
                    <a:pt x="44" y="91"/>
                  </a:lnTo>
                  <a:lnTo>
                    <a:pt x="37" y="91"/>
                  </a:lnTo>
                  <a:lnTo>
                    <a:pt x="18" y="87"/>
                  </a:lnTo>
                  <a:lnTo>
                    <a:pt x="13" y="85"/>
                  </a:lnTo>
                  <a:lnTo>
                    <a:pt x="9" y="81"/>
                  </a:lnTo>
                  <a:lnTo>
                    <a:pt x="6" y="76"/>
                  </a:lnTo>
                  <a:lnTo>
                    <a:pt x="3" y="69"/>
                  </a:lnTo>
                  <a:lnTo>
                    <a:pt x="0" y="55"/>
                  </a:lnTo>
                  <a:lnTo>
                    <a:pt x="2" y="39"/>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78" name="Freeform 170">
              <a:extLst>
                <a:ext uri="{FF2B5EF4-FFF2-40B4-BE49-F238E27FC236}">
                  <a16:creationId xmlns="" xmlns:a16="http://schemas.microsoft.com/office/drawing/2014/main" id="{775A0443-2A79-6D75-5E7F-109B87E98EC6}"/>
                </a:ext>
              </a:extLst>
            </p:cNvPr>
            <p:cNvSpPr>
              <a:spLocks noChangeAspect="1"/>
            </p:cNvSpPr>
            <p:nvPr/>
          </p:nvSpPr>
          <p:spPr bwMode="auto">
            <a:xfrm>
              <a:off x="752" y="3636"/>
              <a:ext cx="81" cy="92"/>
            </a:xfrm>
            <a:custGeom>
              <a:avLst/>
              <a:gdLst>
                <a:gd name="T0" fmla="*/ 2 w 81"/>
                <a:gd name="T1" fmla="*/ 39 h 92"/>
                <a:gd name="T2" fmla="*/ 4 w 81"/>
                <a:gd name="T3" fmla="*/ 30 h 92"/>
                <a:gd name="T4" fmla="*/ 8 w 81"/>
                <a:gd name="T5" fmla="*/ 22 h 92"/>
                <a:gd name="T6" fmla="*/ 12 w 81"/>
                <a:gd name="T7" fmla="*/ 16 h 92"/>
                <a:gd name="T8" fmla="*/ 18 w 81"/>
                <a:gd name="T9" fmla="*/ 9 h 92"/>
                <a:gd name="T10" fmla="*/ 23 w 81"/>
                <a:gd name="T11" fmla="*/ 4 h 92"/>
                <a:gd name="T12" fmla="*/ 29 w 81"/>
                <a:gd name="T13" fmla="*/ 1 h 92"/>
                <a:gd name="T14" fmla="*/ 37 w 81"/>
                <a:gd name="T15" fmla="*/ 0 h 92"/>
                <a:gd name="T16" fmla="*/ 42 w 81"/>
                <a:gd name="T17" fmla="*/ 0 h 92"/>
                <a:gd name="T18" fmla="*/ 60 w 81"/>
                <a:gd name="T19" fmla="*/ 2 h 92"/>
                <a:gd name="T20" fmla="*/ 65 w 81"/>
                <a:gd name="T21" fmla="*/ 4 h 92"/>
                <a:gd name="T22" fmla="*/ 70 w 81"/>
                <a:gd name="T23" fmla="*/ 9 h 92"/>
                <a:gd name="T24" fmla="*/ 77 w 81"/>
                <a:gd name="T25" fmla="*/ 20 h 92"/>
                <a:gd name="T26" fmla="*/ 80 w 81"/>
                <a:gd name="T27" fmla="*/ 26 h 92"/>
                <a:gd name="T28" fmla="*/ 80 w 81"/>
                <a:gd name="T29" fmla="*/ 33 h 92"/>
                <a:gd name="T30" fmla="*/ 79 w 81"/>
                <a:gd name="T31" fmla="*/ 50 h 92"/>
                <a:gd name="T32" fmla="*/ 75 w 81"/>
                <a:gd name="T33" fmla="*/ 59 h 92"/>
                <a:gd name="T34" fmla="*/ 72 w 81"/>
                <a:gd name="T35" fmla="*/ 67 h 92"/>
                <a:gd name="T36" fmla="*/ 67 w 81"/>
                <a:gd name="T37" fmla="*/ 74 h 92"/>
                <a:gd name="T38" fmla="*/ 62 w 81"/>
                <a:gd name="T39" fmla="*/ 80 h 92"/>
                <a:gd name="T40" fmla="*/ 56 w 81"/>
                <a:gd name="T41" fmla="*/ 85 h 92"/>
                <a:gd name="T42" fmla="*/ 50 w 81"/>
                <a:gd name="T43" fmla="*/ 89 h 92"/>
                <a:gd name="T44" fmla="*/ 44 w 81"/>
                <a:gd name="T45" fmla="*/ 91 h 92"/>
                <a:gd name="T46" fmla="*/ 37 w 81"/>
                <a:gd name="T47" fmla="*/ 91 h 92"/>
                <a:gd name="T48" fmla="*/ 18 w 81"/>
                <a:gd name="T49" fmla="*/ 87 h 92"/>
                <a:gd name="T50" fmla="*/ 13 w 81"/>
                <a:gd name="T51" fmla="*/ 85 h 92"/>
                <a:gd name="T52" fmla="*/ 9 w 81"/>
                <a:gd name="T53" fmla="*/ 81 h 92"/>
                <a:gd name="T54" fmla="*/ 6 w 81"/>
                <a:gd name="T55" fmla="*/ 76 h 92"/>
                <a:gd name="T56" fmla="*/ 3 w 81"/>
                <a:gd name="T57" fmla="*/ 69 h 92"/>
                <a:gd name="T58" fmla="*/ 0 w 81"/>
                <a:gd name="T59" fmla="*/ 55 h 92"/>
                <a:gd name="T60" fmla="*/ 2 w 81"/>
                <a:gd name="T61" fmla="*/ 39 h 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1"/>
                <a:gd name="T94" fmla="*/ 0 h 92"/>
                <a:gd name="T95" fmla="*/ 81 w 81"/>
                <a:gd name="T96" fmla="*/ 92 h 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1" h="92">
                  <a:moveTo>
                    <a:pt x="2" y="39"/>
                  </a:moveTo>
                  <a:lnTo>
                    <a:pt x="4" y="30"/>
                  </a:lnTo>
                  <a:lnTo>
                    <a:pt x="8" y="22"/>
                  </a:lnTo>
                  <a:lnTo>
                    <a:pt x="12" y="16"/>
                  </a:lnTo>
                  <a:lnTo>
                    <a:pt x="18" y="9"/>
                  </a:lnTo>
                  <a:lnTo>
                    <a:pt x="23" y="4"/>
                  </a:lnTo>
                  <a:lnTo>
                    <a:pt x="29" y="1"/>
                  </a:lnTo>
                  <a:lnTo>
                    <a:pt x="37" y="0"/>
                  </a:lnTo>
                  <a:lnTo>
                    <a:pt x="42" y="0"/>
                  </a:lnTo>
                  <a:lnTo>
                    <a:pt x="60" y="2"/>
                  </a:lnTo>
                  <a:lnTo>
                    <a:pt x="65" y="4"/>
                  </a:lnTo>
                  <a:lnTo>
                    <a:pt x="70" y="9"/>
                  </a:lnTo>
                  <a:lnTo>
                    <a:pt x="77" y="20"/>
                  </a:lnTo>
                  <a:lnTo>
                    <a:pt x="80" y="26"/>
                  </a:lnTo>
                  <a:lnTo>
                    <a:pt x="80" y="33"/>
                  </a:lnTo>
                  <a:lnTo>
                    <a:pt x="79" y="50"/>
                  </a:lnTo>
                  <a:lnTo>
                    <a:pt x="75" y="59"/>
                  </a:lnTo>
                  <a:lnTo>
                    <a:pt x="72" y="67"/>
                  </a:lnTo>
                  <a:lnTo>
                    <a:pt x="67" y="74"/>
                  </a:lnTo>
                  <a:lnTo>
                    <a:pt x="62" y="80"/>
                  </a:lnTo>
                  <a:lnTo>
                    <a:pt x="56" y="85"/>
                  </a:lnTo>
                  <a:lnTo>
                    <a:pt x="50" y="89"/>
                  </a:lnTo>
                  <a:lnTo>
                    <a:pt x="44" y="91"/>
                  </a:lnTo>
                  <a:lnTo>
                    <a:pt x="37" y="91"/>
                  </a:lnTo>
                  <a:lnTo>
                    <a:pt x="18" y="87"/>
                  </a:lnTo>
                  <a:lnTo>
                    <a:pt x="13" y="85"/>
                  </a:lnTo>
                  <a:lnTo>
                    <a:pt x="9" y="81"/>
                  </a:lnTo>
                  <a:lnTo>
                    <a:pt x="6" y="76"/>
                  </a:lnTo>
                  <a:lnTo>
                    <a:pt x="3" y="69"/>
                  </a:lnTo>
                  <a:lnTo>
                    <a:pt x="0" y="55"/>
                  </a:lnTo>
                  <a:lnTo>
                    <a:pt x="2" y="39"/>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79" name="Freeform 171">
              <a:extLst>
                <a:ext uri="{FF2B5EF4-FFF2-40B4-BE49-F238E27FC236}">
                  <a16:creationId xmlns="" xmlns:a16="http://schemas.microsoft.com/office/drawing/2014/main" id="{00533FAB-4EBD-2111-6081-5B088AD2E6AF}"/>
                </a:ext>
              </a:extLst>
            </p:cNvPr>
            <p:cNvSpPr>
              <a:spLocks noChangeAspect="1"/>
            </p:cNvSpPr>
            <p:nvPr/>
          </p:nvSpPr>
          <p:spPr bwMode="auto">
            <a:xfrm>
              <a:off x="766" y="3637"/>
              <a:ext cx="66" cy="91"/>
            </a:xfrm>
            <a:custGeom>
              <a:avLst/>
              <a:gdLst>
                <a:gd name="T0" fmla="*/ 2 w 66"/>
                <a:gd name="T1" fmla="*/ 39 h 91"/>
                <a:gd name="T2" fmla="*/ 4 w 66"/>
                <a:gd name="T3" fmla="*/ 30 h 91"/>
                <a:gd name="T4" fmla="*/ 8 w 66"/>
                <a:gd name="T5" fmla="*/ 22 h 91"/>
                <a:gd name="T6" fmla="*/ 12 w 66"/>
                <a:gd name="T7" fmla="*/ 15 h 91"/>
                <a:gd name="T8" fmla="*/ 18 w 66"/>
                <a:gd name="T9" fmla="*/ 10 h 91"/>
                <a:gd name="T10" fmla="*/ 23 w 66"/>
                <a:gd name="T11" fmla="*/ 5 h 91"/>
                <a:gd name="T12" fmla="*/ 29 w 66"/>
                <a:gd name="T13" fmla="*/ 1 h 91"/>
                <a:gd name="T14" fmla="*/ 36 w 66"/>
                <a:gd name="T15" fmla="*/ 0 h 91"/>
                <a:gd name="T16" fmla="*/ 42 w 66"/>
                <a:gd name="T17" fmla="*/ 0 h 91"/>
                <a:gd name="T18" fmla="*/ 48 w 66"/>
                <a:gd name="T19" fmla="*/ 1 h 91"/>
                <a:gd name="T20" fmla="*/ 53 w 66"/>
                <a:gd name="T21" fmla="*/ 5 h 91"/>
                <a:gd name="T22" fmla="*/ 58 w 66"/>
                <a:gd name="T23" fmla="*/ 10 h 91"/>
                <a:gd name="T24" fmla="*/ 61 w 66"/>
                <a:gd name="T25" fmla="*/ 15 h 91"/>
                <a:gd name="T26" fmla="*/ 64 w 66"/>
                <a:gd name="T27" fmla="*/ 22 h 91"/>
                <a:gd name="T28" fmla="*/ 65 w 66"/>
                <a:gd name="T29" fmla="*/ 30 h 91"/>
                <a:gd name="T30" fmla="*/ 64 w 66"/>
                <a:gd name="T31" fmla="*/ 48 h 91"/>
                <a:gd name="T32" fmla="*/ 60 w 66"/>
                <a:gd name="T33" fmla="*/ 57 h 91"/>
                <a:gd name="T34" fmla="*/ 57 w 66"/>
                <a:gd name="T35" fmla="*/ 65 h 91"/>
                <a:gd name="T36" fmla="*/ 52 w 66"/>
                <a:gd name="T37" fmla="*/ 73 h 91"/>
                <a:gd name="T38" fmla="*/ 47 w 66"/>
                <a:gd name="T39" fmla="*/ 79 h 91"/>
                <a:gd name="T40" fmla="*/ 41 w 66"/>
                <a:gd name="T41" fmla="*/ 84 h 91"/>
                <a:gd name="T42" fmla="*/ 35 w 66"/>
                <a:gd name="T43" fmla="*/ 88 h 91"/>
                <a:gd name="T44" fmla="*/ 29 w 66"/>
                <a:gd name="T45" fmla="*/ 90 h 91"/>
                <a:gd name="T46" fmla="*/ 23 w 66"/>
                <a:gd name="T47" fmla="*/ 90 h 91"/>
                <a:gd name="T48" fmla="*/ 17 w 66"/>
                <a:gd name="T49" fmla="*/ 88 h 91"/>
                <a:gd name="T50" fmla="*/ 11 w 66"/>
                <a:gd name="T51" fmla="*/ 84 h 91"/>
                <a:gd name="T52" fmla="*/ 7 w 66"/>
                <a:gd name="T53" fmla="*/ 79 h 91"/>
                <a:gd name="T54" fmla="*/ 4 w 66"/>
                <a:gd name="T55" fmla="*/ 73 h 91"/>
                <a:gd name="T56" fmla="*/ 0 w 66"/>
                <a:gd name="T57" fmla="*/ 65 h 91"/>
                <a:gd name="T58" fmla="*/ 0 w 66"/>
                <a:gd name="T59" fmla="*/ 57 h 91"/>
                <a:gd name="T60" fmla="*/ 2 w 66"/>
                <a:gd name="T61" fmla="*/ 39 h 9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6"/>
                <a:gd name="T94" fmla="*/ 0 h 91"/>
                <a:gd name="T95" fmla="*/ 66 w 66"/>
                <a:gd name="T96" fmla="*/ 91 h 9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6" h="91">
                  <a:moveTo>
                    <a:pt x="2" y="39"/>
                  </a:moveTo>
                  <a:lnTo>
                    <a:pt x="4" y="30"/>
                  </a:lnTo>
                  <a:lnTo>
                    <a:pt x="8" y="22"/>
                  </a:lnTo>
                  <a:lnTo>
                    <a:pt x="12" y="15"/>
                  </a:lnTo>
                  <a:lnTo>
                    <a:pt x="18" y="10"/>
                  </a:lnTo>
                  <a:lnTo>
                    <a:pt x="23" y="5"/>
                  </a:lnTo>
                  <a:lnTo>
                    <a:pt x="29" y="1"/>
                  </a:lnTo>
                  <a:lnTo>
                    <a:pt x="36" y="0"/>
                  </a:lnTo>
                  <a:lnTo>
                    <a:pt x="42" y="0"/>
                  </a:lnTo>
                  <a:lnTo>
                    <a:pt x="48" y="1"/>
                  </a:lnTo>
                  <a:lnTo>
                    <a:pt x="53" y="5"/>
                  </a:lnTo>
                  <a:lnTo>
                    <a:pt x="58" y="10"/>
                  </a:lnTo>
                  <a:lnTo>
                    <a:pt x="61" y="15"/>
                  </a:lnTo>
                  <a:lnTo>
                    <a:pt x="64" y="22"/>
                  </a:lnTo>
                  <a:lnTo>
                    <a:pt x="65" y="30"/>
                  </a:lnTo>
                  <a:lnTo>
                    <a:pt x="64" y="48"/>
                  </a:lnTo>
                  <a:lnTo>
                    <a:pt x="60" y="57"/>
                  </a:lnTo>
                  <a:lnTo>
                    <a:pt x="57" y="65"/>
                  </a:lnTo>
                  <a:lnTo>
                    <a:pt x="52" y="73"/>
                  </a:lnTo>
                  <a:lnTo>
                    <a:pt x="47" y="79"/>
                  </a:lnTo>
                  <a:lnTo>
                    <a:pt x="41" y="84"/>
                  </a:lnTo>
                  <a:lnTo>
                    <a:pt x="35" y="88"/>
                  </a:lnTo>
                  <a:lnTo>
                    <a:pt x="29" y="90"/>
                  </a:lnTo>
                  <a:lnTo>
                    <a:pt x="23" y="90"/>
                  </a:lnTo>
                  <a:lnTo>
                    <a:pt x="17" y="88"/>
                  </a:lnTo>
                  <a:lnTo>
                    <a:pt x="11" y="84"/>
                  </a:lnTo>
                  <a:lnTo>
                    <a:pt x="7" y="79"/>
                  </a:lnTo>
                  <a:lnTo>
                    <a:pt x="4" y="73"/>
                  </a:lnTo>
                  <a:lnTo>
                    <a:pt x="0" y="65"/>
                  </a:lnTo>
                  <a:lnTo>
                    <a:pt x="0" y="57"/>
                  </a:lnTo>
                  <a:lnTo>
                    <a:pt x="2" y="39"/>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80" name="Freeform 172">
              <a:extLst>
                <a:ext uri="{FF2B5EF4-FFF2-40B4-BE49-F238E27FC236}">
                  <a16:creationId xmlns="" xmlns:a16="http://schemas.microsoft.com/office/drawing/2014/main" id="{67C819D5-B478-1B9A-C64E-80F5C70B1005}"/>
                </a:ext>
              </a:extLst>
            </p:cNvPr>
            <p:cNvSpPr>
              <a:spLocks noChangeAspect="1"/>
            </p:cNvSpPr>
            <p:nvPr/>
          </p:nvSpPr>
          <p:spPr bwMode="auto">
            <a:xfrm>
              <a:off x="787" y="3712"/>
              <a:ext cx="17" cy="17"/>
            </a:xfrm>
            <a:custGeom>
              <a:avLst/>
              <a:gdLst>
                <a:gd name="T0" fmla="*/ 0 w 17"/>
                <a:gd name="T1" fmla="*/ 7 h 17"/>
                <a:gd name="T2" fmla="*/ 5 w 17"/>
                <a:gd name="T3" fmla="*/ 1 h 17"/>
                <a:gd name="T4" fmla="*/ 10 w 17"/>
                <a:gd name="T5" fmla="*/ 0 h 17"/>
                <a:gd name="T6" fmla="*/ 16 w 17"/>
                <a:gd name="T7" fmla="*/ 3 h 17"/>
                <a:gd name="T8" fmla="*/ 16 w 17"/>
                <a:gd name="T9" fmla="*/ 8 h 17"/>
                <a:gd name="T10" fmla="*/ 10 w 17"/>
                <a:gd name="T11" fmla="*/ 12 h 17"/>
                <a:gd name="T12" fmla="*/ 5 w 17"/>
                <a:gd name="T13" fmla="*/ 16 h 17"/>
                <a:gd name="T14" fmla="*/ 0 w 17"/>
                <a:gd name="T15" fmla="*/ 12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3"/>
                  </a:lnTo>
                  <a:lnTo>
                    <a:pt x="16" y="8"/>
                  </a:lnTo>
                  <a:lnTo>
                    <a:pt x="10" y="12"/>
                  </a:lnTo>
                  <a:lnTo>
                    <a:pt x="5" y="16"/>
                  </a:lnTo>
                  <a:lnTo>
                    <a:pt x="0" y="12"/>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81" name="Freeform 173">
              <a:extLst>
                <a:ext uri="{FF2B5EF4-FFF2-40B4-BE49-F238E27FC236}">
                  <a16:creationId xmlns="" xmlns:a16="http://schemas.microsoft.com/office/drawing/2014/main" id="{F673D467-9180-3E3C-7E64-EB2D95FA06D7}"/>
                </a:ext>
              </a:extLst>
            </p:cNvPr>
            <p:cNvSpPr>
              <a:spLocks noChangeAspect="1"/>
            </p:cNvSpPr>
            <p:nvPr/>
          </p:nvSpPr>
          <p:spPr bwMode="auto">
            <a:xfrm>
              <a:off x="773" y="3697"/>
              <a:ext cx="17" cy="17"/>
            </a:xfrm>
            <a:custGeom>
              <a:avLst/>
              <a:gdLst>
                <a:gd name="T0" fmla="*/ 0 w 17"/>
                <a:gd name="T1" fmla="*/ 7 h 17"/>
                <a:gd name="T2" fmla="*/ 2 w 17"/>
                <a:gd name="T3" fmla="*/ 2 h 17"/>
                <a:gd name="T4" fmla="*/ 9 w 17"/>
                <a:gd name="T5" fmla="*/ 0 h 17"/>
                <a:gd name="T6" fmla="*/ 13 w 17"/>
                <a:gd name="T7" fmla="*/ 2 h 17"/>
                <a:gd name="T8" fmla="*/ 16 w 17"/>
                <a:gd name="T9" fmla="*/ 8 h 17"/>
                <a:gd name="T10" fmla="*/ 10 w 17"/>
                <a:gd name="T11" fmla="*/ 14 h 17"/>
                <a:gd name="T12" fmla="*/ 5 w 17"/>
                <a:gd name="T13" fmla="*/ 16 h 17"/>
                <a:gd name="T14" fmla="*/ 0 w 17"/>
                <a:gd name="T15" fmla="*/ 13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2" y="2"/>
                  </a:lnTo>
                  <a:lnTo>
                    <a:pt x="9" y="0"/>
                  </a:lnTo>
                  <a:lnTo>
                    <a:pt x="13" y="2"/>
                  </a:lnTo>
                  <a:lnTo>
                    <a:pt x="16" y="8"/>
                  </a:lnTo>
                  <a:lnTo>
                    <a:pt x="10" y="14"/>
                  </a:lnTo>
                  <a:lnTo>
                    <a:pt x="5" y="16"/>
                  </a:lnTo>
                  <a:lnTo>
                    <a:pt x="0" y="13"/>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82" name="Freeform 174">
              <a:extLst>
                <a:ext uri="{FF2B5EF4-FFF2-40B4-BE49-F238E27FC236}">
                  <a16:creationId xmlns="" xmlns:a16="http://schemas.microsoft.com/office/drawing/2014/main" id="{1735F346-A513-C0FE-F739-6C62AF365456}"/>
                </a:ext>
              </a:extLst>
            </p:cNvPr>
            <p:cNvSpPr>
              <a:spLocks noChangeAspect="1"/>
            </p:cNvSpPr>
            <p:nvPr/>
          </p:nvSpPr>
          <p:spPr bwMode="auto">
            <a:xfrm>
              <a:off x="773" y="3672"/>
              <a:ext cx="17" cy="17"/>
            </a:xfrm>
            <a:custGeom>
              <a:avLst/>
              <a:gdLst>
                <a:gd name="T0" fmla="*/ 0 w 17"/>
                <a:gd name="T1" fmla="*/ 7 h 17"/>
                <a:gd name="T2" fmla="*/ 5 w 17"/>
                <a:gd name="T3" fmla="*/ 1 h 17"/>
                <a:gd name="T4" fmla="*/ 10 w 17"/>
                <a:gd name="T5" fmla="*/ 0 h 17"/>
                <a:gd name="T6" fmla="*/ 16 w 17"/>
                <a:gd name="T7" fmla="*/ 2 h 17"/>
                <a:gd name="T8" fmla="*/ 16 w 17"/>
                <a:gd name="T9" fmla="*/ 9 h 17"/>
                <a:gd name="T10" fmla="*/ 13 w 17"/>
                <a:gd name="T11" fmla="*/ 14 h 17"/>
                <a:gd name="T12" fmla="*/ 6 w 17"/>
                <a:gd name="T13" fmla="*/ 16 h 17"/>
                <a:gd name="T14" fmla="*/ 2 w 17"/>
                <a:gd name="T15" fmla="*/ 14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2"/>
                  </a:lnTo>
                  <a:lnTo>
                    <a:pt x="16" y="9"/>
                  </a:lnTo>
                  <a:lnTo>
                    <a:pt x="13" y="14"/>
                  </a:lnTo>
                  <a:lnTo>
                    <a:pt x="6" y="16"/>
                  </a:lnTo>
                  <a:lnTo>
                    <a:pt x="2" y="14"/>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83" name="Freeform 175">
              <a:extLst>
                <a:ext uri="{FF2B5EF4-FFF2-40B4-BE49-F238E27FC236}">
                  <a16:creationId xmlns="" xmlns:a16="http://schemas.microsoft.com/office/drawing/2014/main" id="{120D316D-D015-5F49-4773-72E25E99DA6C}"/>
                </a:ext>
              </a:extLst>
            </p:cNvPr>
            <p:cNvSpPr>
              <a:spLocks noChangeAspect="1"/>
            </p:cNvSpPr>
            <p:nvPr/>
          </p:nvSpPr>
          <p:spPr bwMode="auto">
            <a:xfrm>
              <a:off x="787" y="3647"/>
              <a:ext cx="17" cy="17"/>
            </a:xfrm>
            <a:custGeom>
              <a:avLst/>
              <a:gdLst>
                <a:gd name="T0" fmla="*/ 0 w 17"/>
                <a:gd name="T1" fmla="*/ 7 h 17"/>
                <a:gd name="T2" fmla="*/ 5 w 17"/>
                <a:gd name="T3" fmla="*/ 1 h 17"/>
                <a:gd name="T4" fmla="*/ 10 w 17"/>
                <a:gd name="T5" fmla="*/ 0 h 17"/>
                <a:gd name="T6" fmla="*/ 16 w 17"/>
                <a:gd name="T7" fmla="*/ 2 h 17"/>
                <a:gd name="T8" fmla="*/ 16 w 17"/>
                <a:gd name="T9" fmla="*/ 8 h 17"/>
                <a:gd name="T10" fmla="*/ 10 w 17"/>
                <a:gd name="T11" fmla="*/ 12 h 17"/>
                <a:gd name="T12" fmla="*/ 5 w 17"/>
                <a:gd name="T13" fmla="*/ 16 h 17"/>
                <a:gd name="T14" fmla="*/ 0 w 17"/>
                <a:gd name="T15" fmla="*/ 12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2"/>
                  </a:lnTo>
                  <a:lnTo>
                    <a:pt x="16" y="8"/>
                  </a:lnTo>
                  <a:lnTo>
                    <a:pt x="10" y="12"/>
                  </a:lnTo>
                  <a:lnTo>
                    <a:pt x="5" y="16"/>
                  </a:lnTo>
                  <a:lnTo>
                    <a:pt x="0" y="12"/>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84" name="Freeform 176">
              <a:extLst>
                <a:ext uri="{FF2B5EF4-FFF2-40B4-BE49-F238E27FC236}">
                  <a16:creationId xmlns="" xmlns:a16="http://schemas.microsoft.com/office/drawing/2014/main" id="{B9D45AF2-06C8-041B-E803-2C5A7D553438}"/>
                </a:ext>
              </a:extLst>
            </p:cNvPr>
            <p:cNvSpPr>
              <a:spLocks noChangeAspect="1"/>
            </p:cNvSpPr>
            <p:nvPr/>
          </p:nvSpPr>
          <p:spPr bwMode="auto">
            <a:xfrm>
              <a:off x="783" y="3646"/>
              <a:ext cx="146" cy="95"/>
            </a:xfrm>
            <a:custGeom>
              <a:avLst/>
              <a:gdLst>
                <a:gd name="T0" fmla="*/ 21 w 146"/>
                <a:gd name="T1" fmla="*/ 60 h 95"/>
                <a:gd name="T2" fmla="*/ 17 w 146"/>
                <a:gd name="T3" fmla="*/ 61 h 95"/>
                <a:gd name="T4" fmla="*/ 15 w 146"/>
                <a:gd name="T5" fmla="*/ 62 h 95"/>
                <a:gd name="T6" fmla="*/ 12 w 146"/>
                <a:gd name="T7" fmla="*/ 62 h 95"/>
                <a:gd name="T8" fmla="*/ 6 w 146"/>
                <a:gd name="T9" fmla="*/ 58 h 95"/>
                <a:gd name="T10" fmla="*/ 2 w 146"/>
                <a:gd name="T11" fmla="*/ 52 h 95"/>
                <a:gd name="T12" fmla="*/ 0 w 146"/>
                <a:gd name="T13" fmla="*/ 43 h 95"/>
                <a:gd name="T14" fmla="*/ 0 w 146"/>
                <a:gd name="T15" fmla="*/ 31 h 95"/>
                <a:gd name="T16" fmla="*/ 6 w 146"/>
                <a:gd name="T17" fmla="*/ 17 h 95"/>
                <a:gd name="T18" fmla="*/ 10 w 146"/>
                <a:gd name="T19" fmla="*/ 12 h 95"/>
                <a:gd name="T20" fmla="*/ 14 w 146"/>
                <a:gd name="T21" fmla="*/ 9 h 95"/>
                <a:gd name="T22" fmla="*/ 16 w 146"/>
                <a:gd name="T23" fmla="*/ 6 h 95"/>
                <a:gd name="T24" fmla="*/ 21 w 146"/>
                <a:gd name="T25" fmla="*/ 4 h 95"/>
                <a:gd name="T26" fmla="*/ 29 w 146"/>
                <a:gd name="T27" fmla="*/ 0 h 95"/>
                <a:gd name="T28" fmla="*/ 130 w 146"/>
                <a:gd name="T29" fmla="*/ 0 h 95"/>
                <a:gd name="T30" fmla="*/ 134 w 146"/>
                <a:gd name="T31" fmla="*/ 0 h 95"/>
                <a:gd name="T32" fmla="*/ 138 w 146"/>
                <a:gd name="T33" fmla="*/ 2 h 95"/>
                <a:gd name="T34" fmla="*/ 142 w 146"/>
                <a:gd name="T35" fmla="*/ 6 h 95"/>
                <a:gd name="T36" fmla="*/ 145 w 146"/>
                <a:gd name="T37" fmla="*/ 10 h 95"/>
                <a:gd name="T38" fmla="*/ 144 w 146"/>
                <a:gd name="T39" fmla="*/ 15 h 95"/>
                <a:gd name="T40" fmla="*/ 140 w 146"/>
                <a:gd name="T41" fmla="*/ 24 h 95"/>
                <a:gd name="T42" fmla="*/ 127 w 146"/>
                <a:gd name="T43" fmla="*/ 49 h 95"/>
                <a:gd name="T44" fmla="*/ 108 w 146"/>
                <a:gd name="T45" fmla="*/ 81 h 95"/>
                <a:gd name="T46" fmla="*/ 101 w 146"/>
                <a:gd name="T47" fmla="*/ 85 h 95"/>
                <a:gd name="T48" fmla="*/ 99 w 146"/>
                <a:gd name="T49" fmla="*/ 87 h 95"/>
                <a:gd name="T50" fmla="*/ 98 w 146"/>
                <a:gd name="T51" fmla="*/ 89 h 95"/>
                <a:gd name="T52" fmla="*/ 88 w 146"/>
                <a:gd name="T53" fmla="*/ 92 h 95"/>
                <a:gd name="T54" fmla="*/ 76 w 146"/>
                <a:gd name="T55" fmla="*/ 94 h 95"/>
                <a:gd name="T56" fmla="*/ 66 w 146"/>
                <a:gd name="T57" fmla="*/ 92 h 95"/>
                <a:gd name="T58" fmla="*/ 59 w 146"/>
                <a:gd name="T59" fmla="*/ 89 h 95"/>
                <a:gd name="T60" fmla="*/ 55 w 146"/>
                <a:gd name="T61" fmla="*/ 89 h 95"/>
                <a:gd name="T62" fmla="*/ 53 w 146"/>
                <a:gd name="T63" fmla="*/ 89 h 95"/>
                <a:gd name="T64" fmla="*/ 49 w 146"/>
                <a:gd name="T65" fmla="*/ 88 h 95"/>
                <a:gd name="T66" fmla="*/ 48 w 146"/>
                <a:gd name="T67" fmla="*/ 85 h 95"/>
                <a:gd name="T68" fmla="*/ 46 w 146"/>
                <a:gd name="T69" fmla="*/ 81 h 95"/>
                <a:gd name="T70" fmla="*/ 45 w 146"/>
                <a:gd name="T71" fmla="*/ 76 h 95"/>
                <a:gd name="T72" fmla="*/ 32 w 146"/>
                <a:gd name="T73" fmla="*/ 69 h 95"/>
                <a:gd name="T74" fmla="*/ 25 w 146"/>
                <a:gd name="T75" fmla="*/ 64 h 95"/>
                <a:gd name="T76" fmla="*/ 21 w 146"/>
                <a:gd name="T77" fmla="*/ 60 h 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6"/>
                <a:gd name="T118" fmla="*/ 0 h 95"/>
                <a:gd name="T119" fmla="*/ 146 w 146"/>
                <a:gd name="T120" fmla="*/ 95 h 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6" h="95">
                  <a:moveTo>
                    <a:pt x="21" y="60"/>
                  </a:moveTo>
                  <a:lnTo>
                    <a:pt x="17" y="61"/>
                  </a:lnTo>
                  <a:lnTo>
                    <a:pt x="15" y="62"/>
                  </a:lnTo>
                  <a:lnTo>
                    <a:pt x="12" y="62"/>
                  </a:lnTo>
                  <a:lnTo>
                    <a:pt x="6" y="58"/>
                  </a:lnTo>
                  <a:lnTo>
                    <a:pt x="2" y="52"/>
                  </a:lnTo>
                  <a:lnTo>
                    <a:pt x="0" y="43"/>
                  </a:lnTo>
                  <a:lnTo>
                    <a:pt x="0" y="31"/>
                  </a:lnTo>
                  <a:lnTo>
                    <a:pt x="6" y="17"/>
                  </a:lnTo>
                  <a:lnTo>
                    <a:pt x="10" y="12"/>
                  </a:lnTo>
                  <a:lnTo>
                    <a:pt x="14" y="9"/>
                  </a:lnTo>
                  <a:lnTo>
                    <a:pt x="16" y="6"/>
                  </a:lnTo>
                  <a:lnTo>
                    <a:pt x="21" y="4"/>
                  </a:lnTo>
                  <a:lnTo>
                    <a:pt x="29" y="0"/>
                  </a:lnTo>
                  <a:lnTo>
                    <a:pt x="130" y="0"/>
                  </a:lnTo>
                  <a:lnTo>
                    <a:pt x="134" y="0"/>
                  </a:lnTo>
                  <a:lnTo>
                    <a:pt x="138" y="2"/>
                  </a:lnTo>
                  <a:lnTo>
                    <a:pt x="142" y="6"/>
                  </a:lnTo>
                  <a:lnTo>
                    <a:pt x="145" y="10"/>
                  </a:lnTo>
                  <a:lnTo>
                    <a:pt x="144" y="15"/>
                  </a:lnTo>
                  <a:lnTo>
                    <a:pt x="140" y="24"/>
                  </a:lnTo>
                  <a:lnTo>
                    <a:pt x="127" y="49"/>
                  </a:lnTo>
                  <a:lnTo>
                    <a:pt x="108" y="81"/>
                  </a:lnTo>
                  <a:lnTo>
                    <a:pt x="101" y="85"/>
                  </a:lnTo>
                  <a:lnTo>
                    <a:pt x="99" y="87"/>
                  </a:lnTo>
                  <a:lnTo>
                    <a:pt x="98" y="89"/>
                  </a:lnTo>
                  <a:lnTo>
                    <a:pt x="88" y="92"/>
                  </a:lnTo>
                  <a:lnTo>
                    <a:pt x="76" y="94"/>
                  </a:lnTo>
                  <a:lnTo>
                    <a:pt x="66" y="92"/>
                  </a:lnTo>
                  <a:lnTo>
                    <a:pt x="59" y="89"/>
                  </a:lnTo>
                  <a:lnTo>
                    <a:pt x="55" y="89"/>
                  </a:lnTo>
                  <a:lnTo>
                    <a:pt x="53" y="89"/>
                  </a:lnTo>
                  <a:lnTo>
                    <a:pt x="49" y="88"/>
                  </a:lnTo>
                  <a:lnTo>
                    <a:pt x="48" y="85"/>
                  </a:lnTo>
                  <a:lnTo>
                    <a:pt x="46" y="81"/>
                  </a:lnTo>
                  <a:lnTo>
                    <a:pt x="45" y="76"/>
                  </a:lnTo>
                  <a:lnTo>
                    <a:pt x="32" y="69"/>
                  </a:lnTo>
                  <a:lnTo>
                    <a:pt x="25" y="64"/>
                  </a:lnTo>
                  <a:lnTo>
                    <a:pt x="21" y="60"/>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085" name="Freeform 177">
              <a:extLst>
                <a:ext uri="{FF2B5EF4-FFF2-40B4-BE49-F238E27FC236}">
                  <a16:creationId xmlns="" xmlns:a16="http://schemas.microsoft.com/office/drawing/2014/main" id="{20C67C18-22B4-6939-86FC-7B19CAEB8A29}"/>
                </a:ext>
              </a:extLst>
            </p:cNvPr>
            <p:cNvSpPr>
              <a:spLocks noChangeAspect="1"/>
            </p:cNvSpPr>
            <p:nvPr/>
          </p:nvSpPr>
          <p:spPr bwMode="auto">
            <a:xfrm>
              <a:off x="804" y="3707"/>
              <a:ext cx="89" cy="34"/>
            </a:xfrm>
            <a:custGeom>
              <a:avLst/>
              <a:gdLst>
                <a:gd name="T0" fmla="*/ 88 w 89"/>
                <a:gd name="T1" fmla="*/ 20 h 34"/>
                <a:gd name="T2" fmla="*/ 80 w 89"/>
                <a:gd name="T3" fmla="*/ 24 h 34"/>
                <a:gd name="T4" fmla="*/ 79 w 89"/>
                <a:gd name="T5" fmla="*/ 26 h 34"/>
                <a:gd name="T6" fmla="*/ 77 w 89"/>
                <a:gd name="T7" fmla="*/ 28 h 34"/>
                <a:gd name="T8" fmla="*/ 68 w 89"/>
                <a:gd name="T9" fmla="*/ 31 h 34"/>
                <a:gd name="T10" fmla="*/ 56 w 89"/>
                <a:gd name="T11" fmla="*/ 33 h 34"/>
                <a:gd name="T12" fmla="*/ 45 w 89"/>
                <a:gd name="T13" fmla="*/ 31 h 34"/>
                <a:gd name="T14" fmla="*/ 38 w 89"/>
                <a:gd name="T15" fmla="*/ 28 h 34"/>
                <a:gd name="T16" fmla="*/ 34 w 89"/>
                <a:gd name="T17" fmla="*/ 28 h 34"/>
                <a:gd name="T18" fmla="*/ 31 w 89"/>
                <a:gd name="T19" fmla="*/ 28 h 34"/>
                <a:gd name="T20" fmla="*/ 29 w 89"/>
                <a:gd name="T21" fmla="*/ 27 h 34"/>
                <a:gd name="T22" fmla="*/ 26 w 89"/>
                <a:gd name="T23" fmla="*/ 24 h 34"/>
                <a:gd name="T24" fmla="*/ 26 w 89"/>
                <a:gd name="T25" fmla="*/ 20 h 34"/>
                <a:gd name="T26" fmla="*/ 23 w 89"/>
                <a:gd name="T27" fmla="*/ 15 h 34"/>
                <a:gd name="T28" fmla="*/ 11 w 89"/>
                <a:gd name="T29" fmla="*/ 8 h 34"/>
                <a:gd name="T30" fmla="*/ 4 w 89"/>
                <a:gd name="T31" fmla="*/ 4 h 34"/>
                <a:gd name="T32" fmla="*/ 0 w 89"/>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9"/>
                <a:gd name="T52" fmla="*/ 0 h 34"/>
                <a:gd name="T53" fmla="*/ 89 w 89"/>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9" h="34">
                  <a:moveTo>
                    <a:pt x="88" y="20"/>
                  </a:moveTo>
                  <a:lnTo>
                    <a:pt x="80" y="24"/>
                  </a:lnTo>
                  <a:lnTo>
                    <a:pt x="79" y="26"/>
                  </a:lnTo>
                  <a:lnTo>
                    <a:pt x="77" y="28"/>
                  </a:lnTo>
                  <a:lnTo>
                    <a:pt x="68" y="31"/>
                  </a:lnTo>
                  <a:lnTo>
                    <a:pt x="56" y="33"/>
                  </a:lnTo>
                  <a:lnTo>
                    <a:pt x="45" y="31"/>
                  </a:lnTo>
                  <a:lnTo>
                    <a:pt x="38" y="28"/>
                  </a:lnTo>
                  <a:lnTo>
                    <a:pt x="34" y="28"/>
                  </a:lnTo>
                  <a:lnTo>
                    <a:pt x="31" y="28"/>
                  </a:lnTo>
                  <a:lnTo>
                    <a:pt x="29" y="27"/>
                  </a:lnTo>
                  <a:lnTo>
                    <a:pt x="26" y="24"/>
                  </a:lnTo>
                  <a:lnTo>
                    <a:pt x="26" y="20"/>
                  </a:lnTo>
                  <a:lnTo>
                    <a:pt x="23" y="15"/>
                  </a:lnTo>
                  <a:lnTo>
                    <a:pt x="11" y="8"/>
                  </a:lnTo>
                  <a:lnTo>
                    <a:pt x="4" y="4"/>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86" name="Freeform 178">
              <a:extLst>
                <a:ext uri="{FF2B5EF4-FFF2-40B4-BE49-F238E27FC236}">
                  <a16:creationId xmlns="" xmlns:a16="http://schemas.microsoft.com/office/drawing/2014/main" id="{3E8EE8FC-1906-DB3A-4FF0-44A64F31D56F}"/>
                </a:ext>
              </a:extLst>
            </p:cNvPr>
            <p:cNvSpPr>
              <a:spLocks noChangeAspect="1"/>
            </p:cNvSpPr>
            <p:nvPr/>
          </p:nvSpPr>
          <p:spPr bwMode="auto">
            <a:xfrm>
              <a:off x="809" y="3627"/>
              <a:ext cx="109" cy="29"/>
            </a:xfrm>
            <a:custGeom>
              <a:avLst/>
              <a:gdLst>
                <a:gd name="T0" fmla="*/ 0 w 109"/>
                <a:gd name="T1" fmla="*/ 19 h 29"/>
                <a:gd name="T2" fmla="*/ 0 w 109"/>
                <a:gd name="T3" fmla="*/ 7 h 29"/>
                <a:gd name="T4" fmla="*/ 7 w 109"/>
                <a:gd name="T5" fmla="*/ 4 h 29"/>
                <a:gd name="T6" fmla="*/ 19 w 109"/>
                <a:gd name="T7" fmla="*/ 2 h 29"/>
                <a:gd name="T8" fmla="*/ 34 w 109"/>
                <a:gd name="T9" fmla="*/ 0 h 29"/>
                <a:gd name="T10" fmla="*/ 53 w 109"/>
                <a:gd name="T11" fmla="*/ 0 h 29"/>
                <a:gd name="T12" fmla="*/ 87 w 109"/>
                <a:gd name="T13" fmla="*/ 2 h 29"/>
                <a:gd name="T14" fmla="*/ 98 w 109"/>
                <a:gd name="T15" fmla="*/ 4 h 29"/>
                <a:gd name="T16" fmla="*/ 107 w 109"/>
                <a:gd name="T17" fmla="*/ 6 h 29"/>
                <a:gd name="T18" fmla="*/ 108 w 109"/>
                <a:gd name="T19" fmla="*/ 19 h 29"/>
                <a:gd name="T20" fmla="*/ 107 w 109"/>
                <a:gd name="T21" fmla="*/ 20 h 29"/>
                <a:gd name="T22" fmla="*/ 103 w 109"/>
                <a:gd name="T23" fmla="*/ 22 h 29"/>
                <a:gd name="T24" fmla="*/ 91 w 109"/>
                <a:gd name="T25" fmla="*/ 25 h 29"/>
                <a:gd name="T26" fmla="*/ 75 w 109"/>
                <a:gd name="T27" fmla="*/ 27 h 29"/>
                <a:gd name="T28" fmla="*/ 53 w 109"/>
                <a:gd name="T29" fmla="*/ 28 h 29"/>
                <a:gd name="T30" fmla="*/ 32 w 109"/>
                <a:gd name="T31" fmla="*/ 27 h 29"/>
                <a:gd name="T32" fmla="*/ 15 w 109"/>
                <a:gd name="T33" fmla="*/ 25 h 29"/>
                <a:gd name="T34" fmla="*/ 9 w 109"/>
                <a:gd name="T35" fmla="*/ 24 h 29"/>
                <a:gd name="T36" fmla="*/ 4 w 109"/>
                <a:gd name="T37" fmla="*/ 22 h 29"/>
                <a:gd name="T38" fmla="*/ 0 w 109"/>
                <a:gd name="T39" fmla="*/ 20 h 29"/>
                <a:gd name="T40" fmla="*/ 0 w 109"/>
                <a:gd name="T41" fmla="*/ 1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
                <a:gd name="T64" fmla="*/ 0 h 29"/>
                <a:gd name="T65" fmla="*/ 109 w 10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 h="29">
                  <a:moveTo>
                    <a:pt x="0" y="19"/>
                  </a:moveTo>
                  <a:lnTo>
                    <a:pt x="0" y="7"/>
                  </a:lnTo>
                  <a:lnTo>
                    <a:pt x="7" y="4"/>
                  </a:lnTo>
                  <a:lnTo>
                    <a:pt x="19" y="2"/>
                  </a:lnTo>
                  <a:lnTo>
                    <a:pt x="34" y="0"/>
                  </a:lnTo>
                  <a:lnTo>
                    <a:pt x="53" y="0"/>
                  </a:lnTo>
                  <a:lnTo>
                    <a:pt x="87" y="2"/>
                  </a:lnTo>
                  <a:lnTo>
                    <a:pt x="98" y="4"/>
                  </a:lnTo>
                  <a:lnTo>
                    <a:pt x="107" y="6"/>
                  </a:lnTo>
                  <a:lnTo>
                    <a:pt x="108" y="19"/>
                  </a:lnTo>
                  <a:lnTo>
                    <a:pt x="107" y="20"/>
                  </a:lnTo>
                  <a:lnTo>
                    <a:pt x="103" y="22"/>
                  </a:lnTo>
                  <a:lnTo>
                    <a:pt x="91" y="25"/>
                  </a:lnTo>
                  <a:lnTo>
                    <a:pt x="75" y="27"/>
                  </a:lnTo>
                  <a:lnTo>
                    <a:pt x="53" y="28"/>
                  </a:lnTo>
                  <a:lnTo>
                    <a:pt x="32" y="27"/>
                  </a:lnTo>
                  <a:lnTo>
                    <a:pt x="15" y="25"/>
                  </a:lnTo>
                  <a:lnTo>
                    <a:pt x="9" y="24"/>
                  </a:lnTo>
                  <a:lnTo>
                    <a:pt x="4" y="22"/>
                  </a:lnTo>
                  <a:lnTo>
                    <a:pt x="0" y="20"/>
                  </a:lnTo>
                  <a:lnTo>
                    <a:pt x="0" y="19"/>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87" name="Freeform 179">
              <a:extLst>
                <a:ext uri="{FF2B5EF4-FFF2-40B4-BE49-F238E27FC236}">
                  <a16:creationId xmlns="" xmlns:a16="http://schemas.microsoft.com/office/drawing/2014/main" id="{63187CA7-BB75-510D-175A-20DDF7035880}"/>
                </a:ext>
              </a:extLst>
            </p:cNvPr>
            <p:cNvSpPr>
              <a:spLocks noChangeAspect="1"/>
            </p:cNvSpPr>
            <p:nvPr/>
          </p:nvSpPr>
          <p:spPr bwMode="auto">
            <a:xfrm>
              <a:off x="809" y="3627"/>
              <a:ext cx="109" cy="29"/>
            </a:xfrm>
            <a:custGeom>
              <a:avLst/>
              <a:gdLst>
                <a:gd name="T0" fmla="*/ 0 w 109"/>
                <a:gd name="T1" fmla="*/ 19 h 29"/>
                <a:gd name="T2" fmla="*/ 0 w 109"/>
                <a:gd name="T3" fmla="*/ 7 h 29"/>
                <a:gd name="T4" fmla="*/ 7 w 109"/>
                <a:gd name="T5" fmla="*/ 4 h 29"/>
                <a:gd name="T6" fmla="*/ 19 w 109"/>
                <a:gd name="T7" fmla="*/ 2 h 29"/>
                <a:gd name="T8" fmla="*/ 34 w 109"/>
                <a:gd name="T9" fmla="*/ 0 h 29"/>
                <a:gd name="T10" fmla="*/ 53 w 109"/>
                <a:gd name="T11" fmla="*/ 0 h 29"/>
                <a:gd name="T12" fmla="*/ 87 w 109"/>
                <a:gd name="T13" fmla="*/ 2 h 29"/>
                <a:gd name="T14" fmla="*/ 98 w 109"/>
                <a:gd name="T15" fmla="*/ 4 h 29"/>
                <a:gd name="T16" fmla="*/ 107 w 109"/>
                <a:gd name="T17" fmla="*/ 6 h 29"/>
                <a:gd name="T18" fmla="*/ 108 w 109"/>
                <a:gd name="T19" fmla="*/ 19 h 29"/>
                <a:gd name="T20" fmla="*/ 107 w 109"/>
                <a:gd name="T21" fmla="*/ 20 h 29"/>
                <a:gd name="T22" fmla="*/ 103 w 109"/>
                <a:gd name="T23" fmla="*/ 22 h 29"/>
                <a:gd name="T24" fmla="*/ 91 w 109"/>
                <a:gd name="T25" fmla="*/ 25 h 29"/>
                <a:gd name="T26" fmla="*/ 75 w 109"/>
                <a:gd name="T27" fmla="*/ 27 h 29"/>
                <a:gd name="T28" fmla="*/ 53 w 109"/>
                <a:gd name="T29" fmla="*/ 28 h 29"/>
                <a:gd name="T30" fmla="*/ 32 w 109"/>
                <a:gd name="T31" fmla="*/ 27 h 29"/>
                <a:gd name="T32" fmla="*/ 15 w 109"/>
                <a:gd name="T33" fmla="*/ 25 h 29"/>
                <a:gd name="T34" fmla="*/ 9 w 109"/>
                <a:gd name="T35" fmla="*/ 24 h 29"/>
                <a:gd name="T36" fmla="*/ 4 w 109"/>
                <a:gd name="T37" fmla="*/ 22 h 29"/>
                <a:gd name="T38" fmla="*/ 0 w 109"/>
                <a:gd name="T39" fmla="*/ 20 h 29"/>
                <a:gd name="T40" fmla="*/ 0 w 109"/>
                <a:gd name="T41" fmla="*/ 1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
                <a:gd name="T64" fmla="*/ 0 h 29"/>
                <a:gd name="T65" fmla="*/ 109 w 109"/>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 h="29">
                  <a:moveTo>
                    <a:pt x="0" y="19"/>
                  </a:moveTo>
                  <a:lnTo>
                    <a:pt x="0" y="7"/>
                  </a:lnTo>
                  <a:lnTo>
                    <a:pt x="7" y="4"/>
                  </a:lnTo>
                  <a:lnTo>
                    <a:pt x="19" y="2"/>
                  </a:lnTo>
                  <a:lnTo>
                    <a:pt x="34" y="0"/>
                  </a:lnTo>
                  <a:lnTo>
                    <a:pt x="53" y="0"/>
                  </a:lnTo>
                  <a:lnTo>
                    <a:pt x="87" y="2"/>
                  </a:lnTo>
                  <a:lnTo>
                    <a:pt x="98" y="4"/>
                  </a:lnTo>
                  <a:lnTo>
                    <a:pt x="107" y="6"/>
                  </a:lnTo>
                  <a:lnTo>
                    <a:pt x="108" y="19"/>
                  </a:lnTo>
                  <a:lnTo>
                    <a:pt x="107" y="20"/>
                  </a:lnTo>
                  <a:lnTo>
                    <a:pt x="103" y="22"/>
                  </a:lnTo>
                  <a:lnTo>
                    <a:pt x="91" y="25"/>
                  </a:lnTo>
                  <a:lnTo>
                    <a:pt x="75" y="27"/>
                  </a:lnTo>
                  <a:lnTo>
                    <a:pt x="53" y="28"/>
                  </a:lnTo>
                  <a:lnTo>
                    <a:pt x="32" y="27"/>
                  </a:lnTo>
                  <a:lnTo>
                    <a:pt x="15" y="25"/>
                  </a:lnTo>
                  <a:lnTo>
                    <a:pt x="9" y="24"/>
                  </a:lnTo>
                  <a:lnTo>
                    <a:pt x="4" y="22"/>
                  </a:lnTo>
                  <a:lnTo>
                    <a:pt x="0" y="20"/>
                  </a:lnTo>
                  <a:lnTo>
                    <a:pt x="0" y="19"/>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88" name="Oval 180">
              <a:extLst>
                <a:ext uri="{FF2B5EF4-FFF2-40B4-BE49-F238E27FC236}">
                  <a16:creationId xmlns="" xmlns:a16="http://schemas.microsoft.com/office/drawing/2014/main" id="{479209AF-F4AE-7AD3-592D-F45DADD695D9}"/>
                </a:ext>
              </a:extLst>
            </p:cNvPr>
            <p:cNvSpPr>
              <a:spLocks noChangeAspect="1" noChangeArrowheads="1"/>
            </p:cNvSpPr>
            <p:nvPr/>
          </p:nvSpPr>
          <p:spPr bwMode="auto">
            <a:xfrm>
              <a:off x="813" y="3631"/>
              <a:ext cx="100" cy="10"/>
            </a:xfrm>
            <a:prstGeom prst="ellipse">
              <a:avLst/>
            </a:prstGeom>
            <a:solidFill>
              <a:srgbClr val="B3B3B3"/>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89" name="Freeform 181">
              <a:extLst>
                <a:ext uri="{FF2B5EF4-FFF2-40B4-BE49-F238E27FC236}">
                  <a16:creationId xmlns="" xmlns:a16="http://schemas.microsoft.com/office/drawing/2014/main" id="{5A3EFD45-B3D6-8480-21D2-8F4E41CB703C}"/>
                </a:ext>
              </a:extLst>
            </p:cNvPr>
            <p:cNvSpPr>
              <a:spLocks noChangeAspect="1"/>
            </p:cNvSpPr>
            <p:nvPr/>
          </p:nvSpPr>
          <p:spPr bwMode="auto">
            <a:xfrm>
              <a:off x="830" y="3600"/>
              <a:ext cx="64" cy="41"/>
            </a:xfrm>
            <a:custGeom>
              <a:avLst/>
              <a:gdLst>
                <a:gd name="T0" fmla="*/ 63 w 64"/>
                <a:gd name="T1" fmla="*/ 35 h 41"/>
                <a:gd name="T2" fmla="*/ 59 w 64"/>
                <a:gd name="T3" fmla="*/ 37 h 41"/>
                <a:gd name="T4" fmla="*/ 53 w 64"/>
                <a:gd name="T5" fmla="*/ 39 h 41"/>
                <a:gd name="T6" fmla="*/ 31 w 64"/>
                <a:gd name="T7" fmla="*/ 40 h 41"/>
                <a:gd name="T8" fmla="*/ 9 w 64"/>
                <a:gd name="T9" fmla="*/ 39 h 41"/>
                <a:gd name="T10" fmla="*/ 2 w 64"/>
                <a:gd name="T11" fmla="*/ 37 h 41"/>
                <a:gd name="T12" fmla="*/ 0 w 64"/>
                <a:gd name="T13" fmla="*/ 35 h 41"/>
                <a:gd name="T14" fmla="*/ 0 w 64"/>
                <a:gd name="T15" fmla="*/ 0 h 41"/>
                <a:gd name="T16" fmla="*/ 62 w 64"/>
                <a:gd name="T17" fmla="*/ 0 h 41"/>
                <a:gd name="T18" fmla="*/ 63 w 64"/>
                <a:gd name="T19" fmla="*/ 35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41"/>
                <a:gd name="T32" fmla="*/ 64 w 64"/>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41">
                  <a:moveTo>
                    <a:pt x="63" y="35"/>
                  </a:moveTo>
                  <a:lnTo>
                    <a:pt x="59" y="37"/>
                  </a:lnTo>
                  <a:lnTo>
                    <a:pt x="53" y="39"/>
                  </a:lnTo>
                  <a:lnTo>
                    <a:pt x="31" y="40"/>
                  </a:lnTo>
                  <a:lnTo>
                    <a:pt x="9" y="39"/>
                  </a:lnTo>
                  <a:lnTo>
                    <a:pt x="2" y="37"/>
                  </a:lnTo>
                  <a:lnTo>
                    <a:pt x="0" y="35"/>
                  </a:lnTo>
                  <a:lnTo>
                    <a:pt x="0" y="0"/>
                  </a:lnTo>
                  <a:lnTo>
                    <a:pt x="62" y="0"/>
                  </a:lnTo>
                  <a:lnTo>
                    <a:pt x="63" y="35"/>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090" name="Freeform 182">
              <a:extLst>
                <a:ext uri="{FF2B5EF4-FFF2-40B4-BE49-F238E27FC236}">
                  <a16:creationId xmlns="" xmlns:a16="http://schemas.microsoft.com/office/drawing/2014/main" id="{BBC26CF1-33A8-3EA2-F1B4-C72927C6D7FE}"/>
                </a:ext>
              </a:extLst>
            </p:cNvPr>
            <p:cNvSpPr>
              <a:spLocks noChangeAspect="1"/>
            </p:cNvSpPr>
            <p:nvPr/>
          </p:nvSpPr>
          <p:spPr bwMode="auto">
            <a:xfrm>
              <a:off x="890" y="3656"/>
              <a:ext cx="83" cy="96"/>
            </a:xfrm>
            <a:custGeom>
              <a:avLst/>
              <a:gdLst>
                <a:gd name="T0" fmla="*/ 0 w 83"/>
                <a:gd name="T1" fmla="*/ 42 h 96"/>
                <a:gd name="T2" fmla="*/ 4 w 83"/>
                <a:gd name="T3" fmla="*/ 32 h 96"/>
                <a:gd name="T4" fmla="*/ 7 w 83"/>
                <a:gd name="T5" fmla="*/ 24 h 96"/>
                <a:gd name="T6" fmla="*/ 17 w 83"/>
                <a:gd name="T7" fmla="*/ 10 h 96"/>
                <a:gd name="T8" fmla="*/ 24 w 83"/>
                <a:gd name="T9" fmla="*/ 5 h 96"/>
                <a:gd name="T10" fmla="*/ 29 w 83"/>
                <a:gd name="T11" fmla="*/ 2 h 96"/>
                <a:gd name="T12" fmla="*/ 37 w 83"/>
                <a:gd name="T13" fmla="*/ 0 h 96"/>
                <a:gd name="T14" fmla="*/ 43 w 83"/>
                <a:gd name="T15" fmla="*/ 0 h 96"/>
                <a:gd name="T16" fmla="*/ 62 w 83"/>
                <a:gd name="T17" fmla="*/ 3 h 96"/>
                <a:gd name="T18" fmla="*/ 67 w 83"/>
                <a:gd name="T19" fmla="*/ 5 h 96"/>
                <a:gd name="T20" fmla="*/ 72 w 83"/>
                <a:gd name="T21" fmla="*/ 9 h 96"/>
                <a:gd name="T22" fmla="*/ 78 w 83"/>
                <a:gd name="T23" fmla="*/ 20 h 96"/>
                <a:gd name="T24" fmla="*/ 81 w 83"/>
                <a:gd name="T25" fmla="*/ 27 h 96"/>
                <a:gd name="T26" fmla="*/ 82 w 83"/>
                <a:gd name="T27" fmla="*/ 36 h 96"/>
                <a:gd name="T28" fmla="*/ 81 w 83"/>
                <a:gd name="T29" fmla="*/ 53 h 96"/>
                <a:gd name="T30" fmla="*/ 77 w 83"/>
                <a:gd name="T31" fmla="*/ 62 h 96"/>
                <a:gd name="T32" fmla="*/ 73 w 83"/>
                <a:gd name="T33" fmla="*/ 71 h 96"/>
                <a:gd name="T34" fmla="*/ 64 w 83"/>
                <a:gd name="T35" fmla="*/ 85 h 96"/>
                <a:gd name="T36" fmla="*/ 57 w 83"/>
                <a:gd name="T37" fmla="*/ 90 h 96"/>
                <a:gd name="T38" fmla="*/ 52 w 83"/>
                <a:gd name="T39" fmla="*/ 93 h 96"/>
                <a:gd name="T40" fmla="*/ 44 w 83"/>
                <a:gd name="T41" fmla="*/ 95 h 96"/>
                <a:gd name="T42" fmla="*/ 38 w 83"/>
                <a:gd name="T43" fmla="*/ 95 h 96"/>
                <a:gd name="T44" fmla="*/ 18 w 83"/>
                <a:gd name="T45" fmla="*/ 92 h 96"/>
                <a:gd name="T46" fmla="*/ 13 w 83"/>
                <a:gd name="T47" fmla="*/ 89 h 96"/>
                <a:gd name="T48" fmla="*/ 8 w 83"/>
                <a:gd name="T49" fmla="*/ 85 h 96"/>
                <a:gd name="T50" fmla="*/ 5 w 83"/>
                <a:gd name="T51" fmla="*/ 80 h 96"/>
                <a:gd name="T52" fmla="*/ 2 w 83"/>
                <a:gd name="T53" fmla="*/ 73 h 96"/>
                <a:gd name="T54" fmla="*/ 0 w 83"/>
                <a:gd name="T55" fmla="*/ 67 h 96"/>
                <a:gd name="T56" fmla="*/ 0 w 83"/>
                <a:gd name="T57" fmla="*/ 59 h 96"/>
                <a:gd name="T58" fmla="*/ 0 w 83"/>
                <a:gd name="T59" fmla="*/ 42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3"/>
                <a:gd name="T91" fmla="*/ 0 h 96"/>
                <a:gd name="T92" fmla="*/ 83 w 83"/>
                <a:gd name="T93" fmla="*/ 96 h 9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3" h="96">
                  <a:moveTo>
                    <a:pt x="0" y="42"/>
                  </a:moveTo>
                  <a:lnTo>
                    <a:pt x="4" y="32"/>
                  </a:lnTo>
                  <a:lnTo>
                    <a:pt x="7" y="24"/>
                  </a:lnTo>
                  <a:lnTo>
                    <a:pt x="17" y="10"/>
                  </a:lnTo>
                  <a:lnTo>
                    <a:pt x="24" y="5"/>
                  </a:lnTo>
                  <a:lnTo>
                    <a:pt x="29" y="2"/>
                  </a:lnTo>
                  <a:lnTo>
                    <a:pt x="37" y="0"/>
                  </a:lnTo>
                  <a:lnTo>
                    <a:pt x="43" y="0"/>
                  </a:lnTo>
                  <a:lnTo>
                    <a:pt x="62" y="3"/>
                  </a:lnTo>
                  <a:lnTo>
                    <a:pt x="67" y="5"/>
                  </a:lnTo>
                  <a:lnTo>
                    <a:pt x="72" y="9"/>
                  </a:lnTo>
                  <a:lnTo>
                    <a:pt x="78" y="20"/>
                  </a:lnTo>
                  <a:lnTo>
                    <a:pt x="81" y="27"/>
                  </a:lnTo>
                  <a:lnTo>
                    <a:pt x="82" y="36"/>
                  </a:lnTo>
                  <a:lnTo>
                    <a:pt x="81" y="53"/>
                  </a:lnTo>
                  <a:lnTo>
                    <a:pt x="77" y="62"/>
                  </a:lnTo>
                  <a:lnTo>
                    <a:pt x="73" y="71"/>
                  </a:lnTo>
                  <a:lnTo>
                    <a:pt x="64" y="85"/>
                  </a:lnTo>
                  <a:lnTo>
                    <a:pt x="57" y="90"/>
                  </a:lnTo>
                  <a:lnTo>
                    <a:pt x="52" y="93"/>
                  </a:lnTo>
                  <a:lnTo>
                    <a:pt x="44" y="95"/>
                  </a:lnTo>
                  <a:lnTo>
                    <a:pt x="38" y="95"/>
                  </a:lnTo>
                  <a:lnTo>
                    <a:pt x="18" y="92"/>
                  </a:lnTo>
                  <a:lnTo>
                    <a:pt x="13" y="89"/>
                  </a:lnTo>
                  <a:lnTo>
                    <a:pt x="8" y="85"/>
                  </a:lnTo>
                  <a:lnTo>
                    <a:pt x="5" y="80"/>
                  </a:lnTo>
                  <a:lnTo>
                    <a:pt x="2" y="73"/>
                  </a:lnTo>
                  <a:lnTo>
                    <a:pt x="0" y="67"/>
                  </a:lnTo>
                  <a:lnTo>
                    <a:pt x="0" y="59"/>
                  </a:lnTo>
                  <a:lnTo>
                    <a:pt x="0" y="42"/>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091" name="Freeform 183">
              <a:extLst>
                <a:ext uri="{FF2B5EF4-FFF2-40B4-BE49-F238E27FC236}">
                  <a16:creationId xmlns="" xmlns:a16="http://schemas.microsoft.com/office/drawing/2014/main" id="{E9C158EE-AD48-F301-8DC3-C865DF6B59D1}"/>
                </a:ext>
              </a:extLst>
            </p:cNvPr>
            <p:cNvSpPr>
              <a:spLocks noChangeAspect="1"/>
            </p:cNvSpPr>
            <p:nvPr/>
          </p:nvSpPr>
          <p:spPr bwMode="auto">
            <a:xfrm>
              <a:off x="814" y="3481"/>
              <a:ext cx="79" cy="124"/>
            </a:xfrm>
            <a:custGeom>
              <a:avLst/>
              <a:gdLst>
                <a:gd name="T0" fmla="*/ 0 w 79"/>
                <a:gd name="T1" fmla="*/ 106 h 124"/>
                <a:gd name="T2" fmla="*/ 0 w 79"/>
                <a:gd name="T3" fmla="*/ 4 h 124"/>
                <a:gd name="T4" fmla="*/ 22 w 79"/>
                <a:gd name="T5" fmla="*/ 0 h 124"/>
                <a:gd name="T6" fmla="*/ 22 w 79"/>
                <a:gd name="T7" fmla="*/ 100 h 124"/>
                <a:gd name="T8" fmla="*/ 78 w 79"/>
                <a:gd name="T9" fmla="*/ 100 h 124"/>
                <a:gd name="T10" fmla="*/ 77 w 79"/>
                <a:gd name="T11" fmla="*/ 116 h 124"/>
                <a:gd name="T12" fmla="*/ 71 w 79"/>
                <a:gd name="T13" fmla="*/ 119 h 124"/>
                <a:gd name="T14" fmla="*/ 63 w 79"/>
                <a:gd name="T15" fmla="*/ 122 h 124"/>
                <a:gd name="T16" fmla="*/ 50 w 79"/>
                <a:gd name="T17" fmla="*/ 123 h 124"/>
                <a:gd name="T18" fmla="*/ 34 w 79"/>
                <a:gd name="T19" fmla="*/ 122 h 124"/>
                <a:gd name="T20" fmla="*/ 23 w 79"/>
                <a:gd name="T21" fmla="*/ 119 h 124"/>
                <a:gd name="T22" fmla="*/ 14 w 79"/>
                <a:gd name="T23" fmla="*/ 117 h 124"/>
                <a:gd name="T24" fmla="*/ 8 w 79"/>
                <a:gd name="T25" fmla="*/ 114 h 124"/>
                <a:gd name="T26" fmla="*/ 2 w 79"/>
                <a:gd name="T27" fmla="*/ 109 h 124"/>
                <a:gd name="T28" fmla="*/ 0 w 79"/>
                <a:gd name="T29" fmla="*/ 106 h 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24"/>
                <a:gd name="T47" fmla="*/ 79 w 79"/>
                <a:gd name="T48" fmla="*/ 124 h 1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24">
                  <a:moveTo>
                    <a:pt x="0" y="106"/>
                  </a:moveTo>
                  <a:lnTo>
                    <a:pt x="0" y="4"/>
                  </a:lnTo>
                  <a:lnTo>
                    <a:pt x="22" y="0"/>
                  </a:lnTo>
                  <a:lnTo>
                    <a:pt x="22" y="100"/>
                  </a:lnTo>
                  <a:lnTo>
                    <a:pt x="78" y="100"/>
                  </a:lnTo>
                  <a:lnTo>
                    <a:pt x="77" y="116"/>
                  </a:lnTo>
                  <a:lnTo>
                    <a:pt x="71" y="119"/>
                  </a:lnTo>
                  <a:lnTo>
                    <a:pt x="63" y="122"/>
                  </a:lnTo>
                  <a:lnTo>
                    <a:pt x="50" y="123"/>
                  </a:lnTo>
                  <a:lnTo>
                    <a:pt x="34" y="122"/>
                  </a:lnTo>
                  <a:lnTo>
                    <a:pt x="23" y="119"/>
                  </a:lnTo>
                  <a:lnTo>
                    <a:pt x="14" y="117"/>
                  </a:lnTo>
                  <a:lnTo>
                    <a:pt x="8" y="114"/>
                  </a:lnTo>
                  <a:lnTo>
                    <a:pt x="2" y="109"/>
                  </a:lnTo>
                  <a:lnTo>
                    <a:pt x="0" y="106"/>
                  </a:lnTo>
                </a:path>
              </a:pathLst>
            </a:custGeom>
            <a:solidFill>
              <a:srgbClr val="666666"/>
            </a:solidFill>
            <a:ln w="12700" cap="rnd" cmpd="sng">
              <a:solidFill>
                <a:srgbClr val="000000"/>
              </a:solidFill>
              <a:prstDash val="solid"/>
              <a:round/>
              <a:headEnd/>
              <a:tailEnd/>
            </a:ln>
          </p:spPr>
          <p:txBody>
            <a:bodyPr/>
            <a:lstStyle/>
            <a:p>
              <a:endParaRPr lang="ru-RU" dirty="0"/>
            </a:p>
          </p:txBody>
        </p:sp>
        <p:sp>
          <p:nvSpPr>
            <p:cNvPr id="1092" name="Freeform 184">
              <a:extLst>
                <a:ext uri="{FF2B5EF4-FFF2-40B4-BE49-F238E27FC236}">
                  <a16:creationId xmlns="" xmlns:a16="http://schemas.microsoft.com/office/drawing/2014/main" id="{7D78DB86-C8A1-3689-FF9A-902A51B789CB}"/>
                </a:ext>
              </a:extLst>
            </p:cNvPr>
            <p:cNvSpPr>
              <a:spLocks noChangeAspect="1"/>
            </p:cNvSpPr>
            <p:nvPr/>
          </p:nvSpPr>
          <p:spPr bwMode="auto">
            <a:xfrm>
              <a:off x="830" y="3518"/>
              <a:ext cx="17" cy="30"/>
            </a:xfrm>
            <a:custGeom>
              <a:avLst/>
              <a:gdLst>
                <a:gd name="T0" fmla="*/ 2 w 17"/>
                <a:gd name="T1" fmla="*/ 0 h 30"/>
                <a:gd name="T2" fmla="*/ 13 w 17"/>
                <a:gd name="T3" fmla="*/ 0 h 30"/>
                <a:gd name="T4" fmla="*/ 16 w 17"/>
                <a:gd name="T5" fmla="*/ 2 h 30"/>
                <a:gd name="T6" fmla="*/ 16 w 17"/>
                <a:gd name="T7" fmla="*/ 28 h 30"/>
                <a:gd name="T8" fmla="*/ 13 w 17"/>
                <a:gd name="T9" fmla="*/ 29 h 30"/>
                <a:gd name="T10" fmla="*/ 2 w 17"/>
                <a:gd name="T11" fmla="*/ 28 h 30"/>
                <a:gd name="T12" fmla="*/ 0 w 17"/>
                <a:gd name="T13" fmla="*/ 26 h 30"/>
                <a:gd name="T14" fmla="*/ 0 w 17"/>
                <a:gd name="T15" fmla="*/ 1 h 30"/>
                <a:gd name="T16" fmla="*/ 2 w 17"/>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30"/>
                <a:gd name="T29" fmla="*/ 17 w 17"/>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30">
                  <a:moveTo>
                    <a:pt x="2" y="0"/>
                  </a:moveTo>
                  <a:lnTo>
                    <a:pt x="13" y="0"/>
                  </a:lnTo>
                  <a:lnTo>
                    <a:pt x="16" y="2"/>
                  </a:lnTo>
                  <a:lnTo>
                    <a:pt x="16" y="28"/>
                  </a:lnTo>
                  <a:lnTo>
                    <a:pt x="13" y="29"/>
                  </a:lnTo>
                  <a:lnTo>
                    <a:pt x="2" y="28"/>
                  </a:lnTo>
                  <a:lnTo>
                    <a:pt x="0" y="26"/>
                  </a:lnTo>
                  <a:lnTo>
                    <a:pt x="0" y="1"/>
                  </a:lnTo>
                  <a:lnTo>
                    <a:pt x="2"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93" name="Freeform 185">
              <a:extLst>
                <a:ext uri="{FF2B5EF4-FFF2-40B4-BE49-F238E27FC236}">
                  <a16:creationId xmlns="" xmlns:a16="http://schemas.microsoft.com/office/drawing/2014/main" id="{AD1B8B5E-9871-B837-AD23-31E7627614D5}"/>
                </a:ext>
              </a:extLst>
            </p:cNvPr>
            <p:cNvSpPr>
              <a:spLocks noChangeAspect="1"/>
            </p:cNvSpPr>
            <p:nvPr/>
          </p:nvSpPr>
          <p:spPr bwMode="auto">
            <a:xfrm>
              <a:off x="825" y="3522"/>
              <a:ext cx="17" cy="25"/>
            </a:xfrm>
            <a:custGeom>
              <a:avLst/>
              <a:gdLst>
                <a:gd name="T0" fmla="*/ 6 w 17"/>
                <a:gd name="T1" fmla="*/ 0 h 25"/>
                <a:gd name="T2" fmla="*/ 12 w 17"/>
                <a:gd name="T3" fmla="*/ 0 h 25"/>
                <a:gd name="T4" fmla="*/ 15 w 17"/>
                <a:gd name="T5" fmla="*/ 1 h 25"/>
                <a:gd name="T6" fmla="*/ 16 w 17"/>
                <a:gd name="T7" fmla="*/ 3 h 25"/>
                <a:gd name="T8" fmla="*/ 16 w 17"/>
                <a:gd name="T9" fmla="*/ 20 h 25"/>
                <a:gd name="T10" fmla="*/ 12 w 17"/>
                <a:gd name="T11" fmla="*/ 22 h 25"/>
                <a:gd name="T12" fmla="*/ 8 w 17"/>
                <a:gd name="T13" fmla="*/ 24 h 25"/>
                <a:gd name="T14" fmla="*/ 6 w 17"/>
                <a:gd name="T15" fmla="*/ 21 h 25"/>
                <a:gd name="T16" fmla="*/ 4 w 17"/>
                <a:gd name="T17" fmla="*/ 20 h 25"/>
                <a:gd name="T18" fmla="*/ 3 w 17"/>
                <a:gd name="T19" fmla="*/ 19 h 25"/>
                <a:gd name="T20" fmla="*/ 0 w 17"/>
                <a:gd name="T21" fmla="*/ 3 h 25"/>
                <a:gd name="T22" fmla="*/ 3 w 17"/>
                <a:gd name="T23" fmla="*/ 0 h 25"/>
                <a:gd name="T24" fmla="*/ 6 w 17"/>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5"/>
                <a:gd name="T41" fmla="*/ 17 w 17"/>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5">
                  <a:moveTo>
                    <a:pt x="6" y="0"/>
                  </a:moveTo>
                  <a:lnTo>
                    <a:pt x="12" y="0"/>
                  </a:lnTo>
                  <a:lnTo>
                    <a:pt x="15" y="1"/>
                  </a:lnTo>
                  <a:lnTo>
                    <a:pt x="16" y="3"/>
                  </a:lnTo>
                  <a:lnTo>
                    <a:pt x="16" y="20"/>
                  </a:lnTo>
                  <a:lnTo>
                    <a:pt x="12" y="22"/>
                  </a:lnTo>
                  <a:lnTo>
                    <a:pt x="8" y="24"/>
                  </a:lnTo>
                  <a:lnTo>
                    <a:pt x="6" y="21"/>
                  </a:lnTo>
                  <a:lnTo>
                    <a:pt x="4" y="20"/>
                  </a:lnTo>
                  <a:lnTo>
                    <a:pt x="3" y="19"/>
                  </a:lnTo>
                  <a:lnTo>
                    <a:pt x="0" y="3"/>
                  </a:lnTo>
                  <a:lnTo>
                    <a:pt x="3" y="0"/>
                  </a:lnTo>
                  <a:lnTo>
                    <a:pt x="6" y="0"/>
                  </a:lnTo>
                </a:path>
              </a:pathLst>
            </a:custGeom>
            <a:solidFill>
              <a:srgbClr val="666666"/>
            </a:solidFill>
            <a:ln w="12700" cap="rnd" cmpd="sng">
              <a:solidFill>
                <a:srgbClr val="000000"/>
              </a:solidFill>
              <a:prstDash val="solid"/>
              <a:round/>
              <a:headEnd/>
              <a:tailEnd/>
            </a:ln>
          </p:spPr>
          <p:txBody>
            <a:bodyPr/>
            <a:lstStyle/>
            <a:p>
              <a:endParaRPr lang="ru-RU" dirty="0"/>
            </a:p>
          </p:txBody>
        </p:sp>
        <p:sp>
          <p:nvSpPr>
            <p:cNvPr id="1094" name="Freeform 186">
              <a:extLst>
                <a:ext uri="{FF2B5EF4-FFF2-40B4-BE49-F238E27FC236}">
                  <a16:creationId xmlns="" xmlns:a16="http://schemas.microsoft.com/office/drawing/2014/main" id="{C6A944D0-1C7E-8E14-2FD8-666BC40CF68F}"/>
                </a:ext>
              </a:extLst>
            </p:cNvPr>
            <p:cNvSpPr>
              <a:spLocks noChangeAspect="1"/>
            </p:cNvSpPr>
            <p:nvPr/>
          </p:nvSpPr>
          <p:spPr bwMode="auto">
            <a:xfrm>
              <a:off x="825" y="3525"/>
              <a:ext cx="17" cy="23"/>
            </a:xfrm>
            <a:custGeom>
              <a:avLst/>
              <a:gdLst>
                <a:gd name="T0" fmla="*/ 5 w 17"/>
                <a:gd name="T1" fmla="*/ 0 h 23"/>
                <a:gd name="T2" fmla="*/ 10 w 17"/>
                <a:gd name="T3" fmla="*/ 0 h 23"/>
                <a:gd name="T4" fmla="*/ 16 w 17"/>
                <a:gd name="T5" fmla="*/ 0 h 23"/>
                <a:gd name="T6" fmla="*/ 16 w 17"/>
                <a:gd name="T7" fmla="*/ 3 h 23"/>
                <a:gd name="T8" fmla="*/ 16 w 17"/>
                <a:gd name="T9" fmla="*/ 19 h 23"/>
                <a:gd name="T10" fmla="*/ 16 w 17"/>
                <a:gd name="T11" fmla="*/ 21 h 23"/>
                <a:gd name="T12" fmla="*/ 10 w 17"/>
                <a:gd name="T13" fmla="*/ 22 h 23"/>
                <a:gd name="T14" fmla="*/ 5 w 17"/>
                <a:gd name="T15" fmla="*/ 21 h 23"/>
                <a:gd name="T16" fmla="*/ 0 w 17"/>
                <a:gd name="T17" fmla="*/ 20 h 23"/>
                <a:gd name="T18" fmla="*/ 0 w 17"/>
                <a:gd name="T19" fmla="*/ 18 h 23"/>
                <a:gd name="T20" fmla="*/ 0 w 17"/>
                <a:gd name="T21" fmla="*/ 2 h 23"/>
                <a:gd name="T22" fmla="*/ 0 w 17"/>
                <a:gd name="T23" fmla="*/ 0 h 23"/>
                <a:gd name="T24" fmla="*/ 5 w 17"/>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3"/>
                <a:gd name="T41" fmla="*/ 17 w 17"/>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3">
                  <a:moveTo>
                    <a:pt x="5" y="0"/>
                  </a:moveTo>
                  <a:lnTo>
                    <a:pt x="10" y="0"/>
                  </a:lnTo>
                  <a:lnTo>
                    <a:pt x="16" y="0"/>
                  </a:lnTo>
                  <a:lnTo>
                    <a:pt x="16" y="3"/>
                  </a:lnTo>
                  <a:lnTo>
                    <a:pt x="16" y="19"/>
                  </a:lnTo>
                  <a:lnTo>
                    <a:pt x="16" y="21"/>
                  </a:lnTo>
                  <a:lnTo>
                    <a:pt x="10" y="22"/>
                  </a:lnTo>
                  <a:lnTo>
                    <a:pt x="5" y="21"/>
                  </a:lnTo>
                  <a:lnTo>
                    <a:pt x="0" y="20"/>
                  </a:lnTo>
                  <a:lnTo>
                    <a:pt x="0" y="18"/>
                  </a:lnTo>
                  <a:lnTo>
                    <a:pt x="0" y="2"/>
                  </a:lnTo>
                  <a:lnTo>
                    <a:pt x="0" y="0"/>
                  </a:lnTo>
                  <a:lnTo>
                    <a:pt x="5" y="0"/>
                  </a:lnTo>
                </a:path>
              </a:pathLst>
            </a:custGeom>
            <a:solidFill>
              <a:schemeClr val="bg2"/>
            </a:solidFill>
            <a:ln w="12700" cap="rnd" cmpd="sng">
              <a:solidFill>
                <a:srgbClr val="000000"/>
              </a:solidFill>
              <a:prstDash val="solid"/>
              <a:round/>
              <a:headEnd/>
              <a:tailEnd/>
            </a:ln>
          </p:spPr>
          <p:txBody>
            <a:bodyPr/>
            <a:lstStyle/>
            <a:p>
              <a:endParaRPr lang="ru-RU" dirty="0"/>
            </a:p>
          </p:txBody>
        </p:sp>
        <p:sp>
          <p:nvSpPr>
            <p:cNvPr id="1095" name="Freeform 187">
              <a:extLst>
                <a:ext uri="{FF2B5EF4-FFF2-40B4-BE49-F238E27FC236}">
                  <a16:creationId xmlns="" xmlns:a16="http://schemas.microsoft.com/office/drawing/2014/main" id="{C5014C59-784C-D3D8-51E7-13E10D940DF9}"/>
                </a:ext>
              </a:extLst>
            </p:cNvPr>
            <p:cNvSpPr>
              <a:spLocks noChangeAspect="1"/>
            </p:cNvSpPr>
            <p:nvPr/>
          </p:nvSpPr>
          <p:spPr bwMode="auto">
            <a:xfrm>
              <a:off x="827" y="3579"/>
              <a:ext cx="58" cy="18"/>
            </a:xfrm>
            <a:custGeom>
              <a:avLst/>
              <a:gdLst>
                <a:gd name="T0" fmla="*/ 57 w 58"/>
                <a:gd name="T1" fmla="*/ 4 h 18"/>
                <a:gd name="T2" fmla="*/ 57 w 58"/>
                <a:gd name="T3" fmla="*/ 11 h 18"/>
                <a:gd name="T4" fmla="*/ 54 w 58"/>
                <a:gd name="T5" fmla="*/ 14 h 18"/>
                <a:gd name="T6" fmla="*/ 49 w 58"/>
                <a:gd name="T7" fmla="*/ 15 h 18"/>
                <a:gd name="T8" fmla="*/ 30 w 58"/>
                <a:gd name="T9" fmla="*/ 17 h 18"/>
                <a:gd name="T10" fmla="*/ 12 w 58"/>
                <a:gd name="T11" fmla="*/ 15 h 18"/>
                <a:gd name="T12" fmla="*/ 7 w 58"/>
                <a:gd name="T13" fmla="*/ 14 h 18"/>
                <a:gd name="T14" fmla="*/ 4 w 58"/>
                <a:gd name="T15" fmla="*/ 11 h 18"/>
                <a:gd name="T16" fmla="*/ 4 w 58"/>
                <a:gd name="T17" fmla="*/ 11 h 18"/>
                <a:gd name="T18" fmla="*/ 4 w 58"/>
                <a:gd name="T19" fmla="*/ 10 h 18"/>
                <a:gd name="T20" fmla="*/ 0 w 58"/>
                <a:gd name="T21" fmla="*/ 9 h 18"/>
                <a:gd name="T22" fmla="*/ 0 w 58"/>
                <a:gd name="T23" fmla="*/ 3 h 18"/>
                <a:gd name="T24" fmla="*/ 8 w 58"/>
                <a:gd name="T25" fmla="*/ 0 h 18"/>
                <a:gd name="T26" fmla="*/ 57 w 58"/>
                <a:gd name="T27" fmla="*/ 4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8"/>
                <a:gd name="T43" fmla="*/ 0 h 18"/>
                <a:gd name="T44" fmla="*/ 58 w 5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8" h="18">
                  <a:moveTo>
                    <a:pt x="57" y="4"/>
                  </a:moveTo>
                  <a:lnTo>
                    <a:pt x="57" y="11"/>
                  </a:lnTo>
                  <a:lnTo>
                    <a:pt x="54" y="14"/>
                  </a:lnTo>
                  <a:lnTo>
                    <a:pt x="49" y="15"/>
                  </a:lnTo>
                  <a:lnTo>
                    <a:pt x="30" y="17"/>
                  </a:lnTo>
                  <a:lnTo>
                    <a:pt x="12" y="15"/>
                  </a:lnTo>
                  <a:lnTo>
                    <a:pt x="7" y="14"/>
                  </a:lnTo>
                  <a:lnTo>
                    <a:pt x="4" y="11"/>
                  </a:lnTo>
                  <a:lnTo>
                    <a:pt x="4" y="10"/>
                  </a:lnTo>
                  <a:lnTo>
                    <a:pt x="0" y="9"/>
                  </a:lnTo>
                  <a:lnTo>
                    <a:pt x="0" y="3"/>
                  </a:lnTo>
                  <a:lnTo>
                    <a:pt x="8" y="0"/>
                  </a:lnTo>
                  <a:lnTo>
                    <a:pt x="57" y="4"/>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1096" name="AutoShape 188">
              <a:extLst>
                <a:ext uri="{FF2B5EF4-FFF2-40B4-BE49-F238E27FC236}">
                  <a16:creationId xmlns="" xmlns:a16="http://schemas.microsoft.com/office/drawing/2014/main" id="{93F8F20A-BBC0-26B9-5A61-E14F6E81C1F7}"/>
                </a:ext>
              </a:extLst>
            </p:cNvPr>
            <p:cNvSpPr>
              <a:spLocks noChangeAspect="1" noChangeArrowheads="1"/>
            </p:cNvSpPr>
            <p:nvPr/>
          </p:nvSpPr>
          <p:spPr bwMode="auto">
            <a:xfrm>
              <a:off x="857" y="3546"/>
              <a:ext cx="16" cy="22"/>
            </a:xfrm>
            <a:prstGeom prst="roundRect">
              <a:avLst>
                <a:gd name="adj" fmla="val 37569"/>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97" name="AutoShape 189">
              <a:extLst>
                <a:ext uri="{FF2B5EF4-FFF2-40B4-BE49-F238E27FC236}">
                  <a16:creationId xmlns="" xmlns:a16="http://schemas.microsoft.com/office/drawing/2014/main" id="{A992EE51-3415-4B7B-0573-CC5694A4E6F7}"/>
                </a:ext>
              </a:extLst>
            </p:cNvPr>
            <p:cNvSpPr>
              <a:spLocks noChangeAspect="1" noChangeArrowheads="1"/>
            </p:cNvSpPr>
            <p:nvPr/>
          </p:nvSpPr>
          <p:spPr bwMode="auto">
            <a:xfrm>
              <a:off x="861" y="3550"/>
              <a:ext cx="8" cy="15"/>
            </a:xfrm>
            <a:prstGeom prst="roundRect">
              <a:avLst>
                <a:gd name="adj" fmla="val 33329"/>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98" name="Freeform 190">
              <a:extLst>
                <a:ext uri="{FF2B5EF4-FFF2-40B4-BE49-F238E27FC236}">
                  <a16:creationId xmlns="" xmlns:a16="http://schemas.microsoft.com/office/drawing/2014/main" id="{6F82FC5B-5022-7D35-5910-14BCBA865FA4}"/>
                </a:ext>
              </a:extLst>
            </p:cNvPr>
            <p:cNvSpPr>
              <a:spLocks noChangeAspect="1"/>
            </p:cNvSpPr>
            <p:nvPr/>
          </p:nvSpPr>
          <p:spPr bwMode="auto">
            <a:xfrm>
              <a:off x="833" y="3575"/>
              <a:ext cx="57" cy="17"/>
            </a:xfrm>
            <a:custGeom>
              <a:avLst/>
              <a:gdLst>
                <a:gd name="T0" fmla="*/ 0 w 57"/>
                <a:gd name="T1" fmla="*/ 9 h 17"/>
                <a:gd name="T2" fmla="*/ 2 w 57"/>
                <a:gd name="T3" fmla="*/ 5 h 17"/>
                <a:gd name="T4" fmla="*/ 8 w 57"/>
                <a:gd name="T5" fmla="*/ 3 h 17"/>
                <a:gd name="T6" fmla="*/ 28 w 57"/>
                <a:gd name="T7" fmla="*/ 0 h 17"/>
                <a:gd name="T8" fmla="*/ 47 w 57"/>
                <a:gd name="T9" fmla="*/ 3 h 17"/>
                <a:gd name="T10" fmla="*/ 53 w 57"/>
                <a:gd name="T11" fmla="*/ 5 h 17"/>
                <a:gd name="T12" fmla="*/ 56 w 57"/>
                <a:gd name="T13" fmla="*/ 9 h 17"/>
                <a:gd name="T14" fmla="*/ 53 w 57"/>
                <a:gd name="T15" fmla="*/ 12 h 17"/>
                <a:gd name="T16" fmla="*/ 47 w 57"/>
                <a:gd name="T17" fmla="*/ 14 h 17"/>
                <a:gd name="T18" fmla="*/ 28 w 57"/>
                <a:gd name="T19" fmla="*/ 16 h 17"/>
                <a:gd name="T20" fmla="*/ 8 w 57"/>
                <a:gd name="T21" fmla="*/ 14 h 17"/>
                <a:gd name="T22" fmla="*/ 2 w 57"/>
                <a:gd name="T23" fmla="*/ 12 h 17"/>
                <a:gd name="T24" fmla="*/ 0 w 57"/>
                <a:gd name="T25" fmla="*/ 9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
                <a:gd name="T40" fmla="*/ 0 h 17"/>
                <a:gd name="T41" fmla="*/ 57 w 5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 h="17">
                  <a:moveTo>
                    <a:pt x="0" y="9"/>
                  </a:moveTo>
                  <a:lnTo>
                    <a:pt x="2" y="5"/>
                  </a:lnTo>
                  <a:lnTo>
                    <a:pt x="8" y="3"/>
                  </a:lnTo>
                  <a:lnTo>
                    <a:pt x="28" y="0"/>
                  </a:lnTo>
                  <a:lnTo>
                    <a:pt x="47" y="3"/>
                  </a:lnTo>
                  <a:lnTo>
                    <a:pt x="53" y="5"/>
                  </a:lnTo>
                  <a:lnTo>
                    <a:pt x="56" y="9"/>
                  </a:lnTo>
                  <a:lnTo>
                    <a:pt x="53" y="12"/>
                  </a:lnTo>
                  <a:lnTo>
                    <a:pt x="47" y="14"/>
                  </a:lnTo>
                  <a:lnTo>
                    <a:pt x="28" y="16"/>
                  </a:lnTo>
                  <a:lnTo>
                    <a:pt x="8" y="14"/>
                  </a:lnTo>
                  <a:lnTo>
                    <a:pt x="2" y="12"/>
                  </a:lnTo>
                  <a:lnTo>
                    <a:pt x="0" y="9"/>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1099" name="Freeform 191">
              <a:extLst>
                <a:ext uri="{FF2B5EF4-FFF2-40B4-BE49-F238E27FC236}">
                  <a16:creationId xmlns="" xmlns:a16="http://schemas.microsoft.com/office/drawing/2014/main" id="{D36AB12B-49DE-8560-388B-E107890E86E6}"/>
                </a:ext>
              </a:extLst>
            </p:cNvPr>
            <p:cNvSpPr>
              <a:spLocks noChangeAspect="1"/>
            </p:cNvSpPr>
            <p:nvPr/>
          </p:nvSpPr>
          <p:spPr bwMode="auto">
            <a:xfrm>
              <a:off x="848" y="3491"/>
              <a:ext cx="26" cy="17"/>
            </a:xfrm>
            <a:custGeom>
              <a:avLst/>
              <a:gdLst>
                <a:gd name="T0" fmla="*/ 24 w 26"/>
                <a:gd name="T1" fmla="*/ 0 h 17"/>
                <a:gd name="T2" fmla="*/ 0 w 26"/>
                <a:gd name="T3" fmla="*/ 0 h 17"/>
                <a:gd name="T4" fmla="*/ 0 w 26"/>
                <a:gd name="T5" fmla="*/ 12 h 17"/>
                <a:gd name="T6" fmla="*/ 6 w 26"/>
                <a:gd name="T7" fmla="*/ 16 h 17"/>
                <a:gd name="T8" fmla="*/ 15 w 26"/>
                <a:gd name="T9" fmla="*/ 16 h 17"/>
                <a:gd name="T10" fmla="*/ 25 w 26"/>
                <a:gd name="T11" fmla="*/ 12 h 17"/>
                <a:gd name="T12" fmla="*/ 24 w 26"/>
                <a:gd name="T13" fmla="*/ 0 h 17"/>
                <a:gd name="T14" fmla="*/ 0 60000 65536"/>
                <a:gd name="T15" fmla="*/ 0 60000 65536"/>
                <a:gd name="T16" fmla="*/ 0 60000 65536"/>
                <a:gd name="T17" fmla="*/ 0 60000 65536"/>
                <a:gd name="T18" fmla="*/ 0 60000 65536"/>
                <a:gd name="T19" fmla="*/ 0 60000 65536"/>
                <a:gd name="T20" fmla="*/ 0 60000 65536"/>
                <a:gd name="T21" fmla="*/ 0 w 26"/>
                <a:gd name="T22" fmla="*/ 0 h 17"/>
                <a:gd name="T23" fmla="*/ 26 w 26"/>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7">
                  <a:moveTo>
                    <a:pt x="24" y="0"/>
                  </a:moveTo>
                  <a:lnTo>
                    <a:pt x="0" y="0"/>
                  </a:lnTo>
                  <a:lnTo>
                    <a:pt x="0" y="12"/>
                  </a:lnTo>
                  <a:lnTo>
                    <a:pt x="6" y="16"/>
                  </a:lnTo>
                  <a:lnTo>
                    <a:pt x="15" y="16"/>
                  </a:lnTo>
                  <a:lnTo>
                    <a:pt x="25" y="12"/>
                  </a:lnTo>
                  <a:lnTo>
                    <a:pt x="24" y="0"/>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1100" name="Line 192">
              <a:extLst>
                <a:ext uri="{FF2B5EF4-FFF2-40B4-BE49-F238E27FC236}">
                  <a16:creationId xmlns="" xmlns:a16="http://schemas.microsoft.com/office/drawing/2014/main" id="{7D033B01-2124-0D4E-694D-C512E01BA6AA}"/>
                </a:ext>
              </a:extLst>
            </p:cNvPr>
            <p:cNvSpPr>
              <a:spLocks noChangeAspect="1" noChangeShapeType="1"/>
            </p:cNvSpPr>
            <p:nvPr/>
          </p:nvSpPr>
          <p:spPr bwMode="auto">
            <a:xfrm>
              <a:off x="857" y="3491"/>
              <a:ext cx="0" cy="1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01" name="Line 193">
              <a:extLst>
                <a:ext uri="{FF2B5EF4-FFF2-40B4-BE49-F238E27FC236}">
                  <a16:creationId xmlns="" xmlns:a16="http://schemas.microsoft.com/office/drawing/2014/main" id="{A81734F8-A1CF-6E83-AE22-554BFF54CF7E}"/>
                </a:ext>
              </a:extLst>
            </p:cNvPr>
            <p:cNvSpPr>
              <a:spLocks noChangeAspect="1" noChangeShapeType="1"/>
            </p:cNvSpPr>
            <p:nvPr/>
          </p:nvSpPr>
          <p:spPr bwMode="auto">
            <a:xfrm>
              <a:off x="867" y="3491"/>
              <a:ext cx="0" cy="1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02" name="Oval 194">
              <a:extLst>
                <a:ext uri="{FF2B5EF4-FFF2-40B4-BE49-F238E27FC236}">
                  <a16:creationId xmlns="" xmlns:a16="http://schemas.microsoft.com/office/drawing/2014/main" id="{F8991D13-7307-5415-6736-6221EF98D680}"/>
                </a:ext>
              </a:extLst>
            </p:cNvPr>
            <p:cNvSpPr>
              <a:spLocks noChangeAspect="1" noChangeArrowheads="1"/>
            </p:cNvSpPr>
            <p:nvPr/>
          </p:nvSpPr>
          <p:spPr bwMode="auto">
            <a:xfrm>
              <a:off x="847" y="3547"/>
              <a:ext cx="29" cy="8"/>
            </a:xfrm>
            <a:prstGeom prst="ellipse">
              <a:avLst/>
            </a:prstGeom>
            <a:solidFill>
              <a:srgbClr val="B3B3B3"/>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03" name="Oval 195">
              <a:extLst>
                <a:ext uri="{FF2B5EF4-FFF2-40B4-BE49-F238E27FC236}">
                  <a16:creationId xmlns="" xmlns:a16="http://schemas.microsoft.com/office/drawing/2014/main" id="{C2B57E47-22B4-6994-3F3E-4958CE9B48B3}"/>
                </a:ext>
              </a:extLst>
            </p:cNvPr>
            <p:cNvSpPr>
              <a:spLocks noChangeAspect="1" noChangeArrowheads="1"/>
            </p:cNvSpPr>
            <p:nvPr/>
          </p:nvSpPr>
          <p:spPr bwMode="auto">
            <a:xfrm>
              <a:off x="840" y="3580"/>
              <a:ext cx="42" cy="8"/>
            </a:xfrm>
            <a:prstGeom prst="ellipse">
              <a:avLst/>
            </a:prstGeom>
            <a:solidFill>
              <a:srgbClr val="E6E6E6"/>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04" name="Freeform 196">
              <a:extLst>
                <a:ext uri="{FF2B5EF4-FFF2-40B4-BE49-F238E27FC236}">
                  <a16:creationId xmlns="" xmlns:a16="http://schemas.microsoft.com/office/drawing/2014/main" id="{172EB74D-E865-2A15-D8C3-DA2FBDD088A6}"/>
                </a:ext>
              </a:extLst>
            </p:cNvPr>
            <p:cNvSpPr>
              <a:spLocks noChangeAspect="1"/>
            </p:cNvSpPr>
            <p:nvPr/>
          </p:nvSpPr>
          <p:spPr bwMode="auto">
            <a:xfrm>
              <a:off x="854" y="3546"/>
              <a:ext cx="17" cy="17"/>
            </a:xfrm>
            <a:custGeom>
              <a:avLst/>
              <a:gdLst>
                <a:gd name="T0" fmla="*/ 0 w 17"/>
                <a:gd name="T1" fmla="*/ 0 h 17"/>
                <a:gd name="T2" fmla="*/ 16 w 17"/>
                <a:gd name="T3" fmla="*/ 0 h 17"/>
                <a:gd name="T4" fmla="*/ 16 w 17"/>
                <a:gd name="T5" fmla="*/ 16 h 17"/>
                <a:gd name="T6" fmla="*/ 12 w 17"/>
                <a:gd name="T7" fmla="*/ 16 h 17"/>
                <a:gd name="T8" fmla="*/ 3 w 17"/>
                <a:gd name="T9" fmla="*/ 16 h 17"/>
                <a:gd name="T10" fmla="*/ 0 w 17"/>
                <a:gd name="T11" fmla="*/ 16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16" y="0"/>
                  </a:lnTo>
                  <a:lnTo>
                    <a:pt x="16" y="16"/>
                  </a:lnTo>
                  <a:lnTo>
                    <a:pt x="12" y="16"/>
                  </a:lnTo>
                  <a:lnTo>
                    <a:pt x="3" y="16"/>
                  </a:lnTo>
                  <a:lnTo>
                    <a:pt x="0" y="16"/>
                  </a:lnTo>
                  <a:lnTo>
                    <a:pt x="0" y="0"/>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1105" name="Freeform 197">
              <a:extLst>
                <a:ext uri="{FF2B5EF4-FFF2-40B4-BE49-F238E27FC236}">
                  <a16:creationId xmlns="" xmlns:a16="http://schemas.microsoft.com/office/drawing/2014/main" id="{3C27FB06-4929-97CA-2F78-25B47032A519}"/>
                </a:ext>
              </a:extLst>
            </p:cNvPr>
            <p:cNvSpPr>
              <a:spLocks noChangeAspect="1"/>
            </p:cNvSpPr>
            <p:nvPr/>
          </p:nvSpPr>
          <p:spPr bwMode="auto">
            <a:xfrm>
              <a:off x="857" y="355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E6E6E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06" name="Rectangle 198">
              <a:extLst>
                <a:ext uri="{FF2B5EF4-FFF2-40B4-BE49-F238E27FC236}">
                  <a16:creationId xmlns="" xmlns:a16="http://schemas.microsoft.com/office/drawing/2014/main" id="{5AD9B5FA-37D8-1FD1-BE14-DA4AAA260FE6}"/>
                </a:ext>
              </a:extLst>
            </p:cNvPr>
            <p:cNvSpPr>
              <a:spLocks noChangeAspect="1" noChangeArrowheads="1"/>
            </p:cNvSpPr>
            <p:nvPr/>
          </p:nvSpPr>
          <p:spPr bwMode="auto">
            <a:xfrm>
              <a:off x="861" y="3557"/>
              <a:ext cx="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07" name="Freeform 199">
              <a:extLst>
                <a:ext uri="{FF2B5EF4-FFF2-40B4-BE49-F238E27FC236}">
                  <a16:creationId xmlns="" xmlns:a16="http://schemas.microsoft.com/office/drawing/2014/main" id="{36FDA607-0DBB-0AAB-9DA4-0EAAA43E8357}"/>
                </a:ext>
              </a:extLst>
            </p:cNvPr>
            <p:cNvSpPr>
              <a:spLocks noChangeAspect="1"/>
            </p:cNvSpPr>
            <p:nvPr/>
          </p:nvSpPr>
          <p:spPr bwMode="auto">
            <a:xfrm>
              <a:off x="838" y="3588"/>
              <a:ext cx="17" cy="17"/>
            </a:xfrm>
            <a:custGeom>
              <a:avLst/>
              <a:gdLst>
                <a:gd name="T0" fmla="*/ 5 w 17"/>
                <a:gd name="T1" fmla="*/ 0 h 17"/>
                <a:gd name="T2" fmla="*/ 10 w 17"/>
                <a:gd name="T3" fmla="*/ 0 h 17"/>
                <a:gd name="T4" fmla="*/ 13 w 17"/>
                <a:gd name="T5" fmla="*/ 2 h 17"/>
                <a:gd name="T6" fmla="*/ 16 w 17"/>
                <a:gd name="T7" fmla="*/ 5 h 17"/>
                <a:gd name="T8" fmla="*/ 16 w 17"/>
                <a:gd name="T9" fmla="*/ 10 h 17"/>
                <a:gd name="T10" fmla="*/ 13 w 17"/>
                <a:gd name="T11" fmla="*/ 16 h 17"/>
                <a:gd name="T12" fmla="*/ 5 w 17"/>
                <a:gd name="T13" fmla="*/ 16 h 17"/>
                <a:gd name="T14" fmla="*/ 2 w 17"/>
                <a:gd name="T15" fmla="*/ 16 h 17"/>
                <a:gd name="T16" fmla="*/ 0 w 17"/>
                <a:gd name="T17" fmla="*/ 10 h 17"/>
                <a:gd name="T18" fmla="*/ 0 w 17"/>
                <a:gd name="T19" fmla="*/ 5 h 17"/>
                <a:gd name="T20" fmla="*/ 2 w 17"/>
                <a:gd name="T21" fmla="*/ 2 h 17"/>
                <a:gd name="T22" fmla="*/ 5 w 1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5" y="0"/>
                  </a:moveTo>
                  <a:lnTo>
                    <a:pt x="10" y="0"/>
                  </a:lnTo>
                  <a:lnTo>
                    <a:pt x="13" y="2"/>
                  </a:lnTo>
                  <a:lnTo>
                    <a:pt x="16" y="5"/>
                  </a:lnTo>
                  <a:lnTo>
                    <a:pt x="16" y="10"/>
                  </a:lnTo>
                  <a:lnTo>
                    <a:pt x="13" y="16"/>
                  </a:lnTo>
                  <a:lnTo>
                    <a:pt x="5" y="16"/>
                  </a:lnTo>
                  <a:lnTo>
                    <a:pt x="2" y="16"/>
                  </a:lnTo>
                  <a:lnTo>
                    <a:pt x="0" y="10"/>
                  </a:lnTo>
                  <a:lnTo>
                    <a:pt x="0" y="5"/>
                  </a:lnTo>
                  <a:lnTo>
                    <a:pt x="2" y="2"/>
                  </a:lnTo>
                  <a:lnTo>
                    <a:pt x="5" y="0"/>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1108" name="Freeform 200">
              <a:extLst>
                <a:ext uri="{FF2B5EF4-FFF2-40B4-BE49-F238E27FC236}">
                  <a16:creationId xmlns="" xmlns:a16="http://schemas.microsoft.com/office/drawing/2014/main" id="{7A47F296-C932-C317-DC6E-59E9BCD3E154}"/>
                </a:ext>
              </a:extLst>
            </p:cNvPr>
            <p:cNvSpPr>
              <a:spLocks noChangeAspect="1"/>
            </p:cNvSpPr>
            <p:nvPr/>
          </p:nvSpPr>
          <p:spPr bwMode="auto">
            <a:xfrm>
              <a:off x="871" y="3587"/>
              <a:ext cx="17" cy="17"/>
            </a:xfrm>
            <a:custGeom>
              <a:avLst/>
              <a:gdLst>
                <a:gd name="T0" fmla="*/ 5 w 17"/>
                <a:gd name="T1" fmla="*/ 1 h 17"/>
                <a:gd name="T2" fmla="*/ 10 w 17"/>
                <a:gd name="T3" fmla="*/ 0 h 17"/>
                <a:gd name="T4" fmla="*/ 16 w 17"/>
                <a:gd name="T5" fmla="*/ 5 h 17"/>
                <a:gd name="T6" fmla="*/ 16 w 17"/>
                <a:gd name="T7" fmla="*/ 10 h 17"/>
                <a:gd name="T8" fmla="*/ 12 w 17"/>
                <a:gd name="T9" fmla="*/ 14 h 17"/>
                <a:gd name="T10" fmla="*/ 5 w 17"/>
                <a:gd name="T11" fmla="*/ 16 h 17"/>
                <a:gd name="T12" fmla="*/ 1 w 17"/>
                <a:gd name="T13" fmla="*/ 14 h 17"/>
                <a:gd name="T14" fmla="*/ 0 w 17"/>
                <a:gd name="T15" fmla="*/ 10 h 17"/>
                <a:gd name="T16" fmla="*/ 0 w 17"/>
                <a:gd name="T17" fmla="*/ 5 h 17"/>
                <a:gd name="T18" fmla="*/ 1 w 17"/>
                <a:gd name="T19" fmla="*/ 1 h 17"/>
                <a:gd name="T20" fmla="*/ 5 w 17"/>
                <a:gd name="T21" fmla="*/ 1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5" y="1"/>
                  </a:moveTo>
                  <a:lnTo>
                    <a:pt x="10" y="0"/>
                  </a:lnTo>
                  <a:lnTo>
                    <a:pt x="16" y="5"/>
                  </a:lnTo>
                  <a:lnTo>
                    <a:pt x="16" y="10"/>
                  </a:lnTo>
                  <a:lnTo>
                    <a:pt x="12" y="14"/>
                  </a:lnTo>
                  <a:lnTo>
                    <a:pt x="5" y="16"/>
                  </a:lnTo>
                  <a:lnTo>
                    <a:pt x="1" y="14"/>
                  </a:lnTo>
                  <a:lnTo>
                    <a:pt x="0" y="10"/>
                  </a:lnTo>
                  <a:lnTo>
                    <a:pt x="0" y="5"/>
                  </a:lnTo>
                  <a:lnTo>
                    <a:pt x="1" y="1"/>
                  </a:lnTo>
                  <a:lnTo>
                    <a:pt x="5" y="1"/>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1109" name="Freeform 201">
              <a:extLst>
                <a:ext uri="{FF2B5EF4-FFF2-40B4-BE49-F238E27FC236}">
                  <a16:creationId xmlns="" xmlns:a16="http://schemas.microsoft.com/office/drawing/2014/main" id="{66D03CF8-401E-BBC2-87D2-56B4FD429A23}"/>
                </a:ext>
              </a:extLst>
            </p:cNvPr>
            <p:cNvSpPr>
              <a:spLocks noChangeAspect="1"/>
            </p:cNvSpPr>
            <p:nvPr/>
          </p:nvSpPr>
          <p:spPr bwMode="auto">
            <a:xfrm>
              <a:off x="812" y="3477"/>
              <a:ext cx="101" cy="133"/>
            </a:xfrm>
            <a:custGeom>
              <a:avLst/>
              <a:gdLst>
                <a:gd name="T0" fmla="*/ 72 w 101"/>
                <a:gd name="T1" fmla="*/ 18 h 133"/>
                <a:gd name="T2" fmla="*/ 73 w 101"/>
                <a:gd name="T3" fmla="*/ 24 h 133"/>
                <a:gd name="T4" fmla="*/ 73 w 101"/>
                <a:gd name="T5" fmla="*/ 117 h 133"/>
                <a:gd name="T6" fmla="*/ 72 w 101"/>
                <a:gd name="T7" fmla="*/ 121 h 133"/>
                <a:gd name="T8" fmla="*/ 69 w 101"/>
                <a:gd name="T9" fmla="*/ 122 h 133"/>
                <a:gd name="T10" fmla="*/ 65 w 101"/>
                <a:gd name="T11" fmla="*/ 122 h 133"/>
                <a:gd name="T12" fmla="*/ 52 w 101"/>
                <a:gd name="T13" fmla="*/ 122 h 133"/>
                <a:gd name="T14" fmla="*/ 37 w 101"/>
                <a:gd name="T15" fmla="*/ 122 h 133"/>
                <a:gd name="T16" fmla="*/ 24 w 101"/>
                <a:gd name="T17" fmla="*/ 119 h 133"/>
                <a:gd name="T18" fmla="*/ 18 w 101"/>
                <a:gd name="T19" fmla="*/ 118 h 133"/>
                <a:gd name="T20" fmla="*/ 14 w 101"/>
                <a:gd name="T21" fmla="*/ 116 h 133"/>
                <a:gd name="T22" fmla="*/ 12 w 101"/>
                <a:gd name="T23" fmla="*/ 115 h 133"/>
                <a:gd name="T24" fmla="*/ 9 w 101"/>
                <a:gd name="T25" fmla="*/ 114 h 133"/>
                <a:gd name="T26" fmla="*/ 6 w 101"/>
                <a:gd name="T27" fmla="*/ 113 h 133"/>
                <a:gd name="T28" fmla="*/ 5 w 101"/>
                <a:gd name="T29" fmla="*/ 112 h 133"/>
                <a:gd name="T30" fmla="*/ 4 w 101"/>
                <a:gd name="T31" fmla="*/ 18 h 133"/>
                <a:gd name="T32" fmla="*/ 5 w 101"/>
                <a:gd name="T33" fmla="*/ 15 h 133"/>
                <a:gd name="T34" fmla="*/ 7 w 101"/>
                <a:gd name="T35" fmla="*/ 9 h 133"/>
                <a:gd name="T36" fmla="*/ 9 w 101"/>
                <a:gd name="T37" fmla="*/ 7 h 133"/>
                <a:gd name="T38" fmla="*/ 10 w 101"/>
                <a:gd name="T39" fmla="*/ 7 h 133"/>
                <a:gd name="T40" fmla="*/ 10 w 101"/>
                <a:gd name="T41" fmla="*/ 8 h 133"/>
                <a:gd name="T42" fmla="*/ 96 w 101"/>
                <a:gd name="T43" fmla="*/ 6 h 133"/>
                <a:gd name="T44" fmla="*/ 97 w 101"/>
                <a:gd name="T45" fmla="*/ 10 h 133"/>
                <a:gd name="T46" fmla="*/ 100 w 101"/>
                <a:gd name="T47" fmla="*/ 18 h 133"/>
                <a:gd name="T48" fmla="*/ 100 w 101"/>
                <a:gd name="T49" fmla="*/ 108 h 133"/>
                <a:gd name="T50" fmla="*/ 99 w 101"/>
                <a:gd name="T51" fmla="*/ 113 h 133"/>
                <a:gd name="T52" fmla="*/ 94 w 101"/>
                <a:gd name="T53" fmla="*/ 117 h 133"/>
                <a:gd name="T54" fmla="*/ 88 w 101"/>
                <a:gd name="T55" fmla="*/ 122 h 133"/>
                <a:gd name="T56" fmla="*/ 78 w 101"/>
                <a:gd name="T57" fmla="*/ 127 h 133"/>
                <a:gd name="T58" fmla="*/ 69 w 101"/>
                <a:gd name="T59" fmla="*/ 131 h 133"/>
                <a:gd name="T60" fmla="*/ 61 w 101"/>
                <a:gd name="T61" fmla="*/ 132 h 133"/>
                <a:gd name="T62" fmla="*/ 41 w 101"/>
                <a:gd name="T63" fmla="*/ 131 h 133"/>
                <a:gd name="T64" fmla="*/ 31 w 101"/>
                <a:gd name="T65" fmla="*/ 130 h 133"/>
                <a:gd name="T66" fmla="*/ 24 w 101"/>
                <a:gd name="T67" fmla="*/ 128 h 133"/>
                <a:gd name="T68" fmla="*/ 15 w 101"/>
                <a:gd name="T69" fmla="*/ 124 h 133"/>
                <a:gd name="T70" fmla="*/ 6 w 101"/>
                <a:gd name="T71" fmla="*/ 117 h 133"/>
                <a:gd name="T72" fmla="*/ 2 w 101"/>
                <a:gd name="T73" fmla="*/ 113 h 133"/>
                <a:gd name="T74" fmla="*/ 0 w 101"/>
                <a:gd name="T75" fmla="*/ 108 h 133"/>
                <a:gd name="T76" fmla="*/ 0 w 101"/>
                <a:gd name="T77" fmla="*/ 14 h 133"/>
                <a:gd name="T78" fmla="*/ 0 w 101"/>
                <a:gd name="T79" fmla="*/ 10 h 133"/>
                <a:gd name="T80" fmla="*/ 2 w 101"/>
                <a:gd name="T81" fmla="*/ 8 h 133"/>
                <a:gd name="T82" fmla="*/ 5 w 101"/>
                <a:gd name="T83" fmla="*/ 4 h 133"/>
                <a:gd name="T84" fmla="*/ 14 w 101"/>
                <a:gd name="T85" fmla="*/ 0 h 133"/>
                <a:gd name="T86" fmla="*/ 72 w 101"/>
                <a:gd name="T87" fmla="*/ 18 h 13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1"/>
                <a:gd name="T133" fmla="*/ 0 h 133"/>
                <a:gd name="T134" fmla="*/ 101 w 101"/>
                <a:gd name="T135" fmla="*/ 133 h 13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1" h="133">
                  <a:moveTo>
                    <a:pt x="72" y="18"/>
                  </a:moveTo>
                  <a:lnTo>
                    <a:pt x="73" y="24"/>
                  </a:lnTo>
                  <a:lnTo>
                    <a:pt x="73" y="117"/>
                  </a:lnTo>
                  <a:lnTo>
                    <a:pt x="72" y="121"/>
                  </a:lnTo>
                  <a:lnTo>
                    <a:pt x="69" y="122"/>
                  </a:lnTo>
                  <a:lnTo>
                    <a:pt x="65" y="122"/>
                  </a:lnTo>
                  <a:lnTo>
                    <a:pt x="52" y="122"/>
                  </a:lnTo>
                  <a:lnTo>
                    <a:pt x="37" y="122"/>
                  </a:lnTo>
                  <a:lnTo>
                    <a:pt x="24" y="119"/>
                  </a:lnTo>
                  <a:lnTo>
                    <a:pt x="18" y="118"/>
                  </a:lnTo>
                  <a:lnTo>
                    <a:pt x="14" y="116"/>
                  </a:lnTo>
                  <a:lnTo>
                    <a:pt x="12" y="115"/>
                  </a:lnTo>
                  <a:lnTo>
                    <a:pt x="9" y="114"/>
                  </a:lnTo>
                  <a:lnTo>
                    <a:pt x="6" y="113"/>
                  </a:lnTo>
                  <a:lnTo>
                    <a:pt x="5" y="112"/>
                  </a:lnTo>
                  <a:lnTo>
                    <a:pt x="4" y="18"/>
                  </a:lnTo>
                  <a:lnTo>
                    <a:pt x="5" y="15"/>
                  </a:lnTo>
                  <a:lnTo>
                    <a:pt x="7" y="9"/>
                  </a:lnTo>
                  <a:lnTo>
                    <a:pt x="9" y="7"/>
                  </a:lnTo>
                  <a:lnTo>
                    <a:pt x="10" y="7"/>
                  </a:lnTo>
                  <a:lnTo>
                    <a:pt x="10" y="8"/>
                  </a:lnTo>
                  <a:lnTo>
                    <a:pt x="96" y="6"/>
                  </a:lnTo>
                  <a:lnTo>
                    <a:pt x="97" y="10"/>
                  </a:lnTo>
                  <a:lnTo>
                    <a:pt x="100" y="18"/>
                  </a:lnTo>
                  <a:lnTo>
                    <a:pt x="100" y="108"/>
                  </a:lnTo>
                  <a:lnTo>
                    <a:pt x="99" y="113"/>
                  </a:lnTo>
                  <a:lnTo>
                    <a:pt x="94" y="117"/>
                  </a:lnTo>
                  <a:lnTo>
                    <a:pt x="88" y="122"/>
                  </a:lnTo>
                  <a:lnTo>
                    <a:pt x="78" y="127"/>
                  </a:lnTo>
                  <a:lnTo>
                    <a:pt x="69" y="131"/>
                  </a:lnTo>
                  <a:lnTo>
                    <a:pt x="61" y="132"/>
                  </a:lnTo>
                  <a:lnTo>
                    <a:pt x="41" y="131"/>
                  </a:lnTo>
                  <a:lnTo>
                    <a:pt x="31" y="130"/>
                  </a:lnTo>
                  <a:lnTo>
                    <a:pt x="24" y="128"/>
                  </a:lnTo>
                  <a:lnTo>
                    <a:pt x="15" y="124"/>
                  </a:lnTo>
                  <a:lnTo>
                    <a:pt x="6" y="117"/>
                  </a:lnTo>
                  <a:lnTo>
                    <a:pt x="2" y="113"/>
                  </a:lnTo>
                  <a:lnTo>
                    <a:pt x="0" y="108"/>
                  </a:lnTo>
                  <a:lnTo>
                    <a:pt x="0" y="14"/>
                  </a:lnTo>
                  <a:lnTo>
                    <a:pt x="0" y="10"/>
                  </a:lnTo>
                  <a:lnTo>
                    <a:pt x="2" y="8"/>
                  </a:lnTo>
                  <a:lnTo>
                    <a:pt x="5" y="4"/>
                  </a:lnTo>
                  <a:lnTo>
                    <a:pt x="14" y="0"/>
                  </a:lnTo>
                  <a:lnTo>
                    <a:pt x="72" y="18"/>
                  </a:lnTo>
                </a:path>
              </a:pathLst>
            </a:custGeom>
            <a:solidFill>
              <a:srgbClr val="00AE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10" name="Freeform 202">
              <a:extLst>
                <a:ext uri="{FF2B5EF4-FFF2-40B4-BE49-F238E27FC236}">
                  <a16:creationId xmlns="" xmlns:a16="http://schemas.microsoft.com/office/drawing/2014/main" id="{E9F8E4EE-6580-E690-CECA-D9230AA14945}"/>
                </a:ext>
              </a:extLst>
            </p:cNvPr>
            <p:cNvSpPr>
              <a:spLocks noChangeAspect="1"/>
            </p:cNvSpPr>
            <p:nvPr/>
          </p:nvSpPr>
          <p:spPr bwMode="auto">
            <a:xfrm>
              <a:off x="812" y="3477"/>
              <a:ext cx="101" cy="133"/>
            </a:xfrm>
            <a:custGeom>
              <a:avLst/>
              <a:gdLst>
                <a:gd name="T0" fmla="*/ 72 w 101"/>
                <a:gd name="T1" fmla="*/ 18 h 133"/>
                <a:gd name="T2" fmla="*/ 73 w 101"/>
                <a:gd name="T3" fmla="*/ 24 h 133"/>
                <a:gd name="T4" fmla="*/ 73 w 101"/>
                <a:gd name="T5" fmla="*/ 117 h 133"/>
                <a:gd name="T6" fmla="*/ 72 w 101"/>
                <a:gd name="T7" fmla="*/ 121 h 133"/>
                <a:gd name="T8" fmla="*/ 69 w 101"/>
                <a:gd name="T9" fmla="*/ 122 h 133"/>
                <a:gd name="T10" fmla="*/ 65 w 101"/>
                <a:gd name="T11" fmla="*/ 122 h 133"/>
                <a:gd name="T12" fmla="*/ 52 w 101"/>
                <a:gd name="T13" fmla="*/ 122 h 133"/>
                <a:gd name="T14" fmla="*/ 37 w 101"/>
                <a:gd name="T15" fmla="*/ 122 h 133"/>
                <a:gd name="T16" fmla="*/ 24 w 101"/>
                <a:gd name="T17" fmla="*/ 119 h 133"/>
                <a:gd name="T18" fmla="*/ 18 w 101"/>
                <a:gd name="T19" fmla="*/ 118 h 133"/>
                <a:gd name="T20" fmla="*/ 14 w 101"/>
                <a:gd name="T21" fmla="*/ 116 h 133"/>
                <a:gd name="T22" fmla="*/ 12 w 101"/>
                <a:gd name="T23" fmla="*/ 115 h 133"/>
                <a:gd name="T24" fmla="*/ 9 w 101"/>
                <a:gd name="T25" fmla="*/ 114 h 133"/>
                <a:gd name="T26" fmla="*/ 6 w 101"/>
                <a:gd name="T27" fmla="*/ 113 h 133"/>
                <a:gd name="T28" fmla="*/ 5 w 101"/>
                <a:gd name="T29" fmla="*/ 112 h 133"/>
                <a:gd name="T30" fmla="*/ 4 w 101"/>
                <a:gd name="T31" fmla="*/ 18 h 133"/>
                <a:gd name="T32" fmla="*/ 5 w 101"/>
                <a:gd name="T33" fmla="*/ 15 h 133"/>
                <a:gd name="T34" fmla="*/ 7 w 101"/>
                <a:gd name="T35" fmla="*/ 9 h 133"/>
                <a:gd name="T36" fmla="*/ 9 w 101"/>
                <a:gd name="T37" fmla="*/ 7 h 133"/>
                <a:gd name="T38" fmla="*/ 10 w 101"/>
                <a:gd name="T39" fmla="*/ 7 h 133"/>
                <a:gd name="T40" fmla="*/ 10 w 101"/>
                <a:gd name="T41" fmla="*/ 8 h 133"/>
                <a:gd name="T42" fmla="*/ 96 w 101"/>
                <a:gd name="T43" fmla="*/ 6 h 133"/>
                <a:gd name="T44" fmla="*/ 97 w 101"/>
                <a:gd name="T45" fmla="*/ 10 h 133"/>
                <a:gd name="T46" fmla="*/ 100 w 101"/>
                <a:gd name="T47" fmla="*/ 18 h 133"/>
                <a:gd name="T48" fmla="*/ 100 w 101"/>
                <a:gd name="T49" fmla="*/ 108 h 133"/>
                <a:gd name="T50" fmla="*/ 99 w 101"/>
                <a:gd name="T51" fmla="*/ 113 h 133"/>
                <a:gd name="T52" fmla="*/ 94 w 101"/>
                <a:gd name="T53" fmla="*/ 117 h 133"/>
                <a:gd name="T54" fmla="*/ 88 w 101"/>
                <a:gd name="T55" fmla="*/ 122 h 133"/>
                <a:gd name="T56" fmla="*/ 78 w 101"/>
                <a:gd name="T57" fmla="*/ 127 h 133"/>
                <a:gd name="T58" fmla="*/ 69 w 101"/>
                <a:gd name="T59" fmla="*/ 131 h 133"/>
                <a:gd name="T60" fmla="*/ 61 w 101"/>
                <a:gd name="T61" fmla="*/ 132 h 133"/>
                <a:gd name="T62" fmla="*/ 41 w 101"/>
                <a:gd name="T63" fmla="*/ 131 h 133"/>
                <a:gd name="T64" fmla="*/ 31 w 101"/>
                <a:gd name="T65" fmla="*/ 130 h 133"/>
                <a:gd name="T66" fmla="*/ 24 w 101"/>
                <a:gd name="T67" fmla="*/ 128 h 133"/>
                <a:gd name="T68" fmla="*/ 15 w 101"/>
                <a:gd name="T69" fmla="*/ 124 h 133"/>
                <a:gd name="T70" fmla="*/ 6 w 101"/>
                <a:gd name="T71" fmla="*/ 117 h 133"/>
                <a:gd name="T72" fmla="*/ 2 w 101"/>
                <a:gd name="T73" fmla="*/ 113 h 133"/>
                <a:gd name="T74" fmla="*/ 0 w 101"/>
                <a:gd name="T75" fmla="*/ 108 h 133"/>
                <a:gd name="T76" fmla="*/ 0 w 101"/>
                <a:gd name="T77" fmla="*/ 14 h 133"/>
                <a:gd name="T78" fmla="*/ 0 w 101"/>
                <a:gd name="T79" fmla="*/ 10 h 133"/>
                <a:gd name="T80" fmla="*/ 2 w 101"/>
                <a:gd name="T81" fmla="*/ 8 h 133"/>
                <a:gd name="T82" fmla="*/ 5 w 101"/>
                <a:gd name="T83" fmla="*/ 4 h 133"/>
                <a:gd name="T84" fmla="*/ 14 w 101"/>
                <a:gd name="T85" fmla="*/ 0 h 133"/>
                <a:gd name="T86" fmla="*/ 72 w 101"/>
                <a:gd name="T87" fmla="*/ 18 h 13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1"/>
                <a:gd name="T133" fmla="*/ 0 h 133"/>
                <a:gd name="T134" fmla="*/ 101 w 101"/>
                <a:gd name="T135" fmla="*/ 133 h 13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1" h="133">
                  <a:moveTo>
                    <a:pt x="72" y="18"/>
                  </a:moveTo>
                  <a:lnTo>
                    <a:pt x="73" y="24"/>
                  </a:lnTo>
                  <a:lnTo>
                    <a:pt x="73" y="117"/>
                  </a:lnTo>
                  <a:lnTo>
                    <a:pt x="72" y="121"/>
                  </a:lnTo>
                  <a:lnTo>
                    <a:pt x="69" y="122"/>
                  </a:lnTo>
                  <a:lnTo>
                    <a:pt x="65" y="122"/>
                  </a:lnTo>
                  <a:lnTo>
                    <a:pt x="52" y="122"/>
                  </a:lnTo>
                  <a:lnTo>
                    <a:pt x="37" y="122"/>
                  </a:lnTo>
                  <a:lnTo>
                    <a:pt x="24" y="119"/>
                  </a:lnTo>
                  <a:lnTo>
                    <a:pt x="18" y="118"/>
                  </a:lnTo>
                  <a:lnTo>
                    <a:pt x="14" y="116"/>
                  </a:lnTo>
                  <a:lnTo>
                    <a:pt x="12" y="115"/>
                  </a:lnTo>
                  <a:lnTo>
                    <a:pt x="9" y="114"/>
                  </a:lnTo>
                  <a:lnTo>
                    <a:pt x="6" y="113"/>
                  </a:lnTo>
                  <a:lnTo>
                    <a:pt x="5" y="112"/>
                  </a:lnTo>
                  <a:lnTo>
                    <a:pt x="4" y="18"/>
                  </a:lnTo>
                  <a:lnTo>
                    <a:pt x="5" y="15"/>
                  </a:lnTo>
                  <a:lnTo>
                    <a:pt x="7" y="9"/>
                  </a:lnTo>
                  <a:lnTo>
                    <a:pt x="9" y="7"/>
                  </a:lnTo>
                  <a:lnTo>
                    <a:pt x="10" y="7"/>
                  </a:lnTo>
                  <a:lnTo>
                    <a:pt x="10" y="8"/>
                  </a:lnTo>
                  <a:lnTo>
                    <a:pt x="96" y="6"/>
                  </a:lnTo>
                  <a:lnTo>
                    <a:pt x="97" y="10"/>
                  </a:lnTo>
                  <a:lnTo>
                    <a:pt x="100" y="18"/>
                  </a:lnTo>
                  <a:lnTo>
                    <a:pt x="100" y="108"/>
                  </a:lnTo>
                  <a:lnTo>
                    <a:pt x="99" y="113"/>
                  </a:lnTo>
                  <a:lnTo>
                    <a:pt x="94" y="117"/>
                  </a:lnTo>
                  <a:lnTo>
                    <a:pt x="88" y="122"/>
                  </a:lnTo>
                  <a:lnTo>
                    <a:pt x="78" y="127"/>
                  </a:lnTo>
                  <a:lnTo>
                    <a:pt x="69" y="131"/>
                  </a:lnTo>
                  <a:lnTo>
                    <a:pt x="61" y="132"/>
                  </a:lnTo>
                  <a:lnTo>
                    <a:pt x="41" y="131"/>
                  </a:lnTo>
                  <a:lnTo>
                    <a:pt x="31" y="130"/>
                  </a:lnTo>
                  <a:lnTo>
                    <a:pt x="24" y="128"/>
                  </a:lnTo>
                  <a:lnTo>
                    <a:pt x="15" y="124"/>
                  </a:lnTo>
                  <a:lnTo>
                    <a:pt x="6" y="117"/>
                  </a:lnTo>
                  <a:lnTo>
                    <a:pt x="2" y="113"/>
                  </a:lnTo>
                  <a:lnTo>
                    <a:pt x="0" y="108"/>
                  </a:lnTo>
                  <a:lnTo>
                    <a:pt x="0" y="14"/>
                  </a:lnTo>
                  <a:lnTo>
                    <a:pt x="0" y="10"/>
                  </a:lnTo>
                  <a:lnTo>
                    <a:pt x="2" y="8"/>
                  </a:lnTo>
                  <a:lnTo>
                    <a:pt x="5" y="4"/>
                  </a:lnTo>
                  <a:lnTo>
                    <a:pt x="14" y="0"/>
                  </a:lnTo>
                  <a:lnTo>
                    <a:pt x="72" y="18"/>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11" name="Oval 203">
              <a:extLst>
                <a:ext uri="{FF2B5EF4-FFF2-40B4-BE49-F238E27FC236}">
                  <a16:creationId xmlns="" xmlns:a16="http://schemas.microsoft.com/office/drawing/2014/main" id="{304AA4B2-A626-84AC-0365-D2DF9A2388A8}"/>
                </a:ext>
              </a:extLst>
            </p:cNvPr>
            <p:cNvSpPr>
              <a:spLocks noChangeAspect="1" noChangeArrowheads="1"/>
            </p:cNvSpPr>
            <p:nvPr/>
          </p:nvSpPr>
          <p:spPr bwMode="auto">
            <a:xfrm>
              <a:off x="847" y="3546"/>
              <a:ext cx="29" cy="8"/>
            </a:xfrm>
            <a:prstGeom prst="ellipse">
              <a:avLst/>
            </a:prstGeom>
            <a:solidFill>
              <a:srgbClr val="999999"/>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12" name="Freeform 204">
              <a:extLst>
                <a:ext uri="{FF2B5EF4-FFF2-40B4-BE49-F238E27FC236}">
                  <a16:creationId xmlns="" xmlns:a16="http://schemas.microsoft.com/office/drawing/2014/main" id="{418087B3-AFDC-1554-012C-A62D52D29879}"/>
                </a:ext>
              </a:extLst>
            </p:cNvPr>
            <p:cNvSpPr>
              <a:spLocks noChangeAspect="1"/>
            </p:cNvSpPr>
            <p:nvPr/>
          </p:nvSpPr>
          <p:spPr bwMode="auto">
            <a:xfrm>
              <a:off x="843" y="3525"/>
              <a:ext cx="36" cy="20"/>
            </a:xfrm>
            <a:custGeom>
              <a:avLst/>
              <a:gdLst>
                <a:gd name="T0" fmla="*/ 12 w 36"/>
                <a:gd name="T1" fmla="*/ 19 h 20"/>
                <a:gd name="T2" fmla="*/ 9 w 36"/>
                <a:gd name="T3" fmla="*/ 19 h 20"/>
                <a:gd name="T4" fmla="*/ 0 w 36"/>
                <a:gd name="T5" fmla="*/ 14 h 20"/>
                <a:gd name="T6" fmla="*/ 0 w 36"/>
                <a:gd name="T7" fmla="*/ 6 h 20"/>
                <a:gd name="T8" fmla="*/ 9 w 36"/>
                <a:gd name="T9" fmla="*/ 0 h 20"/>
                <a:gd name="T10" fmla="*/ 26 w 36"/>
                <a:gd name="T11" fmla="*/ 0 h 20"/>
                <a:gd name="T12" fmla="*/ 35 w 36"/>
                <a:gd name="T13" fmla="*/ 5 h 20"/>
                <a:gd name="T14" fmla="*/ 35 w 36"/>
                <a:gd name="T15" fmla="*/ 14 h 20"/>
                <a:gd name="T16" fmla="*/ 26 w 36"/>
                <a:gd name="T17" fmla="*/ 19 h 20"/>
                <a:gd name="T18" fmla="*/ 12 w 36"/>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20"/>
                <a:gd name="T32" fmla="*/ 36 w 36"/>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20">
                  <a:moveTo>
                    <a:pt x="12" y="19"/>
                  </a:moveTo>
                  <a:lnTo>
                    <a:pt x="9" y="19"/>
                  </a:lnTo>
                  <a:lnTo>
                    <a:pt x="0" y="14"/>
                  </a:lnTo>
                  <a:lnTo>
                    <a:pt x="0" y="6"/>
                  </a:lnTo>
                  <a:lnTo>
                    <a:pt x="9" y="0"/>
                  </a:lnTo>
                  <a:lnTo>
                    <a:pt x="26" y="0"/>
                  </a:lnTo>
                  <a:lnTo>
                    <a:pt x="35" y="5"/>
                  </a:lnTo>
                  <a:lnTo>
                    <a:pt x="35" y="14"/>
                  </a:lnTo>
                  <a:lnTo>
                    <a:pt x="26" y="19"/>
                  </a:lnTo>
                  <a:lnTo>
                    <a:pt x="12" y="19"/>
                  </a:lnTo>
                </a:path>
              </a:pathLst>
            </a:custGeom>
            <a:solidFill>
              <a:srgbClr val="7F7F7F"/>
            </a:solidFill>
            <a:ln w="12700" cap="rnd" cmpd="sng">
              <a:solidFill>
                <a:srgbClr val="000000"/>
              </a:solidFill>
              <a:prstDash val="solid"/>
              <a:round/>
              <a:headEnd/>
              <a:tailEnd/>
            </a:ln>
          </p:spPr>
          <p:txBody>
            <a:bodyPr/>
            <a:lstStyle/>
            <a:p>
              <a:endParaRPr lang="ru-RU" dirty="0"/>
            </a:p>
          </p:txBody>
        </p:sp>
        <p:sp>
          <p:nvSpPr>
            <p:cNvPr id="1113" name="Freeform 205">
              <a:extLst>
                <a:ext uri="{FF2B5EF4-FFF2-40B4-BE49-F238E27FC236}">
                  <a16:creationId xmlns="" xmlns:a16="http://schemas.microsoft.com/office/drawing/2014/main" id="{07A89B1A-E885-0FA6-2009-E1ED959983E2}"/>
                </a:ext>
              </a:extLst>
            </p:cNvPr>
            <p:cNvSpPr>
              <a:spLocks noChangeAspect="1"/>
            </p:cNvSpPr>
            <p:nvPr/>
          </p:nvSpPr>
          <p:spPr bwMode="auto">
            <a:xfrm>
              <a:off x="851" y="3544"/>
              <a:ext cx="23" cy="17"/>
            </a:xfrm>
            <a:custGeom>
              <a:avLst/>
              <a:gdLst>
                <a:gd name="T0" fmla="*/ 18 w 23"/>
                <a:gd name="T1" fmla="*/ 0 h 17"/>
                <a:gd name="T2" fmla="*/ 2 w 23"/>
                <a:gd name="T3" fmla="*/ 0 h 17"/>
                <a:gd name="T4" fmla="*/ 0 w 23"/>
                <a:gd name="T5" fmla="*/ 9 h 17"/>
                <a:gd name="T6" fmla="*/ 8 w 23"/>
                <a:gd name="T7" fmla="*/ 16 h 17"/>
                <a:gd name="T8" fmla="*/ 22 w 23"/>
                <a:gd name="T9" fmla="*/ 9 h 17"/>
                <a:gd name="T10" fmla="*/ 18 w 23"/>
                <a:gd name="T11" fmla="*/ 0 h 17"/>
                <a:gd name="T12" fmla="*/ 0 60000 65536"/>
                <a:gd name="T13" fmla="*/ 0 60000 65536"/>
                <a:gd name="T14" fmla="*/ 0 60000 65536"/>
                <a:gd name="T15" fmla="*/ 0 60000 65536"/>
                <a:gd name="T16" fmla="*/ 0 60000 65536"/>
                <a:gd name="T17" fmla="*/ 0 60000 65536"/>
                <a:gd name="T18" fmla="*/ 0 w 23"/>
                <a:gd name="T19" fmla="*/ 0 h 17"/>
                <a:gd name="T20" fmla="*/ 23 w 2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3" h="17">
                  <a:moveTo>
                    <a:pt x="18" y="0"/>
                  </a:moveTo>
                  <a:lnTo>
                    <a:pt x="2" y="0"/>
                  </a:lnTo>
                  <a:lnTo>
                    <a:pt x="0" y="9"/>
                  </a:lnTo>
                  <a:lnTo>
                    <a:pt x="8" y="16"/>
                  </a:lnTo>
                  <a:lnTo>
                    <a:pt x="22" y="9"/>
                  </a:lnTo>
                  <a:lnTo>
                    <a:pt x="18" y="0"/>
                  </a:lnTo>
                </a:path>
              </a:pathLst>
            </a:custGeom>
            <a:solidFill>
              <a:srgbClr val="7F7F7F"/>
            </a:solidFill>
            <a:ln w="12700" cap="rnd" cmpd="sng">
              <a:solidFill>
                <a:srgbClr val="000000"/>
              </a:solidFill>
              <a:prstDash val="solid"/>
              <a:round/>
              <a:headEnd/>
              <a:tailEnd/>
            </a:ln>
          </p:spPr>
          <p:txBody>
            <a:bodyPr/>
            <a:lstStyle/>
            <a:p>
              <a:endParaRPr lang="ru-RU" dirty="0"/>
            </a:p>
          </p:txBody>
        </p:sp>
        <p:sp>
          <p:nvSpPr>
            <p:cNvPr id="1114" name="Oval 206">
              <a:extLst>
                <a:ext uri="{FF2B5EF4-FFF2-40B4-BE49-F238E27FC236}">
                  <a16:creationId xmlns="" xmlns:a16="http://schemas.microsoft.com/office/drawing/2014/main" id="{CD5238FE-C62C-B2A6-AA62-B4B00E2A2CDF}"/>
                </a:ext>
              </a:extLst>
            </p:cNvPr>
            <p:cNvSpPr>
              <a:spLocks noChangeAspect="1" noChangeArrowheads="1"/>
            </p:cNvSpPr>
            <p:nvPr/>
          </p:nvSpPr>
          <p:spPr bwMode="auto">
            <a:xfrm>
              <a:off x="851" y="3538"/>
              <a:ext cx="8" cy="8"/>
            </a:xfrm>
            <a:prstGeom prst="ellipse">
              <a:avLst/>
            </a:prstGeom>
            <a:solidFill>
              <a:srgbClr val="CCCCCC"/>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15" name="Oval 207">
              <a:extLst>
                <a:ext uri="{FF2B5EF4-FFF2-40B4-BE49-F238E27FC236}">
                  <a16:creationId xmlns="" xmlns:a16="http://schemas.microsoft.com/office/drawing/2014/main" id="{47826C27-D952-2DF3-C3EA-CAA2DAB2ED16}"/>
                </a:ext>
              </a:extLst>
            </p:cNvPr>
            <p:cNvSpPr>
              <a:spLocks noChangeAspect="1" noChangeArrowheads="1"/>
            </p:cNvSpPr>
            <p:nvPr/>
          </p:nvSpPr>
          <p:spPr bwMode="auto">
            <a:xfrm>
              <a:off x="856" y="3539"/>
              <a:ext cx="8" cy="8"/>
            </a:xfrm>
            <a:prstGeom prst="ellipse">
              <a:avLst/>
            </a:prstGeom>
            <a:solidFill>
              <a:srgbClr val="CCCCCC"/>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16" name="Oval 208">
              <a:extLst>
                <a:ext uri="{FF2B5EF4-FFF2-40B4-BE49-F238E27FC236}">
                  <a16:creationId xmlns="" xmlns:a16="http://schemas.microsoft.com/office/drawing/2014/main" id="{9A1B7B7F-39A1-9B3C-866C-BEC44592FBF9}"/>
                </a:ext>
              </a:extLst>
            </p:cNvPr>
            <p:cNvSpPr>
              <a:spLocks noChangeAspect="1" noChangeArrowheads="1"/>
            </p:cNvSpPr>
            <p:nvPr/>
          </p:nvSpPr>
          <p:spPr bwMode="auto">
            <a:xfrm>
              <a:off x="865" y="3540"/>
              <a:ext cx="8" cy="8"/>
            </a:xfrm>
            <a:prstGeom prst="ellipse">
              <a:avLst/>
            </a:prstGeom>
            <a:solidFill>
              <a:srgbClr val="CCCCCC"/>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17" name="Freeform 209">
              <a:extLst>
                <a:ext uri="{FF2B5EF4-FFF2-40B4-BE49-F238E27FC236}">
                  <a16:creationId xmlns="" xmlns:a16="http://schemas.microsoft.com/office/drawing/2014/main" id="{94366216-A45E-8C92-7421-0E3639C880F7}"/>
                </a:ext>
              </a:extLst>
            </p:cNvPr>
            <p:cNvSpPr>
              <a:spLocks noChangeAspect="1"/>
            </p:cNvSpPr>
            <p:nvPr/>
          </p:nvSpPr>
          <p:spPr bwMode="auto">
            <a:xfrm>
              <a:off x="865" y="3529"/>
              <a:ext cx="17" cy="17"/>
            </a:xfrm>
            <a:custGeom>
              <a:avLst/>
              <a:gdLst>
                <a:gd name="T0" fmla="*/ 16 w 17"/>
                <a:gd name="T1" fmla="*/ 2 h 17"/>
                <a:gd name="T2" fmla="*/ 12 w 17"/>
                <a:gd name="T3" fmla="*/ 0 h 17"/>
                <a:gd name="T4" fmla="*/ 4 w 17"/>
                <a:gd name="T5" fmla="*/ 1 h 17"/>
                <a:gd name="T6" fmla="*/ 1 w 17"/>
                <a:gd name="T7" fmla="*/ 2 h 17"/>
                <a:gd name="T8" fmla="*/ 0 w 17"/>
                <a:gd name="T9" fmla="*/ 13 h 17"/>
                <a:gd name="T10" fmla="*/ 8 w 17"/>
                <a:gd name="T11" fmla="*/ 16 h 17"/>
                <a:gd name="T12" fmla="*/ 16 w 17"/>
                <a:gd name="T13" fmla="*/ 12 h 17"/>
                <a:gd name="T14" fmla="*/ 16 w 17"/>
                <a:gd name="T15" fmla="*/ 2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2"/>
                  </a:moveTo>
                  <a:lnTo>
                    <a:pt x="12" y="0"/>
                  </a:lnTo>
                  <a:lnTo>
                    <a:pt x="4" y="1"/>
                  </a:lnTo>
                  <a:lnTo>
                    <a:pt x="1" y="2"/>
                  </a:lnTo>
                  <a:lnTo>
                    <a:pt x="0" y="13"/>
                  </a:lnTo>
                  <a:lnTo>
                    <a:pt x="8" y="16"/>
                  </a:lnTo>
                  <a:lnTo>
                    <a:pt x="16" y="12"/>
                  </a:lnTo>
                  <a:lnTo>
                    <a:pt x="16" y="2"/>
                  </a:lnTo>
                </a:path>
              </a:pathLst>
            </a:custGeom>
            <a:solidFill>
              <a:srgbClr val="666666"/>
            </a:solidFill>
            <a:ln w="12700" cap="rnd" cmpd="sng">
              <a:solidFill>
                <a:srgbClr val="000000"/>
              </a:solidFill>
              <a:prstDash val="solid"/>
              <a:round/>
              <a:headEnd/>
              <a:tailEnd/>
            </a:ln>
          </p:spPr>
          <p:txBody>
            <a:bodyPr/>
            <a:lstStyle/>
            <a:p>
              <a:endParaRPr lang="ru-RU" dirty="0"/>
            </a:p>
          </p:txBody>
        </p:sp>
        <p:sp>
          <p:nvSpPr>
            <p:cNvPr id="1118" name="Line 210">
              <a:extLst>
                <a:ext uri="{FF2B5EF4-FFF2-40B4-BE49-F238E27FC236}">
                  <a16:creationId xmlns="" xmlns:a16="http://schemas.microsoft.com/office/drawing/2014/main" id="{1B2509ED-230B-0CB0-7E01-BDD03CA7A78A}"/>
                </a:ext>
              </a:extLst>
            </p:cNvPr>
            <p:cNvSpPr>
              <a:spLocks noChangeAspect="1" noChangeShapeType="1"/>
            </p:cNvSpPr>
            <p:nvPr/>
          </p:nvSpPr>
          <p:spPr bwMode="auto">
            <a:xfrm flipH="1">
              <a:off x="858" y="3541"/>
              <a:ext cx="8"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19" name="Oval 211">
              <a:extLst>
                <a:ext uri="{FF2B5EF4-FFF2-40B4-BE49-F238E27FC236}">
                  <a16:creationId xmlns="" xmlns:a16="http://schemas.microsoft.com/office/drawing/2014/main" id="{B301956D-B958-3849-D725-4A73F3936BAF}"/>
                </a:ext>
              </a:extLst>
            </p:cNvPr>
            <p:cNvSpPr>
              <a:spLocks noChangeAspect="1" noChangeArrowheads="1"/>
            </p:cNvSpPr>
            <p:nvPr/>
          </p:nvSpPr>
          <p:spPr bwMode="auto">
            <a:xfrm>
              <a:off x="833" y="3532"/>
              <a:ext cx="8" cy="8"/>
            </a:xfrm>
            <a:prstGeom prst="ellipse">
              <a:avLst/>
            </a:prstGeom>
            <a:solidFill>
              <a:srgbClr val="CCCCCC"/>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20" name="Oval 212">
              <a:extLst>
                <a:ext uri="{FF2B5EF4-FFF2-40B4-BE49-F238E27FC236}">
                  <a16:creationId xmlns="" xmlns:a16="http://schemas.microsoft.com/office/drawing/2014/main" id="{2AD6E019-DBA5-B692-7DF9-2B4F04DD7D6C}"/>
                </a:ext>
              </a:extLst>
            </p:cNvPr>
            <p:cNvSpPr>
              <a:spLocks noChangeAspect="1" noChangeArrowheads="1"/>
            </p:cNvSpPr>
            <p:nvPr/>
          </p:nvSpPr>
          <p:spPr bwMode="auto">
            <a:xfrm>
              <a:off x="833" y="3547"/>
              <a:ext cx="8" cy="8"/>
            </a:xfrm>
            <a:prstGeom prst="ellipse">
              <a:avLst/>
            </a:prstGeom>
            <a:solidFill>
              <a:srgbClr val="CCCCCC"/>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21" name="Line 213">
              <a:extLst>
                <a:ext uri="{FF2B5EF4-FFF2-40B4-BE49-F238E27FC236}">
                  <a16:creationId xmlns="" xmlns:a16="http://schemas.microsoft.com/office/drawing/2014/main" id="{C23797C0-9CFF-7EC7-CBAC-FB5E178134A3}"/>
                </a:ext>
              </a:extLst>
            </p:cNvPr>
            <p:cNvSpPr>
              <a:spLocks noChangeAspect="1" noChangeShapeType="1"/>
            </p:cNvSpPr>
            <p:nvPr/>
          </p:nvSpPr>
          <p:spPr bwMode="auto">
            <a:xfrm flipH="1" flipV="1">
              <a:off x="857" y="3525"/>
              <a:ext cx="10" cy="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22" name="Line 214">
              <a:extLst>
                <a:ext uri="{FF2B5EF4-FFF2-40B4-BE49-F238E27FC236}">
                  <a16:creationId xmlns="" xmlns:a16="http://schemas.microsoft.com/office/drawing/2014/main" id="{28DD6ADE-5E83-534B-1E3D-801A7FF58F71}"/>
                </a:ext>
              </a:extLst>
            </p:cNvPr>
            <p:cNvSpPr>
              <a:spLocks noChangeAspect="1" noChangeShapeType="1"/>
            </p:cNvSpPr>
            <p:nvPr/>
          </p:nvSpPr>
          <p:spPr bwMode="auto">
            <a:xfrm flipV="1">
              <a:off x="833" y="3524"/>
              <a:ext cx="5"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23" name="Freeform 215">
              <a:extLst>
                <a:ext uri="{FF2B5EF4-FFF2-40B4-BE49-F238E27FC236}">
                  <a16:creationId xmlns="" xmlns:a16="http://schemas.microsoft.com/office/drawing/2014/main" id="{9F815A02-2A52-A467-388F-A19288ECDEF9}"/>
                </a:ext>
              </a:extLst>
            </p:cNvPr>
            <p:cNvSpPr>
              <a:spLocks noChangeAspect="1"/>
            </p:cNvSpPr>
            <p:nvPr/>
          </p:nvSpPr>
          <p:spPr bwMode="auto">
            <a:xfrm>
              <a:off x="832" y="3596"/>
              <a:ext cx="18" cy="17"/>
            </a:xfrm>
            <a:custGeom>
              <a:avLst/>
              <a:gdLst>
                <a:gd name="T0" fmla="*/ 4 w 18"/>
                <a:gd name="T1" fmla="*/ 0 h 17"/>
                <a:gd name="T2" fmla="*/ 13 w 18"/>
                <a:gd name="T3" fmla="*/ 2 h 17"/>
                <a:gd name="T4" fmla="*/ 17 w 18"/>
                <a:gd name="T5" fmla="*/ 5 h 17"/>
                <a:gd name="T6" fmla="*/ 16 w 18"/>
                <a:gd name="T7" fmla="*/ 13 h 17"/>
                <a:gd name="T8" fmla="*/ 13 w 18"/>
                <a:gd name="T9" fmla="*/ 16 h 17"/>
                <a:gd name="T10" fmla="*/ 4 w 18"/>
                <a:gd name="T11" fmla="*/ 14 h 17"/>
                <a:gd name="T12" fmla="*/ 3 w 18"/>
                <a:gd name="T13" fmla="*/ 12 h 17"/>
                <a:gd name="T14" fmla="*/ 0 w 18"/>
                <a:gd name="T15" fmla="*/ 5 h 17"/>
                <a:gd name="T16" fmla="*/ 4 w 1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7"/>
                <a:gd name="T29" fmla="*/ 18 w 1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7">
                  <a:moveTo>
                    <a:pt x="4" y="0"/>
                  </a:moveTo>
                  <a:lnTo>
                    <a:pt x="13" y="2"/>
                  </a:lnTo>
                  <a:lnTo>
                    <a:pt x="17" y="5"/>
                  </a:lnTo>
                  <a:lnTo>
                    <a:pt x="16" y="13"/>
                  </a:lnTo>
                  <a:lnTo>
                    <a:pt x="13" y="16"/>
                  </a:lnTo>
                  <a:lnTo>
                    <a:pt x="4" y="14"/>
                  </a:lnTo>
                  <a:lnTo>
                    <a:pt x="3" y="12"/>
                  </a:lnTo>
                  <a:lnTo>
                    <a:pt x="0" y="5"/>
                  </a:lnTo>
                  <a:lnTo>
                    <a:pt x="4" y="0"/>
                  </a:lnTo>
                </a:path>
              </a:pathLst>
            </a:custGeom>
            <a:solidFill>
              <a:srgbClr val="666666"/>
            </a:solidFill>
            <a:ln w="12700" cap="rnd" cmpd="sng">
              <a:solidFill>
                <a:srgbClr val="000000"/>
              </a:solidFill>
              <a:prstDash val="solid"/>
              <a:round/>
              <a:headEnd/>
              <a:tailEnd/>
            </a:ln>
          </p:spPr>
          <p:txBody>
            <a:bodyPr/>
            <a:lstStyle/>
            <a:p>
              <a:endParaRPr lang="ru-RU" dirty="0"/>
            </a:p>
          </p:txBody>
        </p:sp>
        <p:sp>
          <p:nvSpPr>
            <p:cNvPr id="1124" name="Freeform 216">
              <a:extLst>
                <a:ext uri="{FF2B5EF4-FFF2-40B4-BE49-F238E27FC236}">
                  <a16:creationId xmlns="" xmlns:a16="http://schemas.microsoft.com/office/drawing/2014/main" id="{3E5F4464-EE15-00A5-82EE-40550A5AB824}"/>
                </a:ext>
              </a:extLst>
            </p:cNvPr>
            <p:cNvSpPr>
              <a:spLocks noChangeAspect="1"/>
            </p:cNvSpPr>
            <p:nvPr/>
          </p:nvSpPr>
          <p:spPr bwMode="auto">
            <a:xfrm>
              <a:off x="831" y="3600"/>
              <a:ext cx="17" cy="17"/>
            </a:xfrm>
            <a:custGeom>
              <a:avLst/>
              <a:gdLst>
                <a:gd name="T0" fmla="*/ 2 w 17"/>
                <a:gd name="T1" fmla="*/ 0 h 17"/>
                <a:gd name="T2" fmla="*/ 13 w 17"/>
                <a:gd name="T3" fmla="*/ 2 h 17"/>
                <a:gd name="T4" fmla="*/ 16 w 17"/>
                <a:gd name="T5" fmla="*/ 6 h 17"/>
                <a:gd name="T6" fmla="*/ 16 w 17"/>
                <a:gd name="T7" fmla="*/ 13 h 17"/>
                <a:gd name="T8" fmla="*/ 13 w 17"/>
                <a:gd name="T9" fmla="*/ 16 h 17"/>
                <a:gd name="T10" fmla="*/ 2 w 17"/>
                <a:gd name="T11" fmla="*/ 13 h 17"/>
                <a:gd name="T12" fmla="*/ 0 w 17"/>
                <a:gd name="T13" fmla="*/ 9 h 17"/>
                <a:gd name="T14" fmla="*/ 0 w 17"/>
                <a:gd name="T15" fmla="*/ 2 h 17"/>
                <a:gd name="T16" fmla="*/ 2 w 17"/>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2" y="0"/>
                  </a:moveTo>
                  <a:lnTo>
                    <a:pt x="13" y="2"/>
                  </a:lnTo>
                  <a:lnTo>
                    <a:pt x="16" y="6"/>
                  </a:lnTo>
                  <a:lnTo>
                    <a:pt x="16" y="13"/>
                  </a:lnTo>
                  <a:lnTo>
                    <a:pt x="13" y="16"/>
                  </a:lnTo>
                  <a:lnTo>
                    <a:pt x="2" y="13"/>
                  </a:lnTo>
                  <a:lnTo>
                    <a:pt x="0" y="9"/>
                  </a:lnTo>
                  <a:lnTo>
                    <a:pt x="0" y="2"/>
                  </a:lnTo>
                  <a:lnTo>
                    <a:pt x="2" y="0"/>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1125" name="Oval 217">
              <a:extLst>
                <a:ext uri="{FF2B5EF4-FFF2-40B4-BE49-F238E27FC236}">
                  <a16:creationId xmlns="" xmlns:a16="http://schemas.microsoft.com/office/drawing/2014/main" id="{01B43312-D0CE-0E4A-92CF-EFCBC6536E12}"/>
                </a:ext>
              </a:extLst>
            </p:cNvPr>
            <p:cNvSpPr>
              <a:spLocks noChangeAspect="1" noChangeArrowheads="1"/>
            </p:cNvSpPr>
            <p:nvPr/>
          </p:nvSpPr>
          <p:spPr bwMode="auto">
            <a:xfrm>
              <a:off x="856" y="3528"/>
              <a:ext cx="10" cy="8"/>
            </a:xfrm>
            <a:prstGeom prst="ellipse">
              <a:avLst/>
            </a:prstGeom>
            <a:solidFill>
              <a:srgbClr val="999999"/>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26" name="AutoShape 218">
              <a:extLst>
                <a:ext uri="{FF2B5EF4-FFF2-40B4-BE49-F238E27FC236}">
                  <a16:creationId xmlns="" xmlns:a16="http://schemas.microsoft.com/office/drawing/2014/main" id="{3E0BC8A5-0092-18AD-D7A2-93D993E0D7EA}"/>
                </a:ext>
              </a:extLst>
            </p:cNvPr>
            <p:cNvSpPr>
              <a:spLocks noChangeAspect="1" noChangeArrowheads="1"/>
            </p:cNvSpPr>
            <p:nvPr/>
          </p:nvSpPr>
          <p:spPr bwMode="auto">
            <a:xfrm>
              <a:off x="854" y="3505"/>
              <a:ext cx="16" cy="20"/>
            </a:xfrm>
            <a:prstGeom prst="roundRect">
              <a:avLst>
                <a:gd name="adj" fmla="val 24894"/>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27" name="AutoShape 219">
              <a:extLst>
                <a:ext uri="{FF2B5EF4-FFF2-40B4-BE49-F238E27FC236}">
                  <a16:creationId xmlns="" xmlns:a16="http://schemas.microsoft.com/office/drawing/2014/main" id="{A6CC70C4-4CB6-6962-78DC-FFB78263574F}"/>
                </a:ext>
              </a:extLst>
            </p:cNvPr>
            <p:cNvSpPr>
              <a:spLocks noChangeAspect="1" noChangeArrowheads="1"/>
            </p:cNvSpPr>
            <p:nvPr/>
          </p:nvSpPr>
          <p:spPr bwMode="auto">
            <a:xfrm>
              <a:off x="858" y="3509"/>
              <a:ext cx="8" cy="12"/>
            </a:xfrm>
            <a:prstGeom prst="roundRect">
              <a:avLst>
                <a:gd name="adj" fmla="val 23042"/>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28" name="Freeform 220">
              <a:extLst>
                <a:ext uri="{FF2B5EF4-FFF2-40B4-BE49-F238E27FC236}">
                  <a16:creationId xmlns="" xmlns:a16="http://schemas.microsoft.com/office/drawing/2014/main" id="{EE9FA585-A80C-B389-E597-8196DCD54B39}"/>
                </a:ext>
              </a:extLst>
            </p:cNvPr>
            <p:cNvSpPr>
              <a:spLocks noChangeAspect="1"/>
            </p:cNvSpPr>
            <p:nvPr/>
          </p:nvSpPr>
          <p:spPr bwMode="auto">
            <a:xfrm>
              <a:off x="857" y="3575"/>
              <a:ext cx="17" cy="17"/>
            </a:xfrm>
            <a:custGeom>
              <a:avLst/>
              <a:gdLst>
                <a:gd name="T0" fmla="*/ 0 w 17"/>
                <a:gd name="T1" fmla="*/ 5 h 17"/>
                <a:gd name="T2" fmla="*/ 16 w 17"/>
                <a:gd name="T3" fmla="*/ 0 h 17"/>
                <a:gd name="T4" fmla="*/ 16 w 17"/>
                <a:gd name="T5" fmla="*/ 11 h 17"/>
                <a:gd name="T6" fmla="*/ 5 w 17"/>
                <a:gd name="T7" fmla="*/ 16 h 17"/>
                <a:gd name="T8" fmla="*/ 0 w 17"/>
                <a:gd name="T9" fmla="*/ 16 h 17"/>
                <a:gd name="T10" fmla="*/ 0 w 17"/>
                <a:gd name="T11" fmla="*/ 5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5"/>
                  </a:moveTo>
                  <a:lnTo>
                    <a:pt x="16" y="0"/>
                  </a:lnTo>
                  <a:lnTo>
                    <a:pt x="16" y="11"/>
                  </a:lnTo>
                  <a:lnTo>
                    <a:pt x="5" y="16"/>
                  </a:lnTo>
                  <a:lnTo>
                    <a:pt x="0" y="16"/>
                  </a:lnTo>
                  <a:lnTo>
                    <a:pt x="0" y="5"/>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1129" name="Freeform 221">
              <a:extLst>
                <a:ext uri="{FF2B5EF4-FFF2-40B4-BE49-F238E27FC236}">
                  <a16:creationId xmlns="" xmlns:a16="http://schemas.microsoft.com/office/drawing/2014/main" id="{7B53815D-E2A4-7112-0809-69FB3ABAEE83}"/>
                </a:ext>
              </a:extLst>
            </p:cNvPr>
            <p:cNvSpPr>
              <a:spLocks noChangeAspect="1"/>
            </p:cNvSpPr>
            <p:nvPr/>
          </p:nvSpPr>
          <p:spPr bwMode="auto">
            <a:xfrm>
              <a:off x="848" y="3576"/>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B3B3B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30" name="Rectangle 222">
              <a:extLst>
                <a:ext uri="{FF2B5EF4-FFF2-40B4-BE49-F238E27FC236}">
                  <a16:creationId xmlns="" xmlns:a16="http://schemas.microsoft.com/office/drawing/2014/main" id="{0DBA4CC4-5C4E-796B-F296-DCD370411AE4}"/>
                </a:ext>
              </a:extLst>
            </p:cNvPr>
            <p:cNvSpPr>
              <a:spLocks noChangeAspect="1" noChangeArrowheads="1"/>
            </p:cNvSpPr>
            <p:nvPr/>
          </p:nvSpPr>
          <p:spPr bwMode="auto">
            <a:xfrm>
              <a:off x="853" y="3580"/>
              <a:ext cx="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31" name="AutoShape 223">
              <a:extLst>
                <a:ext uri="{FF2B5EF4-FFF2-40B4-BE49-F238E27FC236}">
                  <a16:creationId xmlns="" xmlns:a16="http://schemas.microsoft.com/office/drawing/2014/main" id="{3E82AEC8-2248-AEC4-A371-48D27B0B4D35}"/>
                </a:ext>
              </a:extLst>
            </p:cNvPr>
            <p:cNvSpPr>
              <a:spLocks noChangeAspect="1" noChangeArrowheads="1"/>
            </p:cNvSpPr>
            <p:nvPr/>
          </p:nvSpPr>
          <p:spPr bwMode="auto">
            <a:xfrm>
              <a:off x="868" y="3556"/>
              <a:ext cx="16" cy="16"/>
            </a:xfrm>
            <a:prstGeom prst="roundRect">
              <a:avLst>
                <a:gd name="adj" fmla="val 39417"/>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32" name="AutoShape 224">
              <a:extLst>
                <a:ext uri="{FF2B5EF4-FFF2-40B4-BE49-F238E27FC236}">
                  <a16:creationId xmlns="" xmlns:a16="http://schemas.microsoft.com/office/drawing/2014/main" id="{9227AB28-81D3-5826-179A-A0CE87B00740}"/>
                </a:ext>
              </a:extLst>
            </p:cNvPr>
            <p:cNvSpPr>
              <a:spLocks noChangeAspect="1" noChangeArrowheads="1"/>
            </p:cNvSpPr>
            <p:nvPr/>
          </p:nvSpPr>
          <p:spPr bwMode="auto">
            <a:xfrm>
              <a:off x="872" y="3560"/>
              <a:ext cx="8" cy="8"/>
            </a:xfrm>
            <a:prstGeom prst="roundRect">
              <a:avLst>
                <a:gd name="adj" fmla="val 32792"/>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33" name="Freeform 225">
              <a:extLst>
                <a:ext uri="{FF2B5EF4-FFF2-40B4-BE49-F238E27FC236}">
                  <a16:creationId xmlns="" xmlns:a16="http://schemas.microsoft.com/office/drawing/2014/main" id="{AA4789F1-C2B4-ED55-F982-99ECC41C26EF}"/>
                </a:ext>
              </a:extLst>
            </p:cNvPr>
            <p:cNvSpPr>
              <a:spLocks noChangeAspect="1"/>
            </p:cNvSpPr>
            <p:nvPr/>
          </p:nvSpPr>
          <p:spPr bwMode="auto">
            <a:xfrm>
              <a:off x="848" y="3565"/>
              <a:ext cx="30" cy="17"/>
            </a:xfrm>
            <a:custGeom>
              <a:avLst/>
              <a:gdLst>
                <a:gd name="T0" fmla="*/ 0 w 30"/>
                <a:gd name="T1" fmla="*/ 14 h 17"/>
                <a:gd name="T2" fmla="*/ 0 w 30"/>
                <a:gd name="T3" fmla="*/ 3 h 17"/>
                <a:gd name="T4" fmla="*/ 29 w 30"/>
                <a:gd name="T5" fmla="*/ 0 h 17"/>
                <a:gd name="T6" fmla="*/ 29 w 30"/>
                <a:gd name="T7" fmla="*/ 11 h 17"/>
                <a:gd name="T8" fmla="*/ 25 w 30"/>
                <a:gd name="T9" fmla="*/ 13 h 17"/>
                <a:gd name="T10" fmla="*/ 20 w 30"/>
                <a:gd name="T11" fmla="*/ 14 h 17"/>
                <a:gd name="T12" fmla="*/ 15 w 30"/>
                <a:gd name="T13" fmla="*/ 16 h 17"/>
                <a:gd name="T14" fmla="*/ 3 w 30"/>
                <a:gd name="T15" fmla="*/ 16 h 17"/>
                <a:gd name="T16" fmla="*/ 0 w 30"/>
                <a:gd name="T17" fmla="*/ 14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
                <a:gd name="T28" fmla="*/ 0 h 17"/>
                <a:gd name="T29" fmla="*/ 30 w 30"/>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 h="17">
                  <a:moveTo>
                    <a:pt x="0" y="14"/>
                  </a:moveTo>
                  <a:lnTo>
                    <a:pt x="0" y="3"/>
                  </a:lnTo>
                  <a:lnTo>
                    <a:pt x="29" y="0"/>
                  </a:lnTo>
                  <a:lnTo>
                    <a:pt x="29" y="11"/>
                  </a:lnTo>
                  <a:lnTo>
                    <a:pt x="25" y="13"/>
                  </a:lnTo>
                  <a:lnTo>
                    <a:pt x="20" y="14"/>
                  </a:lnTo>
                  <a:lnTo>
                    <a:pt x="15" y="16"/>
                  </a:lnTo>
                  <a:lnTo>
                    <a:pt x="3" y="16"/>
                  </a:lnTo>
                  <a:lnTo>
                    <a:pt x="0" y="14"/>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1134" name="Freeform 226">
              <a:extLst>
                <a:ext uri="{FF2B5EF4-FFF2-40B4-BE49-F238E27FC236}">
                  <a16:creationId xmlns="" xmlns:a16="http://schemas.microsoft.com/office/drawing/2014/main" id="{B4FCF373-A459-3A04-E087-AA2BDF6CC36B}"/>
                </a:ext>
              </a:extLst>
            </p:cNvPr>
            <p:cNvSpPr>
              <a:spLocks noChangeAspect="1"/>
            </p:cNvSpPr>
            <p:nvPr/>
          </p:nvSpPr>
          <p:spPr bwMode="auto">
            <a:xfrm>
              <a:off x="865" y="3564"/>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B3B3B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35" name="Rectangle 227">
              <a:extLst>
                <a:ext uri="{FF2B5EF4-FFF2-40B4-BE49-F238E27FC236}">
                  <a16:creationId xmlns="" xmlns:a16="http://schemas.microsoft.com/office/drawing/2014/main" id="{E056EDC0-5CE4-F22F-4076-952F0305C575}"/>
                </a:ext>
              </a:extLst>
            </p:cNvPr>
            <p:cNvSpPr>
              <a:spLocks noChangeAspect="1" noChangeArrowheads="1"/>
            </p:cNvSpPr>
            <p:nvPr/>
          </p:nvSpPr>
          <p:spPr bwMode="auto">
            <a:xfrm>
              <a:off x="871" y="3568"/>
              <a:ext cx="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36" name="AutoShape 228">
              <a:extLst>
                <a:ext uri="{FF2B5EF4-FFF2-40B4-BE49-F238E27FC236}">
                  <a16:creationId xmlns="" xmlns:a16="http://schemas.microsoft.com/office/drawing/2014/main" id="{A2442510-ED92-5F28-D14C-0F4220BF779F}"/>
                </a:ext>
              </a:extLst>
            </p:cNvPr>
            <p:cNvSpPr>
              <a:spLocks noChangeAspect="1" noChangeArrowheads="1"/>
            </p:cNvSpPr>
            <p:nvPr/>
          </p:nvSpPr>
          <p:spPr bwMode="auto">
            <a:xfrm>
              <a:off x="849" y="3561"/>
              <a:ext cx="16" cy="16"/>
            </a:xfrm>
            <a:prstGeom prst="roundRect">
              <a:avLst>
                <a:gd name="adj" fmla="val 39801"/>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37" name="AutoShape 229">
              <a:extLst>
                <a:ext uri="{FF2B5EF4-FFF2-40B4-BE49-F238E27FC236}">
                  <a16:creationId xmlns="" xmlns:a16="http://schemas.microsoft.com/office/drawing/2014/main" id="{CA21DAC1-0832-6F05-6525-A6467668A667}"/>
                </a:ext>
              </a:extLst>
            </p:cNvPr>
            <p:cNvSpPr>
              <a:spLocks noChangeAspect="1" noChangeArrowheads="1"/>
            </p:cNvSpPr>
            <p:nvPr/>
          </p:nvSpPr>
          <p:spPr bwMode="auto">
            <a:xfrm>
              <a:off x="853" y="3565"/>
              <a:ext cx="8" cy="8"/>
            </a:xfrm>
            <a:prstGeom prst="roundRect">
              <a:avLst>
                <a:gd name="adj" fmla="val 33056"/>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38" name="Freeform 230">
              <a:extLst>
                <a:ext uri="{FF2B5EF4-FFF2-40B4-BE49-F238E27FC236}">
                  <a16:creationId xmlns="" xmlns:a16="http://schemas.microsoft.com/office/drawing/2014/main" id="{92BCB3F1-39AC-9D59-F63D-A4582C595DC2}"/>
                </a:ext>
              </a:extLst>
            </p:cNvPr>
            <p:cNvSpPr>
              <a:spLocks noChangeAspect="1"/>
            </p:cNvSpPr>
            <p:nvPr/>
          </p:nvSpPr>
          <p:spPr bwMode="auto">
            <a:xfrm>
              <a:off x="847" y="3567"/>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B3B3B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39" name="Rectangle 231">
              <a:extLst>
                <a:ext uri="{FF2B5EF4-FFF2-40B4-BE49-F238E27FC236}">
                  <a16:creationId xmlns="" xmlns:a16="http://schemas.microsoft.com/office/drawing/2014/main" id="{22F021AC-6AB7-603F-C79B-BC5D7AAF4159}"/>
                </a:ext>
              </a:extLst>
            </p:cNvPr>
            <p:cNvSpPr>
              <a:spLocks noChangeAspect="1" noChangeArrowheads="1"/>
            </p:cNvSpPr>
            <p:nvPr/>
          </p:nvSpPr>
          <p:spPr bwMode="auto">
            <a:xfrm>
              <a:off x="852" y="3571"/>
              <a:ext cx="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40" name="Freeform 232">
              <a:extLst>
                <a:ext uri="{FF2B5EF4-FFF2-40B4-BE49-F238E27FC236}">
                  <a16:creationId xmlns="" xmlns:a16="http://schemas.microsoft.com/office/drawing/2014/main" id="{08C9AC92-2F47-6FD1-4185-415C2183FE3E}"/>
                </a:ext>
              </a:extLst>
            </p:cNvPr>
            <p:cNvSpPr>
              <a:spLocks noChangeAspect="1"/>
            </p:cNvSpPr>
            <p:nvPr/>
          </p:nvSpPr>
          <p:spPr bwMode="auto">
            <a:xfrm>
              <a:off x="848" y="3567"/>
              <a:ext cx="30" cy="17"/>
            </a:xfrm>
            <a:custGeom>
              <a:avLst/>
              <a:gdLst>
                <a:gd name="T0" fmla="*/ 0 w 30"/>
                <a:gd name="T1" fmla="*/ 12 h 17"/>
                <a:gd name="T2" fmla="*/ 3 w 30"/>
                <a:gd name="T3" fmla="*/ 16 h 17"/>
                <a:gd name="T4" fmla="*/ 12 w 30"/>
                <a:gd name="T5" fmla="*/ 11 h 17"/>
                <a:gd name="T6" fmla="*/ 18 w 30"/>
                <a:gd name="T7" fmla="*/ 3 h 17"/>
                <a:gd name="T8" fmla="*/ 25 w 30"/>
                <a:gd name="T9" fmla="*/ 4 h 17"/>
                <a:gd name="T10" fmla="*/ 29 w 30"/>
                <a:gd name="T11" fmla="*/ 0 h 17"/>
                <a:gd name="T12" fmla="*/ 0 60000 65536"/>
                <a:gd name="T13" fmla="*/ 0 60000 65536"/>
                <a:gd name="T14" fmla="*/ 0 60000 65536"/>
                <a:gd name="T15" fmla="*/ 0 60000 65536"/>
                <a:gd name="T16" fmla="*/ 0 60000 65536"/>
                <a:gd name="T17" fmla="*/ 0 60000 65536"/>
                <a:gd name="T18" fmla="*/ 0 w 30"/>
                <a:gd name="T19" fmla="*/ 0 h 17"/>
                <a:gd name="T20" fmla="*/ 30 w 3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0" h="17">
                  <a:moveTo>
                    <a:pt x="0" y="12"/>
                  </a:moveTo>
                  <a:lnTo>
                    <a:pt x="3" y="16"/>
                  </a:lnTo>
                  <a:lnTo>
                    <a:pt x="12" y="11"/>
                  </a:lnTo>
                  <a:lnTo>
                    <a:pt x="18" y="3"/>
                  </a:lnTo>
                  <a:lnTo>
                    <a:pt x="25" y="4"/>
                  </a:lnTo>
                  <a:lnTo>
                    <a:pt x="29"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41" name="Freeform 233">
              <a:extLst>
                <a:ext uri="{FF2B5EF4-FFF2-40B4-BE49-F238E27FC236}">
                  <a16:creationId xmlns="" xmlns:a16="http://schemas.microsoft.com/office/drawing/2014/main" id="{A8D86EBD-BA78-0CA3-435E-0D2C67C0DDC7}"/>
                </a:ext>
              </a:extLst>
            </p:cNvPr>
            <p:cNvSpPr>
              <a:spLocks noChangeAspect="1"/>
            </p:cNvSpPr>
            <p:nvPr/>
          </p:nvSpPr>
          <p:spPr bwMode="auto">
            <a:xfrm>
              <a:off x="905" y="3659"/>
              <a:ext cx="67" cy="93"/>
            </a:xfrm>
            <a:custGeom>
              <a:avLst/>
              <a:gdLst>
                <a:gd name="T0" fmla="*/ 0 w 67"/>
                <a:gd name="T1" fmla="*/ 41 h 93"/>
                <a:gd name="T2" fmla="*/ 4 w 67"/>
                <a:gd name="T3" fmla="*/ 31 h 93"/>
                <a:gd name="T4" fmla="*/ 7 w 67"/>
                <a:gd name="T5" fmla="*/ 23 h 93"/>
                <a:gd name="T6" fmla="*/ 17 w 67"/>
                <a:gd name="T7" fmla="*/ 9 h 93"/>
                <a:gd name="T8" fmla="*/ 23 w 67"/>
                <a:gd name="T9" fmla="*/ 4 h 93"/>
                <a:gd name="T10" fmla="*/ 29 w 67"/>
                <a:gd name="T11" fmla="*/ 1 h 93"/>
                <a:gd name="T12" fmla="*/ 36 w 67"/>
                <a:gd name="T13" fmla="*/ 0 h 93"/>
                <a:gd name="T14" fmla="*/ 42 w 67"/>
                <a:gd name="T15" fmla="*/ 0 h 93"/>
                <a:gd name="T16" fmla="*/ 49 w 67"/>
                <a:gd name="T17" fmla="*/ 1 h 93"/>
                <a:gd name="T18" fmla="*/ 54 w 67"/>
                <a:gd name="T19" fmla="*/ 4 h 93"/>
                <a:gd name="T20" fmla="*/ 58 w 67"/>
                <a:gd name="T21" fmla="*/ 10 h 93"/>
                <a:gd name="T22" fmla="*/ 62 w 67"/>
                <a:gd name="T23" fmla="*/ 16 h 93"/>
                <a:gd name="T24" fmla="*/ 66 w 67"/>
                <a:gd name="T25" fmla="*/ 31 h 93"/>
                <a:gd name="T26" fmla="*/ 65 w 67"/>
                <a:gd name="T27" fmla="*/ 51 h 93"/>
                <a:gd name="T28" fmla="*/ 61 w 67"/>
                <a:gd name="T29" fmla="*/ 60 h 93"/>
                <a:gd name="T30" fmla="*/ 57 w 67"/>
                <a:gd name="T31" fmla="*/ 68 h 93"/>
                <a:gd name="T32" fmla="*/ 48 w 67"/>
                <a:gd name="T33" fmla="*/ 82 h 93"/>
                <a:gd name="T34" fmla="*/ 42 w 67"/>
                <a:gd name="T35" fmla="*/ 87 h 93"/>
                <a:gd name="T36" fmla="*/ 36 w 67"/>
                <a:gd name="T37" fmla="*/ 90 h 93"/>
                <a:gd name="T38" fmla="*/ 29 w 67"/>
                <a:gd name="T39" fmla="*/ 92 h 93"/>
                <a:gd name="T40" fmla="*/ 23 w 67"/>
                <a:gd name="T41" fmla="*/ 92 h 93"/>
                <a:gd name="T42" fmla="*/ 16 w 67"/>
                <a:gd name="T43" fmla="*/ 90 h 93"/>
                <a:gd name="T44" fmla="*/ 11 w 67"/>
                <a:gd name="T45" fmla="*/ 87 h 93"/>
                <a:gd name="T46" fmla="*/ 7 w 67"/>
                <a:gd name="T47" fmla="*/ 82 h 93"/>
                <a:gd name="T48" fmla="*/ 3 w 67"/>
                <a:gd name="T49" fmla="*/ 75 h 93"/>
                <a:gd name="T50" fmla="*/ 0 w 67"/>
                <a:gd name="T51" fmla="*/ 60 h 93"/>
                <a:gd name="T52" fmla="*/ 0 w 67"/>
                <a:gd name="T53" fmla="*/ 41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93"/>
                <a:gd name="T83" fmla="*/ 67 w 67"/>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93">
                  <a:moveTo>
                    <a:pt x="0" y="41"/>
                  </a:moveTo>
                  <a:lnTo>
                    <a:pt x="4" y="31"/>
                  </a:lnTo>
                  <a:lnTo>
                    <a:pt x="7" y="23"/>
                  </a:lnTo>
                  <a:lnTo>
                    <a:pt x="17" y="9"/>
                  </a:lnTo>
                  <a:lnTo>
                    <a:pt x="23" y="4"/>
                  </a:lnTo>
                  <a:lnTo>
                    <a:pt x="29" y="1"/>
                  </a:lnTo>
                  <a:lnTo>
                    <a:pt x="36" y="0"/>
                  </a:lnTo>
                  <a:lnTo>
                    <a:pt x="42" y="0"/>
                  </a:lnTo>
                  <a:lnTo>
                    <a:pt x="49" y="1"/>
                  </a:lnTo>
                  <a:lnTo>
                    <a:pt x="54" y="4"/>
                  </a:lnTo>
                  <a:lnTo>
                    <a:pt x="58" y="10"/>
                  </a:lnTo>
                  <a:lnTo>
                    <a:pt x="62" y="16"/>
                  </a:lnTo>
                  <a:lnTo>
                    <a:pt x="66" y="31"/>
                  </a:lnTo>
                  <a:lnTo>
                    <a:pt x="65" y="51"/>
                  </a:lnTo>
                  <a:lnTo>
                    <a:pt x="61" y="60"/>
                  </a:lnTo>
                  <a:lnTo>
                    <a:pt x="57" y="68"/>
                  </a:lnTo>
                  <a:lnTo>
                    <a:pt x="48" y="82"/>
                  </a:lnTo>
                  <a:lnTo>
                    <a:pt x="42" y="87"/>
                  </a:lnTo>
                  <a:lnTo>
                    <a:pt x="36" y="90"/>
                  </a:lnTo>
                  <a:lnTo>
                    <a:pt x="29" y="92"/>
                  </a:lnTo>
                  <a:lnTo>
                    <a:pt x="23" y="92"/>
                  </a:lnTo>
                  <a:lnTo>
                    <a:pt x="16" y="90"/>
                  </a:lnTo>
                  <a:lnTo>
                    <a:pt x="11" y="87"/>
                  </a:lnTo>
                  <a:lnTo>
                    <a:pt x="7" y="82"/>
                  </a:lnTo>
                  <a:lnTo>
                    <a:pt x="3" y="75"/>
                  </a:lnTo>
                  <a:lnTo>
                    <a:pt x="0" y="60"/>
                  </a:lnTo>
                  <a:lnTo>
                    <a:pt x="0" y="41"/>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42" name="Freeform 234">
              <a:extLst>
                <a:ext uri="{FF2B5EF4-FFF2-40B4-BE49-F238E27FC236}">
                  <a16:creationId xmlns="" xmlns:a16="http://schemas.microsoft.com/office/drawing/2014/main" id="{74B4375E-1598-FEEE-E29D-88C9A77FCE9C}"/>
                </a:ext>
              </a:extLst>
            </p:cNvPr>
            <p:cNvSpPr>
              <a:spLocks noChangeAspect="1"/>
            </p:cNvSpPr>
            <p:nvPr/>
          </p:nvSpPr>
          <p:spPr bwMode="auto">
            <a:xfrm>
              <a:off x="960" y="3678"/>
              <a:ext cx="17" cy="17"/>
            </a:xfrm>
            <a:custGeom>
              <a:avLst/>
              <a:gdLst>
                <a:gd name="T0" fmla="*/ 0 w 17"/>
                <a:gd name="T1" fmla="*/ 6 h 17"/>
                <a:gd name="T2" fmla="*/ 5 w 17"/>
                <a:gd name="T3" fmla="*/ 3 h 17"/>
                <a:gd name="T4" fmla="*/ 10 w 17"/>
                <a:gd name="T5" fmla="*/ 0 h 17"/>
                <a:gd name="T6" fmla="*/ 16 w 17"/>
                <a:gd name="T7" fmla="*/ 3 h 17"/>
                <a:gd name="T8" fmla="*/ 16 w 17"/>
                <a:gd name="T9" fmla="*/ 8 h 17"/>
                <a:gd name="T10" fmla="*/ 10 w 17"/>
                <a:gd name="T11" fmla="*/ 13 h 17"/>
                <a:gd name="T12" fmla="*/ 5 w 17"/>
                <a:gd name="T13" fmla="*/ 16 h 17"/>
                <a:gd name="T14" fmla="*/ 0 w 17"/>
                <a:gd name="T15" fmla="*/ 13 h 17"/>
                <a:gd name="T16" fmla="*/ 0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6"/>
                  </a:moveTo>
                  <a:lnTo>
                    <a:pt x="5" y="3"/>
                  </a:lnTo>
                  <a:lnTo>
                    <a:pt x="10" y="0"/>
                  </a:lnTo>
                  <a:lnTo>
                    <a:pt x="16" y="3"/>
                  </a:lnTo>
                  <a:lnTo>
                    <a:pt x="16" y="8"/>
                  </a:lnTo>
                  <a:lnTo>
                    <a:pt x="10" y="13"/>
                  </a:lnTo>
                  <a:lnTo>
                    <a:pt x="5" y="16"/>
                  </a:lnTo>
                  <a:lnTo>
                    <a:pt x="0" y="13"/>
                  </a:lnTo>
                  <a:lnTo>
                    <a:pt x="0" y="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43" name="Freeform 235">
              <a:extLst>
                <a:ext uri="{FF2B5EF4-FFF2-40B4-BE49-F238E27FC236}">
                  <a16:creationId xmlns="" xmlns:a16="http://schemas.microsoft.com/office/drawing/2014/main" id="{B7DBA6F7-12B5-D02B-6A99-6D6E17F96F85}"/>
                </a:ext>
              </a:extLst>
            </p:cNvPr>
            <p:cNvSpPr>
              <a:spLocks noChangeAspect="1"/>
            </p:cNvSpPr>
            <p:nvPr/>
          </p:nvSpPr>
          <p:spPr bwMode="auto">
            <a:xfrm>
              <a:off x="960" y="3706"/>
              <a:ext cx="17" cy="17"/>
            </a:xfrm>
            <a:custGeom>
              <a:avLst/>
              <a:gdLst>
                <a:gd name="T0" fmla="*/ 0 w 17"/>
                <a:gd name="T1" fmla="*/ 7 h 17"/>
                <a:gd name="T2" fmla="*/ 5 w 17"/>
                <a:gd name="T3" fmla="*/ 1 h 17"/>
                <a:gd name="T4" fmla="*/ 10 w 17"/>
                <a:gd name="T5" fmla="*/ 0 h 17"/>
                <a:gd name="T6" fmla="*/ 16 w 17"/>
                <a:gd name="T7" fmla="*/ 3 h 17"/>
                <a:gd name="T8" fmla="*/ 16 w 17"/>
                <a:gd name="T9" fmla="*/ 8 h 17"/>
                <a:gd name="T10" fmla="*/ 10 w 17"/>
                <a:gd name="T11" fmla="*/ 14 h 17"/>
                <a:gd name="T12" fmla="*/ 5 w 17"/>
                <a:gd name="T13" fmla="*/ 16 h 17"/>
                <a:gd name="T14" fmla="*/ 0 w 17"/>
                <a:gd name="T15" fmla="*/ 12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3"/>
                  </a:lnTo>
                  <a:lnTo>
                    <a:pt x="16" y="8"/>
                  </a:lnTo>
                  <a:lnTo>
                    <a:pt x="10" y="14"/>
                  </a:lnTo>
                  <a:lnTo>
                    <a:pt x="5" y="16"/>
                  </a:lnTo>
                  <a:lnTo>
                    <a:pt x="0" y="12"/>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44" name="Freeform 236">
              <a:extLst>
                <a:ext uri="{FF2B5EF4-FFF2-40B4-BE49-F238E27FC236}">
                  <a16:creationId xmlns="" xmlns:a16="http://schemas.microsoft.com/office/drawing/2014/main" id="{A680160F-C91F-02D5-B0FF-A7B908809A3B}"/>
                </a:ext>
              </a:extLst>
            </p:cNvPr>
            <p:cNvSpPr>
              <a:spLocks noChangeAspect="1"/>
            </p:cNvSpPr>
            <p:nvPr/>
          </p:nvSpPr>
          <p:spPr bwMode="auto">
            <a:xfrm>
              <a:off x="946" y="3728"/>
              <a:ext cx="17" cy="17"/>
            </a:xfrm>
            <a:custGeom>
              <a:avLst/>
              <a:gdLst>
                <a:gd name="T0" fmla="*/ 0 w 17"/>
                <a:gd name="T1" fmla="*/ 6 h 17"/>
                <a:gd name="T2" fmla="*/ 5 w 17"/>
                <a:gd name="T3" fmla="*/ 2 h 17"/>
                <a:gd name="T4" fmla="*/ 10 w 17"/>
                <a:gd name="T5" fmla="*/ 0 h 17"/>
                <a:gd name="T6" fmla="*/ 16 w 17"/>
                <a:gd name="T7" fmla="*/ 2 h 17"/>
                <a:gd name="T8" fmla="*/ 16 w 17"/>
                <a:gd name="T9" fmla="*/ 7 h 17"/>
                <a:gd name="T10" fmla="*/ 10 w 17"/>
                <a:gd name="T11" fmla="*/ 13 h 17"/>
                <a:gd name="T12" fmla="*/ 5 w 17"/>
                <a:gd name="T13" fmla="*/ 16 h 17"/>
                <a:gd name="T14" fmla="*/ 0 w 17"/>
                <a:gd name="T15" fmla="*/ 13 h 17"/>
                <a:gd name="T16" fmla="*/ 0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6"/>
                  </a:moveTo>
                  <a:lnTo>
                    <a:pt x="5" y="2"/>
                  </a:lnTo>
                  <a:lnTo>
                    <a:pt x="10" y="0"/>
                  </a:lnTo>
                  <a:lnTo>
                    <a:pt x="16" y="2"/>
                  </a:lnTo>
                  <a:lnTo>
                    <a:pt x="16" y="7"/>
                  </a:lnTo>
                  <a:lnTo>
                    <a:pt x="10" y="13"/>
                  </a:lnTo>
                  <a:lnTo>
                    <a:pt x="5" y="16"/>
                  </a:lnTo>
                  <a:lnTo>
                    <a:pt x="0" y="13"/>
                  </a:lnTo>
                  <a:lnTo>
                    <a:pt x="0" y="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45" name="Freeform 237">
              <a:extLst>
                <a:ext uri="{FF2B5EF4-FFF2-40B4-BE49-F238E27FC236}">
                  <a16:creationId xmlns="" xmlns:a16="http://schemas.microsoft.com/office/drawing/2014/main" id="{489F3BFA-3BCE-B6E2-1A35-9678DC8EF859}"/>
                </a:ext>
              </a:extLst>
            </p:cNvPr>
            <p:cNvSpPr>
              <a:spLocks noChangeAspect="1"/>
            </p:cNvSpPr>
            <p:nvPr/>
          </p:nvSpPr>
          <p:spPr bwMode="auto">
            <a:xfrm>
              <a:off x="925" y="3736"/>
              <a:ext cx="17" cy="17"/>
            </a:xfrm>
            <a:custGeom>
              <a:avLst/>
              <a:gdLst>
                <a:gd name="T0" fmla="*/ 0 w 17"/>
                <a:gd name="T1" fmla="*/ 7 h 17"/>
                <a:gd name="T2" fmla="*/ 5 w 17"/>
                <a:gd name="T3" fmla="*/ 1 h 17"/>
                <a:gd name="T4" fmla="*/ 10 w 17"/>
                <a:gd name="T5" fmla="*/ 0 h 17"/>
                <a:gd name="T6" fmla="*/ 16 w 17"/>
                <a:gd name="T7" fmla="*/ 3 h 17"/>
                <a:gd name="T8" fmla="*/ 16 w 17"/>
                <a:gd name="T9" fmla="*/ 8 h 17"/>
                <a:gd name="T10" fmla="*/ 10 w 17"/>
                <a:gd name="T11" fmla="*/ 14 h 17"/>
                <a:gd name="T12" fmla="*/ 5 w 17"/>
                <a:gd name="T13" fmla="*/ 16 h 17"/>
                <a:gd name="T14" fmla="*/ 0 w 17"/>
                <a:gd name="T15" fmla="*/ 12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3"/>
                  </a:lnTo>
                  <a:lnTo>
                    <a:pt x="16" y="8"/>
                  </a:lnTo>
                  <a:lnTo>
                    <a:pt x="10" y="14"/>
                  </a:lnTo>
                  <a:lnTo>
                    <a:pt x="5" y="16"/>
                  </a:lnTo>
                  <a:lnTo>
                    <a:pt x="0" y="12"/>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46" name="Freeform 238">
              <a:extLst>
                <a:ext uri="{FF2B5EF4-FFF2-40B4-BE49-F238E27FC236}">
                  <a16:creationId xmlns="" xmlns:a16="http://schemas.microsoft.com/office/drawing/2014/main" id="{2C20A447-5CE5-625B-1942-F0686464F40C}"/>
                </a:ext>
              </a:extLst>
            </p:cNvPr>
            <p:cNvSpPr>
              <a:spLocks noChangeAspect="1"/>
            </p:cNvSpPr>
            <p:nvPr/>
          </p:nvSpPr>
          <p:spPr bwMode="auto">
            <a:xfrm>
              <a:off x="909" y="3719"/>
              <a:ext cx="17" cy="17"/>
            </a:xfrm>
            <a:custGeom>
              <a:avLst/>
              <a:gdLst>
                <a:gd name="T0" fmla="*/ 0 w 17"/>
                <a:gd name="T1" fmla="*/ 6 h 17"/>
                <a:gd name="T2" fmla="*/ 4 w 17"/>
                <a:gd name="T3" fmla="*/ 2 h 17"/>
                <a:gd name="T4" fmla="*/ 10 w 17"/>
                <a:gd name="T5" fmla="*/ 0 h 17"/>
                <a:gd name="T6" fmla="*/ 16 w 17"/>
                <a:gd name="T7" fmla="*/ 2 h 17"/>
                <a:gd name="T8" fmla="*/ 16 w 17"/>
                <a:gd name="T9" fmla="*/ 8 h 17"/>
                <a:gd name="T10" fmla="*/ 13 w 17"/>
                <a:gd name="T11" fmla="*/ 13 h 17"/>
                <a:gd name="T12" fmla="*/ 4 w 17"/>
                <a:gd name="T13" fmla="*/ 16 h 17"/>
                <a:gd name="T14" fmla="*/ 0 w 17"/>
                <a:gd name="T15" fmla="*/ 12 h 17"/>
                <a:gd name="T16" fmla="*/ 0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6"/>
                  </a:moveTo>
                  <a:lnTo>
                    <a:pt x="4" y="2"/>
                  </a:lnTo>
                  <a:lnTo>
                    <a:pt x="10" y="0"/>
                  </a:lnTo>
                  <a:lnTo>
                    <a:pt x="16" y="2"/>
                  </a:lnTo>
                  <a:lnTo>
                    <a:pt x="16" y="8"/>
                  </a:lnTo>
                  <a:lnTo>
                    <a:pt x="13" y="13"/>
                  </a:lnTo>
                  <a:lnTo>
                    <a:pt x="4" y="16"/>
                  </a:lnTo>
                  <a:lnTo>
                    <a:pt x="0" y="12"/>
                  </a:lnTo>
                  <a:lnTo>
                    <a:pt x="0" y="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47" name="Freeform 239">
              <a:extLst>
                <a:ext uri="{FF2B5EF4-FFF2-40B4-BE49-F238E27FC236}">
                  <a16:creationId xmlns="" xmlns:a16="http://schemas.microsoft.com/office/drawing/2014/main" id="{53BE39AA-70F4-1BC4-23EF-353FD75A9530}"/>
                </a:ext>
              </a:extLst>
            </p:cNvPr>
            <p:cNvSpPr>
              <a:spLocks noChangeAspect="1"/>
            </p:cNvSpPr>
            <p:nvPr/>
          </p:nvSpPr>
          <p:spPr bwMode="auto">
            <a:xfrm>
              <a:off x="909" y="3693"/>
              <a:ext cx="17" cy="17"/>
            </a:xfrm>
            <a:custGeom>
              <a:avLst/>
              <a:gdLst>
                <a:gd name="T0" fmla="*/ 0 w 17"/>
                <a:gd name="T1" fmla="*/ 7 h 17"/>
                <a:gd name="T2" fmla="*/ 5 w 17"/>
                <a:gd name="T3" fmla="*/ 1 h 17"/>
                <a:gd name="T4" fmla="*/ 10 w 17"/>
                <a:gd name="T5" fmla="*/ 0 h 17"/>
                <a:gd name="T6" fmla="*/ 16 w 17"/>
                <a:gd name="T7" fmla="*/ 3 h 17"/>
                <a:gd name="T8" fmla="*/ 16 w 17"/>
                <a:gd name="T9" fmla="*/ 8 h 17"/>
                <a:gd name="T10" fmla="*/ 10 w 17"/>
                <a:gd name="T11" fmla="*/ 14 h 17"/>
                <a:gd name="T12" fmla="*/ 5 w 17"/>
                <a:gd name="T13" fmla="*/ 16 h 17"/>
                <a:gd name="T14" fmla="*/ 0 w 17"/>
                <a:gd name="T15" fmla="*/ 12 h 17"/>
                <a:gd name="T16" fmla="*/ 0 w 17"/>
                <a:gd name="T17" fmla="*/ 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7"/>
                  </a:moveTo>
                  <a:lnTo>
                    <a:pt x="5" y="1"/>
                  </a:lnTo>
                  <a:lnTo>
                    <a:pt x="10" y="0"/>
                  </a:lnTo>
                  <a:lnTo>
                    <a:pt x="16" y="3"/>
                  </a:lnTo>
                  <a:lnTo>
                    <a:pt x="16" y="8"/>
                  </a:lnTo>
                  <a:lnTo>
                    <a:pt x="10" y="14"/>
                  </a:lnTo>
                  <a:lnTo>
                    <a:pt x="5" y="16"/>
                  </a:lnTo>
                  <a:lnTo>
                    <a:pt x="0" y="12"/>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48" name="Freeform 240">
              <a:extLst>
                <a:ext uri="{FF2B5EF4-FFF2-40B4-BE49-F238E27FC236}">
                  <a16:creationId xmlns="" xmlns:a16="http://schemas.microsoft.com/office/drawing/2014/main" id="{960636AA-1201-8A17-A192-55F4D7592475}"/>
                </a:ext>
              </a:extLst>
            </p:cNvPr>
            <p:cNvSpPr>
              <a:spLocks noChangeAspect="1"/>
            </p:cNvSpPr>
            <p:nvPr/>
          </p:nvSpPr>
          <p:spPr bwMode="auto">
            <a:xfrm>
              <a:off x="925" y="3669"/>
              <a:ext cx="17" cy="17"/>
            </a:xfrm>
            <a:custGeom>
              <a:avLst/>
              <a:gdLst>
                <a:gd name="T0" fmla="*/ 0 w 17"/>
                <a:gd name="T1" fmla="*/ 6 h 17"/>
                <a:gd name="T2" fmla="*/ 5 w 17"/>
                <a:gd name="T3" fmla="*/ 2 h 17"/>
                <a:gd name="T4" fmla="*/ 10 w 17"/>
                <a:gd name="T5" fmla="*/ 0 h 17"/>
                <a:gd name="T6" fmla="*/ 16 w 17"/>
                <a:gd name="T7" fmla="*/ 2 h 17"/>
                <a:gd name="T8" fmla="*/ 16 w 17"/>
                <a:gd name="T9" fmla="*/ 8 h 17"/>
                <a:gd name="T10" fmla="*/ 10 w 17"/>
                <a:gd name="T11" fmla="*/ 13 h 17"/>
                <a:gd name="T12" fmla="*/ 5 w 17"/>
                <a:gd name="T13" fmla="*/ 16 h 17"/>
                <a:gd name="T14" fmla="*/ 0 w 17"/>
                <a:gd name="T15" fmla="*/ 13 h 17"/>
                <a:gd name="T16" fmla="*/ 0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6"/>
                  </a:moveTo>
                  <a:lnTo>
                    <a:pt x="5" y="2"/>
                  </a:lnTo>
                  <a:lnTo>
                    <a:pt x="10" y="0"/>
                  </a:lnTo>
                  <a:lnTo>
                    <a:pt x="16" y="2"/>
                  </a:lnTo>
                  <a:lnTo>
                    <a:pt x="16" y="8"/>
                  </a:lnTo>
                  <a:lnTo>
                    <a:pt x="10" y="13"/>
                  </a:lnTo>
                  <a:lnTo>
                    <a:pt x="5" y="16"/>
                  </a:lnTo>
                  <a:lnTo>
                    <a:pt x="0" y="13"/>
                  </a:lnTo>
                  <a:lnTo>
                    <a:pt x="0" y="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49" name="Freeform 241">
              <a:extLst>
                <a:ext uri="{FF2B5EF4-FFF2-40B4-BE49-F238E27FC236}">
                  <a16:creationId xmlns="" xmlns:a16="http://schemas.microsoft.com/office/drawing/2014/main" id="{0465C823-0D9F-D03B-8A59-A21F7D8947A3}"/>
                </a:ext>
              </a:extLst>
            </p:cNvPr>
            <p:cNvSpPr>
              <a:spLocks noChangeAspect="1"/>
            </p:cNvSpPr>
            <p:nvPr/>
          </p:nvSpPr>
          <p:spPr bwMode="auto">
            <a:xfrm>
              <a:off x="876" y="3636"/>
              <a:ext cx="17" cy="17"/>
            </a:xfrm>
            <a:custGeom>
              <a:avLst/>
              <a:gdLst>
                <a:gd name="T0" fmla="*/ 0 w 17"/>
                <a:gd name="T1" fmla="*/ 2 h 17"/>
                <a:gd name="T2" fmla="*/ 8 w 17"/>
                <a:gd name="T3" fmla="*/ 0 h 17"/>
                <a:gd name="T4" fmla="*/ 16 w 17"/>
                <a:gd name="T5" fmla="*/ 2 h 17"/>
                <a:gd name="T6" fmla="*/ 13 w 17"/>
                <a:gd name="T7" fmla="*/ 10 h 17"/>
                <a:gd name="T8" fmla="*/ 8 w 17"/>
                <a:gd name="T9" fmla="*/ 16 h 17"/>
                <a:gd name="T10" fmla="*/ 2 w 17"/>
                <a:gd name="T11" fmla="*/ 10 h 17"/>
                <a:gd name="T12" fmla="*/ 0 w 17"/>
                <a:gd name="T13" fmla="*/ 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2"/>
                  </a:moveTo>
                  <a:lnTo>
                    <a:pt x="8" y="0"/>
                  </a:lnTo>
                  <a:lnTo>
                    <a:pt x="16" y="2"/>
                  </a:lnTo>
                  <a:lnTo>
                    <a:pt x="13" y="10"/>
                  </a:lnTo>
                  <a:lnTo>
                    <a:pt x="8" y="16"/>
                  </a:lnTo>
                  <a:lnTo>
                    <a:pt x="2" y="10"/>
                  </a:lnTo>
                  <a:lnTo>
                    <a:pt x="0" y="2"/>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1150" name="Freeform 242">
              <a:extLst>
                <a:ext uri="{FF2B5EF4-FFF2-40B4-BE49-F238E27FC236}">
                  <a16:creationId xmlns="" xmlns:a16="http://schemas.microsoft.com/office/drawing/2014/main" id="{2E576145-DB48-6F19-5AAC-E393993AF6D2}"/>
                </a:ext>
              </a:extLst>
            </p:cNvPr>
            <p:cNvSpPr>
              <a:spLocks noChangeAspect="1"/>
            </p:cNvSpPr>
            <p:nvPr/>
          </p:nvSpPr>
          <p:spPr bwMode="auto">
            <a:xfrm>
              <a:off x="876" y="3637"/>
              <a:ext cx="17" cy="17"/>
            </a:xfrm>
            <a:custGeom>
              <a:avLst/>
              <a:gdLst>
                <a:gd name="T0" fmla="*/ 16 w 17"/>
                <a:gd name="T1" fmla="*/ 13 h 17"/>
                <a:gd name="T2" fmla="*/ 8 w 17"/>
                <a:gd name="T3" fmla="*/ 16 h 17"/>
                <a:gd name="T4" fmla="*/ 0 w 17"/>
                <a:gd name="T5" fmla="*/ 13 h 17"/>
                <a:gd name="T6" fmla="*/ 0 w 17"/>
                <a:gd name="T7" fmla="*/ 0 h 17"/>
                <a:gd name="T8" fmla="*/ 3 w 17"/>
                <a:gd name="T9" fmla="*/ 2 h 17"/>
                <a:gd name="T10" fmla="*/ 8 w 17"/>
                <a:gd name="T11" fmla="*/ 2 h 17"/>
                <a:gd name="T12" fmla="*/ 13 w 17"/>
                <a:gd name="T13" fmla="*/ 2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3" y="2"/>
                  </a:lnTo>
                  <a:lnTo>
                    <a:pt x="8" y="2"/>
                  </a:lnTo>
                  <a:lnTo>
                    <a:pt x="13" y="2"/>
                  </a:lnTo>
                  <a:lnTo>
                    <a:pt x="16" y="0"/>
                  </a:lnTo>
                  <a:lnTo>
                    <a:pt x="16" y="13"/>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51" name="Line 243">
              <a:extLst>
                <a:ext uri="{FF2B5EF4-FFF2-40B4-BE49-F238E27FC236}">
                  <a16:creationId xmlns="" xmlns:a16="http://schemas.microsoft.com/office/drawing/2014/main" id="{56CE00F9-BA49-16E0-C861-07BA1F929403}"/>
                </a:ext>
              </a:extLst>
            </p:cNvPr>
            <p:cNvSpPr>
              <a:spLocks noChangeAspect="1" noChangeShapeType="1"/>
            </p:cNvSpPr>
            <p:nvPr/>
          </p:nvSpPr>
          <p:spPr bwMode="auto">
            <a:xfrm>
              <a:off x="879" y="3637"/>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52" name="Line 244">
              <a:extLst>
                <a:ext uri="{FF2B5EF4-FFF2-40B4-BE49-F238E27FC236}">
                  <a16:creationId xmlns="" xmlns:a16="http://schemas.microsoft.com/office/drawing/2014/main" id="{AA2B2AC1-291C-521E-086C-BD03E59D234C}"/>
                </a:ext>
              </a:extLst>
            </p:cNvPr>
            <p:cNvSpPr>
              <a:spLocks noChangeAspect="1" noChangeShapeType="1"/>
            </p:cNvSpPr>
            <p:nvPr/>
          </p:nvSpPr>
          <p:spPr bwMode="auto">
            <a:xfrm>
              <a:off x="888" y="3637"/>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53" name="Freeform 245">
              <a:extLst>
                <a:ext uri="{FF2B5EF4-FFF2-40B4-BE49-F238E27FC236}">
                  <a16:creationId xmlns="" xmlns:a16="http://schemas.microsoft.com/office/drawing/2014/main" id="{78C41046-CC5B-31F0-1AF4-ECF8CCC4975D}"/>
                </a:ext>
              </a:extLst>
            </p:cNvPr>
            <p:cNvSpPr>
              <a:spLocks noChangeAspect="1"/>
            </p:cNvSpPr>
            <p:nvPr/>
          </p:nvSpPr>
          <p:spPr bwMode="auto">
            <a:xfrm>
              <a:off x="880" y="3636"/>
              <a:ext cx="17" cy="17"/>
            </a:xfrm>
            <a:custGeom>
              <a:avLst/>
              <a:gdLst>
                <a:gd name="T0" fmla="*/ 16 w 17"/>
                <a:gd name="T1" fmla="*/ 16 h 17"/>
                <a:gd name="T2" fmla="*/ 9 w 17"/>
                <a:gd name="T3" fmla="*/ 16 h 17"/>
                <a:gd name="T4" fmla="*/ 0 w 17"/>
                <a:gd name="T5" fmla="*/ 16 h 17"/>
                <a:gd name="T6" fmla="*/ 0 w 17"/>
                <a:gd name="T7" fmla="*/ 0 h 17"/>
                <a:gd name="T8" fmla="*/ 16 w 17"/>
                <a:gd name="T9" fmla="*/ 0 h 17"/>
                <a:gd name="T10" fmla="*/ 16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6"/>
                  </a:moveTo>
                  <a:lnTo>
                    <a:pt x="9" y="16"/>
                  </a:lnTo>
                  <a:lnTo>
                    <a:pt x="0" y="16"/>
                  </a:lnTo>
                  <a:lnTo>
                    <a:pt x="0" y="0"/>
                  </a:lnTo>
                  <a:lnTo>
                    <a:pt x="16" y="0"/>
                  </a:lnTo>
                  <a:lnTo>
                    <a:pt x="16" y="16"/>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54" name="Oval 246">
              <a:extLst>
                <a:ext uri="{FF2B5EF4-FFF2-40B4-BE49-F238E27FC236}">
                  <a16:creationId xmlns="" xmlns:a16="http://schemas.microsoft.com/office/drawing/2014/main" id="{9C954C38-E8D7-4EFC-8754-07D36AF4371B}"/>
                </a:ext>
              </a:extLst>
            </p:cNvPr>
            <p:cNvSpPr>
              <a:spLocks noChangeAspect="1" noChangeArrowheads="1"/>
            </p:cNvSpPr>
            <p:nvPr/>
          </p:nvSpPr>
          <p:spPr bwMode="auto">
            <a:xfrm>
              <a:off x="884" y="3639"/>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55" name="Freeform 247">
              <a:extLst>
                <a:ext uri="{FF2B5EF4-FFF2-40B4-BE49-F238E27FC236}">
                  <a16:creationId xmlns="" xmlns:a16="http://schemas.microsoft.com/office/drawing/2014/main" id="{41ABA4A4-F5E1-B894-9000-0A79048E8F85}"/>
                </a:ext>
              </a:extLst>
            </p:cNvPr>
            <p:cNvSpPr>
              <a:spLocks noChangeAspect="1"/>
            </p:cNvSpPr>
            <p:nvPr/>
          </p:nvSpPr>
          <p:spPr bwMode="auto">
            <a:xfrm>
              <a:off x="813" y="3627"/>
              <a:ext cx="17" cy="17"/>
            </a:xfrm>
            <a:custGeom>
              <a:avLst/>
              <a:gdLst>
                <a:gd name="T0" fmla="*/ 0 w 17"/>
                <a:gd name="T1" fmla="*/ 6 h 17"/>
                <a:gd name="T2" fmla="*/ 8 w 17"/>
                <a:gd name="T3" fmla="*/ 0 h 17"/>
                <a:gd name="T4" fmla="*/ 16 w 17"/>
                <a:gd name="T5" fmla="*/ 6 h 17"/>
                <a:gd name="T6" fmla="*/ 13 w 17"/>
                <a:gd name="T7" fmla="*/ 9 h 17"/>
                <a:gd name="T8" fmla="*/ 8 w 17"/>
                <a:gd name="T9" fmla="*/ 16 h 17"/>
                <a:gd name="T10" fmla="*/ 2 w 17"/>
                <a:gd name="T11" fmla="*/ 9 h 17"/>
                <a:gd name="T12" fmla="*/ 0 w 17"/>
                <a:gd name="T13" fmla="*/ 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6"/>
                  </a:moveTo>
                  <a:lnTo>
                    <a:pt x="8" y="0"/>
                  </a:lnTo>
                  <a:lnTo>
                    <a:pt x="16" y="6"/>
                  </a:lnTo>
                  <a:lnTo>
                    <a:pt x="13" y="9"/>
                  </a:lnTo>
                  <a:lnTo>
                    <a:pt x="8" y="16"/>
                  </a:lnTo>
                  <a:lnTo>
                    <a:pt x="2" y="9"/>
                  </a:lnTo>
                  <a:lnTo>
                    <a:pt x="0" y="6"/>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1156" name="Freeform 248">
              <a:extLst>
                <a:ext uri="{FF2B5EF4-FFF2-40B4-BE49-F238E27FC236}">
                  <a16:creationId xmlns="" xmlns:a16="http://schemas.microsoft.com/office/drawing/2014/main" id="{503F5400-D8F7-35BF-870E-ED278C270F06}"/>
                </a:ext>
              </a:extLst>
            </p:cNvPr>
            <p:cNvSpPr>
              <a:spLocks noChangeAspect="1"/>
            </p:cNvSpPr>
            <p:nvPr/>
          </p:nvSpPr>
          <p:spPr bwMode="auto">
            <a:xfrm>
              <a:off x="813" y="3628"/>
              <a:ext cx="17" cy="17"/>
            </a:xfrm>
            <a:custGeom>
              <a:avLst/>
              <a:gdLst>
                <a:gd name="T0" fmla="*/ 16 w 17"/>
                <a:gd name="T1" fmla="*/ 11 h 17"/>
                <a:gd name="T2" fmla="*/ 8 w 17"/>
                <a:gd name="T3" fmla="*/ 16 h 17"/>
                <a:gd name="T4" fmla="*/ 0 w 17"/>
                <a:gd name="T5" fmla="*/ 11 h 17"/>
                <a:gd name="T6" fmla="*/ 0 w 17"/>
                <a:gd name="T7" fmla="*/ 0 h 17"/>
                <a:gd name="T8" fmla="*/ 4 w 17"/>
                <a:gd name="T9" fmla="*/ 4 h 17"/>
                <a:gd name="T10" fmla="*/ 8 w 17"/>
                <a:gd name="T11" fmla="*/ 4 h 17"/>
                <a:gd name="T12" fmla="*/ 12 w 17"/>
                <a:gd name="T13" fmla="*/ 2 h 17"/>
                <a:gd name="T14" fmla="*/ 16 w 17"/>
                <a:gd name="T15" fmla="*/ 0 h 17"/>
                <a:gd name="T16" fmla="*/ 16 w 17"/>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1"/>
                  </a:moveTo>
                  <a:lnTo>
                    <a:pt x="8" y="16"/>
                  </a:lnTo>
                  <a:lnTo>
                    <a:pt x="0" y="11"/>
                  </a:lnTo>
                  <a:lnTo>
                    <a:pt x="0" y="0"/>
                  </a:lnTo>
                  <a:lnTo>
                    <a:pt x="4" y="4"/>
                  </a:lnTo>
                  <a:lnTo>
                    <a:pt x="8" y="4"/>
                  </a:lnTo>
                  <a:lnTo>
                    <a:pt x="12" y="2"/>
                  </a:lnTo>
                  <a:lnTo>
                    <a:pt x="16" y="0"/>
                  </a:lnTo>
                  <a:lnTo>
                    <a:pt x="16" y="11"/>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57" name="Line 249">
              <a:extLst>
                <a:ext uri="{FF2B5EF4-FFF2-40B4-BE49-F238E27FC236}">
                  <a16:creationId xmlns="" xmlns:a16="http://schemas.microsoft.com/office/drawing/2014/main" id="{E95974C2-EFC6-5255-0D91-2ED7F95FF3A6}"/>
                </a:ext>
              </a:extLst>
            </p:cNvPr>
            <p:cNvSpPr>
              <a:spLocks noChangeAspect="1" noChangeShapeType="1"/>
            </p:cNvSpPr>
            <p:nvPr/>
          </p:nvSpPr>
          <p:spPr bwMode="auto">
            <a:xfrm>
              <a:off x="816" y="3628"/>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58" name="Line 250">
              <a:extLst>
                <a:ext uri="{FF2B5EF4-FFF2-40B4-BE49-F238E27FC236}">
                  <a16:creationId xmlns="" xmlns:a16="http://schemas.microsoft.com/office/drawing/2014/main" id="{A49906F2-F79B-5FB6-7D7C-50B631F6DFE3}"/>
                </a:ext>
              </a:extLst>
            </p:cNvPr>
            <p:cNvSpPr>
              <a:spLocks noChangeAspect="1" noChangeShapeType="1"/>
            </p:cNvSpPr>
            <p:nvPr/>
          </p:nvSpPr>
          <p:spPr bwMode="auto">
            <a:xfrm>
              <a:off x="823" y="3629"/>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59" name="Freeform 251">
              <a:extLst>
                <a:ext uri="{FF2B5EF4-FFF2-40B4-BE49-F238E27FC236}">
                  <a16:creationId xmlns="" xmlns:a16="http://schemas.microsoft.com/office/drawing/2014/main" id="{77063F81-0A3E-0D6A-17A9-92A3A2003181}"/>
                </a:ext>
              </a:extLst>
            </p:cNvPr>
            <p:cNvSpPr>
              <a:spLocks noChangeAspect="1"/>
            </p:cNvSpPr>
            <p:nvPr/>
          </p:nvSpPr>
          <p:spPr bwMode="auto">
            <a:xfrm>
              <a:off x="819" y="3627"/>
              <a:ext cx="17" cy="17"/>
            </a:xfrm>
            <a:custGeom>
              <a:avLst/>
              <a:gdLst>
                <a:gd name="T0" fmla="*/ 16 w 17"/>
                <a:gd name="T1" fmla="*/ 12 h 17"/>
                <a:gd name="T2" fmla="*/ 8 w 17"/>
                <a:gd name="T3" fmla="*/ 16 h 17"/>
                <a:gd name="T4" fmla="*/ 0 w 17"/>
                <a:gd name="T5" fmla="*/ 12 h 17"/>
                <a:gd name="T6" fmla="*/ 0 w 17"/>
                <a:gd name="T7" fmla="*/ 0 h 17"/>
                <a:gd name="T8" fmla="*/ 16 w 17"/>
                <a:gd name="T9" fmla="*/ 0 h 17"/>
                <a:gd name="T10" fmla="*/ 16 w 17"/>
                <a:gd name="T11" fmla="*/ 12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2"/>
                  </a:moveTo>
                  <a:lnTo>
                    <a:pt x="8" y="16"/>
                  </a:lnTo>
                  <a:lnTo>
                    <a:pt x="0" y="12"/>
                  </a:lnTo>
                  <a:lnTo>
                    <a:pt x="0" y="0"/>
                  </a:lnTo>
                  <a:lnTo>
                    <a:pt x="16" y="0"/>
                  </a:lnTo>
                  <a:lnTo>
                    <a:pt x="16" y="12"/>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60" name="Oval 252">
              <a:extLst>
                <a:ext uri="{FF2B5EF4-FFF2-40B4-BE49-F238E27FC236}">
                  <a16:creationId xmlns="" xmlns:a16="http://schemas.microsoft.com/office/drawing/2014/main" id="{74D03F89-E7C7-64D0-C80D-9D95E936FC3D}"/>
                </a:ext>
              </a:extLst>
            </p:cNvPr>
            <p:cNvSpPr>
              <a:spLocks noChangeAspect="1" noChangeArrowheads="1"/>
            </p:cNvSpPr>
            <p:nvPr/>
          </p:nvSpPr>
          <p:spPr bwMode="auto">
            <a:xfrm>
              <a:off x="823" y="3630"/>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61" name="Freeform 253">
              <a:extLst>
                <a:ext uri="{FF2B5EF4-FFF2-40B4-BE49-F238E27FC236}">
                  <a16:creationId xmlns="" xmlns:a16="http://schemas.microsoft.com/office/drawing/2014/main" id="{B2F22A3C-CE8B-DDFE-9727-532ECA8F2841}"/>
                </a:ext>
              </a:extLst>
            </p:cNvPr>
            <p:cNvSpPr>
              <a:spLocks noChangeAspect="1"/>
            </p:cNvSpPr>
            <p:nvPr/>
          </p:nvSpPr>
          <p:spPr bwMode="auto">
            <a:xfrm>
              <a:off x="818" y="3633"/>
              <a:ext cx="17" cy="17"/>
            </a:xfrm>
            <a:custGeom>
              <a:avLst/>
              <a:gdLst>
                <a:gd name="T0" fmla="*/ 0 w 17"/>
                <a:gd name="T1" fmla="*/ 2 h 17"/>
                <a:gd name="T2" fmla="*/ 8 w 17"/>
                <a:gd name="T3" fmla="*/ 0 h 17"/>
                <a:gd name="T4" fmla="*/ 16 w 17"/>
                <a:gd name="T5" fmla="*/ 2 h 17"/>
                <a:gd name="T6" fmla="*/ 13 w 17"/>
                <a:gd name="T7" fmla="*/ 13 h 17"/>
                <a:gd name="T8" fmla="*/ 8 w 17"/>
                <a:gd name="T9" fmla="*/ 16 h 17"/>
                <a:gd name="T10" fmla="*/ 2 w 17"/>
                <a:gd name="T11" fmla="*/ 13 h 17"/>
                <a:gd name="T12" fmla="*/ 0 w 17"/>
                <a:gd name="T13" fmla="*/ 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2"/>
                  </a:moveTo>
                  <a:lnTo>
                    <a:pt x="8" y="0"/>
                  </a:lnTo>
                  <a:lnTo>
                    <a:pt x="16" y="2"/>
                  </a:lnTo>
                  <a:lnTo>
                    <a:pt x="13" y="13"/>
                  </a:lnTo>
                  <a:lnTo>
                    <a:pt x="8" y="16"/>
                  </a:lnTo>
                  <a:lnTo>
                    <a:pt x="2" y="13"/>
                  </a:lnTo>
                  <a:lnTo>
                    <a:pt x="0" y="2"/>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1162" name="Freeform 254">
              <a:extLst>
                <a:ext uri="{FF2B5EF4-FFF2-40B4-BE49-F238E27FC236}">
                  <a16:creationId xmlns="" xmlns:a16="http://schemas.microsoft.com/office/drawing/2014/main" id="{CB86C25C-0593-CCC4-3930-75106DFCF644}"/>
                </a:ext>
              </a:extLst>
            </p:cNvPr>
            <p:cNvSpPr>
              <a:spLocks noChangeAspect="1"/>
            </p:cNvSpPr>
            <p:nvPr/>
          </p:nvSpPr>
          <p:spPr bwMode="auto">
            <a:xfrm>
              <a:off x="818" y="3634"/>
              <a:ext cx="17" cy="17"/>
            </a:xfrm>
            <a:custGeom>
              <a:avLst/>
              <a:gdLst>
                <a:gd name="T0" fmla="*/ 16 w 17"/>
                <a:gd name="T1" fmla="*/ 13 h 17"/>
                <a:gd name="T2" fmla="*/ 8 w 17"/>
                <a:gd name="T3" fmla="*/ 16 h 17"/>
                <a:gd name="T4" fmla="*/ 0 w 17"/>
                <a:gd name="T5" fmla="*/ 13 h 17"/>
                <a:gd name="T6" fmla="*/ 0 w 17"/>
                <a:gd name="T7" fmla="*/ 0 h 17"/>
                <a:gd name="T8" fmla="*/ 4 w 17"/>
                <a:gd name="T9" fmla="*/ 4 h 17"/>
                <a:gd name="T10" fmla="*/ 8 w 17"/>
                <a:gd name="T11" fmla="*/ 4 h 17"/>
                <a:gd name="T12" fmla="*/ 12 w 17"/>
                <a:gd name="T13" fmla="*/ 4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4" y="4"/>
                  </a:lnTo>
                  <a:lnTo>
                    <a:pt x="8" y="4"/>
                  </a:lnTo>
                  <a:lnTo>
                    <a:pt x="12" y="4"/>
                  </a:lnTo>
                  <a:lnTo>
                    <a:pt x="16" y="0"/>
                  </a:lnTo>
                  <a:lnTo>
                    <a:pt x="16" y="13"/>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63" name="Line 255">
              <a:extLst>
                <a:ext uri="{FF2B5EF4-FFF2-40B4-BE49-F238E27FC236}">
                  <a16:creationId xmlns="" xmlns:a16="http://schemas.microsoft.com/office/drawing/2014/main" id="{86CB367F-B9B1-451C-734D-A7032443B326}"/>
                </a:ext>
              </a:extLst>
            </p:cNvPr>
            <p:cNvSpPr>
              <a:spLocks noChangeAspect="1" noChangeShapeType="1"/>
            </p:cNvSpPr>
            <p:nvPr/>
          </p:nvSpPr>
          <p:spPr bwMode="auto">
            <a:xfrm>
              <a:off x="821" y="36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64" name="Line 256">
              <a:extLst>
                <a:ext uri="{FF2B5EF4-FFF2-40B4-BE49-F238E27FC236}">
                  <a16:creationId xmlns="" xmlns:a16="http://schemas.microsoft.com/office/drawing/2014/main" id="{1D09B763-763A-4126-B851-EF00D0EB420A}"/>
                </a:ext>
              </a:extLst>
            </p:cNvPr>
            <p:cNvSpPr>
              <a:spLocks noChangeAspect="1" noChangeShapeType="1"/>
            </p:cNvSpPr>
            <p:nvPr/>
          </p:nvSpPr>
          <p:spPr bwMode="auto">
            <a:xfrm>
              <a:off x="828" y="36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65" name="Freeform 257">
              <a:extLst>
                <a:ext uri="{FF2B5EF4-FFF2-40B4-BE49-F238E27FC236}">
                  <a16:creationId xmlns="" xmlns:a16="http://schemas.microsoft.com/office/drawing/2014/main" id="{6499224D-41CF-FEBB-DAB3-012F3ED5039A}"/>
                </a:ext>
              </a:extLst>
            </p:cNvPr>
            <p:cNvSpPr>
              <a:spLocks noChangeAspect="1"/>
            </p:cNvSpPr>
            <p:nvPr/>
          </p:nvSpPr>
          <p:spPr bwMode="auto">
            <a:xfrm>
              <a:off x="821" y="3632"/>
              <a:ext cx="17" cy="17"/>
            </a:xfrm>
            <a:custGeom>
              <a:avLst/>
              <a:gdLst>
                <a:gd name="T0" fmla="*/ 16 w 17"/>
                <a:gd name="T1" fmla="*/ 9 h 17"/>
                <a:gd name="T2" fmla="*/ 8 w 17"/>
                <a:gd name="T3" fmla="*/ 16 h 17"/>
                <a:gd name="T4" fmla="*/ 0 w 17"/>
                <a:gd name="T5" fmla="*/ 9 h 17"/>
                <a:gd name="T6" fmla="*/ 0 w 17"/>
                <a:gd name="T7" fmla="*/ 0 h 17"/>
                <a:gd name="T8" fmla="*/ 16 w 17"/>
                <a:gd name="T9" fmla="*/ 0 h 17"/>
                <a:gd name="T10" fmla="*/ 16 w 17"/>
                <a:gd name="T11" fmla="*/ 9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9"/>
                  </a:moveTo>
                  <a:lnTo>
                    <a:pt x="8" y="16"/>
                  </a:lnTo>
                  <a:lnTo>
                    <a:pt x="0" y="9"/>
                  </a:lnTo>
                  <a:lnTo>
                    <a:pt x="0" y="0"/>
                  </a:lnTo>
                  <a:lnTo>
                    <a:pt x="16" y="0"/>
                  </a:lnTo>
                  <a:lnTo>
                    <a:pt x="16" y="9"/>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66" name="Oval 258">
              <a:extLst>
                <a:ext uri="{FF2B5EF4-FFF2-40B4-BE49-F238E27FC236}">
                  <a16:creationId xmlns="" xmlns:a16="http://schemas.microsoft.com/office/drawing/2014/main" id="{958B1030-CB9C-B3D1-1895-28E2DCF5DCB2}"/>
                </a:ext>
              </a:extLst>
            </p:cNvPr>
            <p:cNvSpPr>
              <a:spLocks noChangeAspect="1" noChangeArrowheads="1"/>
            </p:cNvSpPr>
            <p:nvPr/>
          </p:nvSpPr>
          <p:spPr bwMode="auto">
            <a:xfrm>
              <a:off x="826" y="3636"/>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67" name="Freeform 259">
              <a:extLst>
                <a:ext uri="{FF2B5EF4-FFF2-40B4-BE49-F238E27FC236}">
                  <a16:creationId xmlns="" xmlns:a16="http://schemas.microsoft.com/office/drawing/2014/main" id="{5CF3C137-0192-BA25-916B-FABD231BFCE9}"/>
                </a:ext>
              </a:extLst>
            </p:cNvPr>
            <p:cNvSpPr>
              <a:spLocks noChangeAspect="1"/>
            </p:cNvSpPr>
            <p:nvPr/>
          </p:nvSpPr>
          <p:spPr bwMode="auto">
            <a:xfrm>
              <a:off x="843" y="3636"/>
              <a:ext cx="17" cy="17"/>
            </a:xfrm>
            <a:custGeom>
              <a:avLst/>
              <a:gdLst>
                <a:gd name="T0" fmla="*/ 0 w 17"/>
                <a:gd name="T1" fmla="*/ 3 h 17"/>
                <a:gd name="T2" fmla="*/ 8 w 17"/>
                <a:gd name="T3" fmla="*/ 0 h 17"/>
                <a:gd name="T4" fmla="*/ 16 w 17"/>
                <a:gd name="T5" fmla="*/ 3 h 17"/>
                <a:gd name="T6" fmla="*/ 13 w 17"/>
                <a:gd name="T7" fmla="*/ 12 h 17"/>
                <a:gd name="T8" fmla="*/ 8 w 17"/>
                <a:gd name="T9" fmla="*/ 16 h 17"/>
                <a:gd name="T10" fmla="*/ 2 w 17"/>
                <a:gd name="T11" fmla="*/ 12 h 17"/>
                <a:gd name="T12" fmla="*/ 0 w 17"/>
                <a:gd name="T13" fmla="*/ 3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3"/>
                  </a:moveTo>
                  <a:lnTo>
                    <a:pt x="8" y="0"/>
                  </a:lnTo>
                  <a:lnTo>
                    <a:pt x="16" y="3"/>
                  </a:lnTo>
                  <a:lnTo>
                    <a:pt x="13" y="12"/>
                  </a:lnTo>
                  <a:lnTo>
                    <a:pt x="8" y="16"/>
                  </a:lnTo>
                  <a:lnTo>
                    <a:pt x="2" y="12"/>
                  </a:lnTo>
                  <a:lnTo>
                    <a:pt x="0" y="3"/>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1168" name="Freeform 260">
              <a:extLst>
                <a:ext uri="{FF2B5EF4-FFF2-40B4-BE49-F238E27FC236}">
                  <a16:creationId xmlns="" xmlns:a16="http://schemas.microsoft.com/office/drawing/2014/main" id="{542CD934-0442-097E-4540-9DC7C3650A69}"/>
                </a:ext>
              </a:extLst>
            </p:cNvPr>
            <p:cNvSpPr>
              <a:spLocks noChangeAspect="1"/>
            </p:cNvSpPr>
            <p:nvPr/>
          </p:nvSpPr>
          <p:spPr bwMode="auto">
            <a:xfrm>
              <a:off x="843" y="3637"/>
              <a:ext cx="17" cy="17"/>
            </a:xfrm>
            <a:custGeom>
              <a:avLst/>
              <a:gdLst>
                <a:gd name="T0" fmla="*/ 16 w 17"/>
                <a:gd name="T1" fmla="*/ 13 h 17"/>
                <a:gd name="T2" fmla="*/ 8 w 17"/>
                <a:gd name="T3" fmla="*/ 16 h 17"/>
                <a:gd name="T4" fmla="*/ 0 w 17"/>
                <a:gd name="T5" fmla="*/ 13 h 17"/>
                <a:gd name="T6" fmla="*/ 0 w 17"/>
                <a:gd name="T7" fmla="*/ 0 h 17"/>
                <a:gd name="T8" fmla="*/ 3 w 17"/>
                <a:gd name="T9" fmla="*/ 2 h 17"/>
                <a:gd name="T10" fmla="*/ 8 w 17"/>
                <a:gd name="T11" fmla="*/ 2 h 17"/>
                <a:gd name="T12" fmla="*/ 13 w 17"/>
                <a:gd name="T13" fmla="*/ 2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3" y="2"/>
                  </a:lnTo>
                  <a:lnTo>
                    <a:pt x="8" y="2"/>
                  </a:lnTo>
                  <a:lnTo>
                    <a:pt x="13" y="2"/>
                  </a:lnTo>
                  <a:lnTo>
                    <a:pt x="16" y="0"/>
                  </a:lnTo>
                  <a:lnTo>
                    <a:pt x="16" y="13"/>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69" name="Line 261">
              <a:extLst>
                <a:ext uri="{FF2B5EF4-FFF2-40B4-BE49-F238E27FC236}">
                  <a16:creationId xmlns="" xmlns:a16="http://schemas.microsoft.com/office/drawing/2014/main" id="{2B3F5804-A4F7-C2F5-632A-337873AE08E6}"/>
                </a:ext>
              </a:extLst>
            </p:cNvPr>
            <p:cNvSpPr>
              <a:spLocks noChangeAspect="1" noChangeShapeType="1"/>
            </p:cNvSpPr>
            <p:nvPr/>
          </p:nvSpPr>
          <p:spPr bwMode="auto">
            <a:xfrm>
              <a:off x="848" y="3638"/>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70" name="Line 262">
              <a:extLst>
                <a:ext uri="{FF2B5EF4-FFF2-40B4-BE49-F238E27FC236}">
                  <a16:creationId xmlns="" xmlns:a16="http://schemas.microsoft.com/office/drawing/2014/main" id="{C06049AF-5779-8F8A-E9EA-AB5D2530C56A}"/>
                </a:ext>
              </a:extLst>
            </p:cNvPr>
            <p:cNvSpPr>
              <a:spLocks noChangeAspect="1" noChangeShapeType="1"/>
            </p:cNvSpPr>
            <p:nvPr/>
          </p:nvSpPr>
          <p:spPr bwMode="auto">
            <a:xfrm>
              <a:off x="854" y="3638"/>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71" name="Freeform 263">
              <a:extLst>
                <a:ext uri="{FF2B5EF4-FFF2-40B4-BE49-F238E27FC236}">
                  <a16:creationId xmlns="" xmlns:a16="http://schemas.microsoft.com/office/drawing/2014/main" id="{834F4F74-D642-174F-02A6-E972C17F6F45}"/>
                </a:ext>
              </a:extLst>
            </p:cNvPr>
            <p:cNvSpPr>
              <a:spLocks noChangeAspect="1"/>
            </p:cNvSpPr>
            <p:nvPr/>
          </p:nvSpPr>
          <p:spPr bwMode="auto">
            <a:xfrm>
              <a:off x="848" y="3636"/>
              <a:ext cx="17" cy="17"/>
            </a:xfrm>
            <a:custGeom>
              <a:avLst/>
              <a:gdLst>
                <a:gd name="T0" fmla="*/ 16 w 17"/>
                <a:gd name="T1" fmla="*/ 16 h 17"/>
                <a:gd name="T2" fmla="*/ 9 w 17"/>
                <a:gd name="T3" fmla="*/ 16 h 17"/>
                <a:gd name="T4" fmla="*/ 0 w 17"/>
                <a:gd name="T5" fmla="*/ 16 h 17"/>
                <a:gd name="T6" fmla="*/ 0 w 17"/>
                <a:gd name="T7" fmla="*/ 0 h 17"/>
                <a:gd name="T8" fmla="*/ 16 w 17"/>
                <a:gd name="T9" fmla="*/ 0 h 17"/>
                <a:gd name="T10" fmla="*/ 16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6"/>
                  </a:moveTo>
                  <a:lnTo>
                    <a:pt x="9" y="16"/>
                  </a:lnTo>
                  <a:lnTo>
                    <a:pt x="0" y="16"/>
                  </a:lnTo>
                  <a:lnTo>
                    <a:pt x="0" y="0"/>
                  </a:lnTo>
                  <a:lnTo>
                    <a:pt x="16" y="0"/>
                  </a:lnTo>
                  <a:lnTo>
                    <a:pt x="16" y="16"/>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72" name="Oval 264">
              <a:extLst>
                <a:ext uri="{FF2B5EF4-FFF2-40B4-BE49-F238E27FC236}">
                  <a16:creationId xmlns="" xmlns:a16="http://schemas.microsoft.com/office/drawing/2014/main" id="{BF8AFCF8-7759-011D-C413-14E7EC6729EF}"/>
                </a:ext>
              </a:extLst>
            </p:cNvPr>
            <p:cNvSpPr>
              <a:spLocks noChangeAspect="1" noChangeArrowheads="1"/>
            </p:cNvSpPr>
            <p:nvPr/>
          </p:nvSpPr>
          <p:spPr bwMode="auto">
            <a:xfrm>
              <a:off x="853" y="3640"/>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73" name="Freeform 265">
              <a:extLst>
                <a:ext uri="{FF2B5EF4-FFF2-40B4-BE49-F238E27FC236}">
                  <a16:creationId xmlns="" xmlns:a16="http://schemas.microsoft.com/office/drawing/2014/main" id="{248E1626-AFF3-9268-B81F-C588AD343EE3}"/>
                </a:ext>
              </a:extLst>
            </p:cNvPr>
            <p:cNvSpPr>
              <a:spLocks noChangeAspect="1"/>
            </p:cNvSpPr>
            <p:nvPr/>
          </p:nvSpPr>
          <p:spPr bwMode="auto">
            <a:xfrm>
              <a:off x="893" y="3626"/>
              <a:ext cx="17" cy="17"/>
            </a:xfrm>
            <a:custGeom>
              <a:avLst/>
              <a:gdLst>
                <a:gd name="T0" fmla="*/ 0 w 17"/>
                <a:gd name="T1" fmla="*/ 2 h 17"/>
                <a:gd name="T2" fmla="*/ 8 w 17"/>
                <a:gd name="T3" fmla="*/ 0 h 17"/>
                <a:gd name="T4" fmla="*/ 16 w 17"/>
                <a:gd name="T5" fmla="*/ 2 h 17"/>
                <a:gd name="T6" fmla="*/ 13 w 17"/>
                <a:gd name="T7" fmla="*/ 10 h 17"/>
                <a:gd name="T8" fmla="*/ 8 w 17"/>
                <a:gd name="T9" fmla="*/ 16 h 17"/>
                <a:gd name="T10" fmla="*/ 2 w 17"/>
                <a:gd name="T11" fmla="*/ 10 h 17"/>
                <a:gd name="T12" fmla="*/ 0 w 17"/>
                <a:gd name="T13" fmla="*/ 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2"/>
                  </a:moveTo>
                  <a:lnTo>
                    <a:pt x="8" y="0"/>
                  </a:lnTo>
                  <a:lnTo>
                    <a:pt x="16" y="2"/>
                  </a:lnTo>
                  <a:lnTo>
                    <a:pt x="13" y="10"/>
                  </a:lnTo>
                  <a:lnTo>
                    <a:pt x="8" y="16"/>
                  </a:lnTo>
                  <a:lnTo>
                    <a:pt x="2" y="10"/>
                  </a:lnTo>
                  <a:lnTo>
                    <a:pt x="0" y="2"/>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1174" name="Freeform 266">
              <a:extLst>
                <a:ext uri="{FF2B5EF4-FFF2-40B4-BE49-F238E27FC236}">
                  <a16:creationId xmlns="" xmlns:a16="http://schemas.microsoft.com/office/drawing/2014/main" id="{624374DA-B0F8-442D-A5DE-B4C03E1AA528}"/>
                </a:ext>
              </a:extLst>
            </p:cNvPr>
            <p:cNvSpPr>
              <a:spLocks noChangeAspect="1"/>
            </p:cNvSpPr>
            <p:nvPr/>
          </p:nvSpPr>
          <p:spPr bwMode="auto">
            <a:xfrm>
              <a:off x="893" y="3627"/>
              <a:ext cx="17" cy="17"/>
            </a:xfrm>
            <a:custGeom>
              <a:avLst/>
              <a:gdLst>
                <a:gd name="T0" fmla="*/ 16 w 17"/>
                <a:gd name="T1" fmla="*/ 13 h 17"/>
                <a:gd name="T2" fmla="*/ 8 w 17"/>
                <a:gd name="T3" fmla="*/ 16 h 17"/>
                <a:gd name="T4" fmla="*/ 0 w 17"/>
                <a:gd name="T5" fmla="*/ 13 h 17"/>
                <a:gd name="T6" fmla="*/ 0 w 17"/>
                <a:gd name="T7" fmla="*/ 0 h 17"/>
                <a:gd name="T8" fmla="*/ 4 w 17"/>
                <a:gd name="T9" fmla="*/ 2 h 17"/>
                <a:gd name="T10" fmla="*/ 8 w 17"/>
                <a:gd name="T11" fmla="*/ 2 h 17"/>
                <a:gd name="T12" fmla="*/ 12 w 17"/>
                <a:gd name="T13" fmla="*/ 2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4" y="2"/>
                  </a:lnTo>
                  <a:lnTo>
                    <a:pt x="8" y="2"/>
                  </a:lnTo>
                  <a:lnTo>
                    <a:pt x="12" y="2"/>
                  </a:lnTo>
                  <a:lnTo>
                    <a:pt x="16" y="0"/>
                  </a:lnTo>
                  <a:lnTo>
                    <a:pt x="16" y="13"/>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75" name="Line 267">
              <a:extLst>
                <a:ext uri="{FF2B5EF4-FFF2-40B4-BE49-F238E27FC236}">
                  <a16:creationId xmlns="" xmlns:a16="http://schemas.microsoft.com/office/drawing/2014/main" id="{6B4A3E30-54E6-3858-0415-8182F740EF0D}"/>
                </a:ext>
              </a:extLst>
            </p:cNvPr>
            <p:cNvSpPr>
              <a:spLocks noChangeAspect="1" noChangeShapeType="1"/>
            </p:cNvSpPr>
            <p:nvPr/>
          </p:nvSpPr>
          <p:spPr bwMode="auto">
            <a:xfrm>
              <a:off x="899" y="3628"/>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76" name="Line 268">
              <a:extLst>
                <a:ext uri="{FF2B5EF4-FFF2-40B4-BE49-F238E27FC236}">
                  <a16:creationId xmlns="" xmlns:a16="http://schemas.microsoft.com/office/drawing/2014/main" id="{B76AC478-73BE-CBB6-5679-EAD0135BFE6B}"/>
                </a:ext>
              </a:extLst>
            </p:cNvPr>
            <p:cNvSpPr>
              <a:spLocks noChangeAspect="1" noChangeShapeType="1"/>
            </p:cNvSpPr>
            <p:nvPr/>
          </p:nvSpPr>
          <p:spPr bwMode="auto">
            <a:xfrm>
              <a:off x="906" y="3628"/>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77" name="Freeform 269">
              <a:extLst>
                <a:ext uri="{FF2B5EF4-FFF2-40B4-BE49-F238E27FC236}">
                  <a16:creationId xmlns="" xmlns:a16="http://schemas.microsoft.com/office/drawing/2014/main" id="{13454822-C147-E72E-F27F-98E81C34ADDA}"/>
                </a:ext>
              </a:extLst>
            </p:cNvPr>
            <p:cNvSpPr>
              <a:spLocks noChangeAspect="1"/>
            </p:cNvSpPr>
            <p:nvPr/>
          </p:nvSpPr>
          <p:spPr bwMode="auto">
            <a:xfrm>
              <a:off x="900" y="3626"/>
              <a:ext cx="17" cy="17"/>
            </a:xfrm>
            <a:custGeom>
              <a:avLst/>
              <a:gdLst>
                <a:gd name="T0" fmla="*/ 16 w 17"/>
                <a:gd name="T1" fmla="*/ 16 h 17"/>
                <a:gd name="T2" fmla="*/ 8 w 17"/>
                <a:gd name="T3" fmla="*/ 16 h 17"/>
                <a:gd name="T4" fmla="*/ 0 w 17"/>
                <a:gd name="T5" fmla="*/ 16 h 17"/>
                <a:gd name="T6" fmla="*/ 0 w 17"/>
                <a:gd name="T7" fmla="*/ 0 h 17"/>
                <a:gd name="T8" fmla="*/ 16 w 17"/>
                <a:gd name="T9" fmla="*/ 0 h 17"/>
                <a:gd name="T10" fmla="*/ 16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6"/>
                  </a:moveTo>
                  <a:lnTo>
                    <a:pt x="8" y="16"/>
                  </a:lnTo>
                  <a:lnTo>
                    <a:pt x="0" y="16"/>
                  </a:lnTo>
                  <a:lnTo>
                    <a:pt x="0" y="0"/>
                  </a:lnTo>
                  <a:lnTo>
                    <a:pt x="16" y="0"/>
                  </a:lnTo>
                  <a:lnTo>
                    <a:pt x="16" y="16"/>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78" name="Oval 270">
              <a:extLst>
                <a:ext uri="{FF2B5EF4-FFF2-40B4-BE49-F238E27FC236}">
                  <a16:creationId xmlns="" xmlns:a16="http://schemas.microsoft.com/office/drawing/2014/main" id="{F95588D2-ED75-1FEA-00C4-6F51AA45DE6A}"/>
                </a:ext>
              </a:extLst>
            </p:cNvPr>
            <p:cNvSpPr>
              <a:spLocks noChangeAspect="1" noChangeArrowheads="1"/>
            </p:cNvSpPr>
            <p:nvPr/>
          </p:nvSpPr>
          <p:spPr bwMode="auto">
            <a:xfrm>
              <a:off x="904" y="3629"/>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79" name="Freeform 271">
              <a:extLst>
                <a:ext uri="{FF2B5EF4-FFF2-40B4-BE49-F238E27FC236}">
                  <a16:creationId xmlns="" xmlns:a16="http://schemas.microsoft.com/office/drawing/2014/main" id="{7B7BA4BF-14D8-E6B1-2994-DDB1AB4C7988}"/>
                </a:ext>
              </a:extLst>
            </p:cNvPr>
            <p:cNvSpPr>
              <a:spLocks noChangeAspect="1"/>
            </p:cNvSpPr>
            <p:nvPr/>
          </p:nvSpPr>
          <p:spPr bwMode="auto">
            <a:xfrm>
              <a:off x="899" y="3631"/>
              <a:ext cx="17" cy="17"/>
            </a:xfrm>
            <a:custGeom>
              <a:avLst/>
              <a:gdLst>
                <a:gd name="T0" fmla="*/ 0 w 17"/>
                <a:gd name="T1" fmla="*/ 4 h 17"/>
                <a:gd name="T2" fmla="*/ 8 w 17"/>
                <a:gd name="T3" fmla="*/ 0 h 17"/>
                <a:gd name="T4" fmla="*/ 16 w 17"/>
                <a:gd name="T5" fmla="*/ 4 h 17"/>
                <a:gd name="T6" fmla="*/ 13 w 17"/>
                <a:gd name="T7" fmla="*/ 11 h 17"/>
                <a:gd name="T8" fmla="*/ 8 w 17"/>
                <a:gd name="T9" fmla="*/ 16 h 17"/>
                <a:gd name="T10" fmla="*/ 2 w 17"/>
                <a:gd name="T11" fmla="*/ 11 h 17"/>
                <a:gd name="T12" fmla="*/ 0 w 17"/>
                <a:gd name="T13" fmla="*/ 4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4"/>
                  </a:moveTo>
                  <a:lnTo>
                    <a:pt x="8" y="0"/>
                  </a:lnTo>
                  <a:lnTo>
                    <a:pt x="16" y="4"/>
                  </a:lnTo>
                  <a:lnTo>
                    <a:pt x="13" y="11"/>
                  </a:lnTo>
                  <a:lnTo>
                    <a:pt x="8" y="16"/>
                  </a:lnTo>
                  <a:lnTo>
                    <a:pt x="2" y="11"/>
                  </a:lnTo>
                  <a:lnTo>
                    <a:pt x="0" y="4"/>
                  </a:lnTo>
                </a:path>
              </a:pathLst>
            </a:custGeom>
            <a:solidFill>
              <a:srgbClr val="E6E6E6"/>
            </a:solidFill>
            <a:ln w="12700" cap="rnd" cmpd="sng">
              <a:solidFill>
                <a:srgbClr val="000000"/>
              </a:solidFill>
              <a:prstDash val="solid"/>
              <a:round/>
              <a:headEnd/>
              <a:tailEnd/>
            </a:ln>
          </p:spPr>
          <p:txBody>
            <a:bodyPr/>
            <a:lstStyle/>
            <a:p>
              <a:endParaRPr lang="ru-RU" dirty="0"/>
            </a:p>
          </p:txBody>
        </p:sp>
        <p:sp>
          <p:nvSpPr>
            <p:cNvPr id="1180" name="Freeform 272">
              <a:extLst>
                <a:ext uri="{FF2B5EF4-FFF2-40B4-BE49-F238E27FC236}">
                  <a16:creationId xmlns="" xmlns:a16="http://schemas.microsoft.com/office/drawing/2014/main" id="{4AD26CC8-D488-F2C0-EB42-34E362C5CA17}"/>
                </a:ext>
              </a:extLst>
            </p:cNvPr>
            <p:cNvSpPr>
              <a:spLocks noChangeAspect="1"/>
            </p:cNvSpPr>
            <p:nvPr/>
          </p:nvSpPr>
          <p:spPr bwMode="auto">
            <a:xfrm>
              <a:off x="899" y="3632"/>
              <a:ext cx="17" cy="17"/>
            </a:xfrm>
            <a:custGeom>
              <a:avLst/>
              <a:gdLst>
                <a:gd name="T0" fmla="*/ 16 w 17"/>
                <a:gd name="T1" fmla="*/ 13 h 17"/>
                <a:gd name="T2" fmla="*/ 8 w 17"/>
                <a:gd name="T3" fmla="*/ 16 h 17"/>
                <a:gd name="T4" fmla="*/ 0 w 17"/>
                <a:gd name="T5" fmla="*/ 13 h 17"/>
                <a:gd name="T6" fmla="*/ 0 w 17"/>
                <a:gd name="T7" fmla="*/ 0 h 17"/>
                <a:gd name="T8" fmla="*/ 3 w 17"/>
                <a:gd name="T9" fmla="*/ 4 h 17"/>
                <a:gd name="T10" fmla="*/ 8 w 17"/>
                <a:gd name="T11" fmla="*/ 4 h 17"/>
                <a:gd name="T12" fmla="*/ 13 w 17"/>
                <a:gd name="T13" fmla="*/ 4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3" y="4"/>
                  </a:lnTo>
                  <a:lnTo>
                    <a:pt x="8" y="4"/>
                  </a:lnTo>
                  <a:lnTo>
                    <a:pt x="13" y="4"/>
                  </a:lnTo>
                  <a:lnTo>
                    <a:pt x="16" y="0"/>
                  </a:lnTo>
                  <a:lnTo>
                    <a:pt x="16" y="13"/>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81" name="Line 273">
              <a:extLst>
                <a:ext uri="{FF2B5EF4-FFF2-40B4-BE49-F238E27FC236}">
                  <a16:creationId xmlns="" xmlns:a16="http://schemas.microsoft.com/office/drawing/2014/main" id="{34380024-2975-97D1-E073-CA14B789826D}"/>
                </a:ext>
              </a:extLst>
            </p:cNvPr>
            <p:cNvSpPr>
              <a:spLocks noChangeAspect="1" noChangeShapeType="1"/>
            </p:cNvSpPr>
            <p:nvPr/>
          </p:nvSpPr>
          <p:spPr bwMode="auto">
            <a:xfrm>
              <a:off x="901" y="363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82" name="Line 274">
              <a:extLst>
                <a:ext uri="{FF2B5EF4-FFF2-40B4-BE49-F238E27FC236}">
                  <a16:creationId xmlns="" xmlns:a16="http://schemas.microsoft.com/office/drawing/2014/main" id="{C4F23050-7EE1-AC5A-78DE-0C9BF3184562}"/>
                </a:ext>
              </a:extLst>
            </p:cNvPr>
            <p:cNvSpPr>
              <a:spLocks noChangeAspect="1" noChangeShapeType="1"/>
            </p:cNvSpPr>
            <p:nvPr/>
          </p:nvSpPr>
          <p:spPr bwMode="auto">
            <a:xfrm>
              <a:off x="909" y="363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83" name="Freeform 275">
              <a:extLst>
                <a:ext uri="{FF2B5EF4-FFF2-40B4-BE49-F238E27FC236}">
                  <a16:creationId xmlns="" xmlns:a16="http://schemas.microsoft.com/office/drawing/2014/main" id="{413AF7F5-FFC5-BA90-268C-48FA306A687F}"/>
                </a:ext>
              </a:extLst>
            </p:cNvPr>
            <p:cNvSpPr>
              <a:spLocks noChangeAspect="1"/>
            </p:cNvSpPr>
            <p:nvPr/>
          </p:nvSpPr>
          <p:spPr bwMode="auto">
            <a:xfrm>
              <a:off x="902" y="3631"/>
              <a:ext cx="17" cy="17"/>
            </a:xfrm>
            <a:custGeom>
              <a:avLst/>
              <a:gdLst>
                <a:gd name="T0" fmla="*/ 16 w 17"/>
                <a:gd name="T1" fmla="*/ 9 h 17"/>
                <a:gd name="T2" fmla="*/ 10 w 17"/>
                <a:gd name="T3" fmla="*/ 16 h 17"/>
                <a:gd name="T4" fmla="*/ 0 w 17"/>
                <a:gd name="T5" fmla="*/ 9 h 17"/>
                <a:gd name="T6" fmla="*/ 0 w 17"/>
                <a:gd name="T7" fmla="*/ 0 h 17"/>
                <a:gd name="T8" fmla="*/ 16 w 17"/>
                <a:gd name="T9" fmla="*/ 0 h 17"/>
                <a:gd name="T10" fmla="*/ 16 w 17"/>
                <a:gd name="T11" fmla="*/ 9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9"/>
                  </a:moveTo>
                  <a:lnTo>
                    <a:pt x="10" y="16"/>
                  </a:lnTo>
                  <a:lnTo>
                    <a:pt x="0" y="9"/>
                  </a:lnTo>
                  <a:lnTo>
                    <a:pt x="0" y="0"/>
                  </a:lnTo>
                  <a:lnTo>
                    <a:pt x="16" y="0"/>
                  </a:lnTo>
                  <a:lnTo>
                    <a:pt x="16" y="9"/>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184" name="Oval 276">
              <a:extLst>
                <a:ext uri="{FF2B5EF4-FFF2-40B4-BE49-F238E27FC236}">
                  <a16:creationId xmlns="" xmlns:a16="http://schemas.microsoft.com/office/drawing/2014/main" id="{7621D3A2-9F1C-A752-3E0C-C8B012B3AD86}"/>
                </a:ext>
              </a:extLst>
            </p:cNvPr>
            <p:cNvSpPr>
              <a:spLocks noChangeAspect="1" noChangeArrowheads="1"/>
            </p:cNvSpPr>
            <p:nvPr/>
          </p:nvSpPr>
          <p:spPr bwMode="auto">
            <a:xfrm>
              <a:off x="907" y="3635"/>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85" name="Line 277">
              <a:extLst>
                <a:ext uri="{FF2B5EF4-FFF2-40B4-BE49-F238E27FC236}">
                  <a16:creationId xmlns="" xmlns:a16="http://schemas.microsoft.com/office/drawing/2014/main" id="{DBFF6DF1-6C91-EB5A-05C2-615F8B77697A}"/>
                </a:ext>
              </a:extLst>
            </p:cNvPr>
            <p:cNvSpPr>
              <a:spLocks noChangeAspect="1" noChangeShapeType="1"/>
            </p:cNvSpPr>
            <p:nvPr/>
          </p:nvSpPr>
          <p:spPr bwMode="auto">
            <a:xfrm flipV="1">
              <a:off x="873" y="3667"/>
              <a:ext cx="35" cy="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186" name="Freeform 278">
              <a:extLst>
                <a:ext uri="{FF2B5EF4-FFF2-40B4-BE49-F238E27FC236}">
                  <a16:creationId xmlns="" xmlns:a16="http://schemas.microsoft.com/office/drawing/2014/main" id="{D37747EB-4C58-E018-B0A7-8D47555F6EC8}"/>
                </a:ext>
              </a:extLst>
            </p:cNvPr>
            <p:cNvSpPr>
              <a:spLocks noChangeAspect="1"/>
            </p:cNvSpPr>
            <p:nvPr/>
          </p:nvSpPr>
          <p:spPr bwMode="auto">
            <a:xfrm>
              <a:off x="804" y="3664"/>
              <a:ext cx="63" cy="17"/>
            </a:xfrm>
            <a:custGeom>
              <a:avLst/>
              <a:gdLst>
                <a:gd name="T0" fmla="*/ 0 w 63"/>
                <a:gd name="T1" fmla="*/ 7 h 17"/>
                <a:gd name="T2" fmla="*/ 2 w 63"/>
                <a:gd name="T3" fmla="*/ 7 h 17"/>
                <a:gd name="T4" fmla="*/ 5 w 63"/>
                <a:gd name="T5" fmla="*/ 7 h 17"/>
                <a:gd name="T6" fmla="*/ 6 w 63"/>
                <a:gd name="T7" fmla="*/ 16 h 17"/>
                <a:gd name="T8" fmla="*/ 7 w 63"/>
                <a:gd name="T9" fmla="*/ 8 h 17"/>
                <a:gd name="T10" fmla="*/ 6 w 63"/>
                <a:gd name="T11" fmla="*/ 0 h 17"/>
                <a:gd name="T12" fmla="*/ 14 w 63"/>
                <a:gd name="T13" fmla="*/ 7 h 17"/>
                <a:gd name="T14" fmla="*/ 27 w 63"/>
                <a:gd name="T15" fmla="*/ 11 h 17"/>
                <a:gd name="T16" fmla="*/ 58 w 63"/>
                <a:gd name="T17" fmla="*/ 16 h 17"/>
                <a:gd name="T18" fmla="*/ 62 w 63"/>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17"/>
                <a:gd name="T32" fmla="*/ 63 w 63"/>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17">
                  <a:moveTo>
                    <a:pt x="0" y="7"/>
                  </a:moveTo>
                  <a:lnTo>
                    <a:pt x="2" y="7"/>
                  </a:lnTo>
                  <a:lnTo>
                    <a:pt x="5" y="7"/>
                  </a:lnTo>
                  <a:lnTo>
                    <a:pt x="6" y="16"/>
                  </a:lnTo>
                  <a:lnTo>
                    <a:pt x="7" y="8"/>
                  </a:lnTo>
                  <a:lnTo>
                    <a:pt x="6" y="0"/>
                  </a:lnTo>
                  <a:lnTo>
                    <a:pt x="14" y="7"/>
                  </a:lnTo>
                  <a:lnTo>
                    <a:pt x="27" y="11"/>
                  </a:lnTo>
                  <a:lnTo>
                    <a:pt x="58" y="16"/>
                  </a:lnTo>
                  <a:lnTo>
                    <a:pt x="62" y="16"/>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87" name="Freeform 279">
              <a:extLst>
                <a:ext uri="{FF2B5EF4-FFF2-40B4-BE49-F238E27FC236}">
                  <a16:creationId xmlns="" xmlns:a16="http://schemas.microsoft.com/office/drawing/2014/main" id="{8AB310F5-D03F-0EF1-961B-30EC79E3A2FE}"/>
                </a:ext>
              </a:extLst>
            </p:cNvPr>
            <p:cNvSpPr>
              <a:spLocks noChangeAspect="1"/>
            </p:cNvSpPr>
            <p:nvPr/>
          </p:nvSpPr>
          <p:spPr bwMode="auto">
            <a:xfrm>
              <a:off x="788" y="3665"/>
              <a:ext cx="17" cy="43"/>
            </a:xfrm>
            <a:custGeom>
              <a:avLst/>
              <a:gdLst>
                <a:gd name="T0" fmla="*/ 16 w 17"/>
                <a:gd name="T1" fmla="*/ 42 h 43"/>
                <a:gd name="T2" fmla="*/ 12 w 17"/>
                <a:gd name="T3" fmla="*/ 40 h 43"/>
                <a:gd name="T4" fmla="*/ 5 w 17"/>
                <a:gd name="T5" fmla="*/ 37 h 43"/>
                <a:gd name="T6" fmla="*/ 2 w 17"/>
                <a:gd name="T7" fmla="*/ 31 h 43"/>
                <a:gd name="T8" fmla="*/ 0 w 17"/>
                <a:gd name="T9" fmla="*/ 23 h 43"/>
                <a:gd name="T10" fmla="*/ 2 w 17"/>
                <a:gd name="T11" fmla="*/ 12 h 43"/>
                <a:gd name="T12" fmla="*/ 5 w 17"/>
                <a:gd name="T13" fmla="*/ 5 h 43"/>
                <a:gd name="T14" fmla="*/ 10 w 17"/>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43"/>
                <a:gd name="T26" fmla="*/ 17 w 17"/>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43">
                  <a:moveTo>
                    <a:pt x="16" y="42"/>
                  </a:moveTo>
                  <a:lnTo>
                    <a:pt x="12" y="40"/>
                  </a:lnTo>
                  <a:lnTo>
                    <a:pt x="5" y="37"/>
                  </a:lnTo>
                  <a:lnTo>
                    <a:pt x="2" y="31"/>
                  </a:lnTo>
                  <a:lnTo>
                    <a:pt x="0" y="23"/>
                  </a:lnTo>
                  <a:lnTo>
                    <a:pt x="2" y="12"/>
                  </a:lnTo>
                  <a:lnTo>
                    <a:pt x="5" y="5"/>
                  </a:lnTo>
                  <a:lnTo>
                    <a:pt x="1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88" name="Freeform 280">
              <a:extLst>
                <a:ext uri="{FF2B5EF4-FFF2-40B4-BE49-F238E27FC236}">
                  <a16:creationId xmlns="" xmlns:a16="http://schemas.microsoft.com/office/drawing/2014/main" id="{45778832-7B38-18FF-2B98-8B790C5465AB}"/>
                </a:ext>
              </a:extLst>
            </p:cNvPr>
            <p:cNvSpPr>
              <a:spLocks noChangeAspect="1"/>
            </p:cNvSpPr>
            <p:nvPr/>
          </p:nvSpPr>
          <p:spPr bwMode="auto">
            <a:xfrm>
              <a:off x="929" y="3690"/>
              <a:ext cx="19" cy="30"/>
            </a:xfrm>
            <a:custGeom>
              <a:avLst/>
              <a:gdLst>
                <a:gd name="T0" fmla="*/ 0 w 19"/>
                <a:gd name="T1" fmla="*/ 12 h 30"/>
                <a:gd name="T2" fmla="*/ 4 w 19"/>
                <a:gd name="T3" fmla="*/ 3 h 30"/>
                <a:gd name="T4" fmla="*/ 5 w 19"/>
                <a:gd name="T5" fmla="*/ 1 h 30"/>
                <a:gd name="T6" fmla="*/ 8 w 19"/>
                <a:gd name="T7" fmla="*/ 0 h 30"/>
                <a:gd name="T8" fmla="*/ 12 w 19"/>
                <a:gd name="T9" fmla="*/ 0 h 30"/>
                <a:gd name="T10" fmla="*/ 14 w 19"/>
                <a:gd name="T11" fmla="*/ 1 h 30"/>
                <a:gd name="T12" fmla="*/ 18 w 19"/>
                <a:gd name="T13" fmla="*/ 5 h 30"/>
                <a:gd name="T14" fmla="*/ 18 w 19"/>
                <a:gd name="T15" fmla="*/ 16 h 30"/>
                <a:gd name="T16" fmla="*/ 13 w 19"/>
                <a:gd name="T17" fmla="*/ 25 h 30"/>
                <a:gd name="T18" fmla="*/ 10 w 19"/>
                <a:gd name="T19" fmla="*/ 27 h 30"/>
                <a:gd name="T20" fmla="*/ 9 w 19"/>
                <a:gd name="T21" fmla="*/ 28 h 30"/>
                <a:gd name="T22" fmla="*/ 5 w 19"/>
                <a:gd name="T23" fmla="*/ 29 h 30"/>
                <a:gd name="T24" fmla="*/ 2 w 19"/>
                <a:gd name="T25" fmla="*/ 27 h 30"/>
                <a:gd name="T26" fmla="*/ 0 w 19"/>
                <a:gd name="T27" fmla="*/ 23 h 30"/>
                <a:gd name="T28" fmla="*/ 0 w 19"/>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30"/>
                <a:gd name="T47" fmla="*/ 19 w 19"/>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30">
                  <a:moveTo>
                    <a:pt x="0" y="12"/>
                  </a:moveTo>
                  <a:lnTo>
                    <a:pt x="4" y="3"/>
                  </a:lnTo>
                  <a:lnTo>
                    <a:pt x="5" y="1"/>
                  </a:lnTo>
                  <a:lnTo>
                    <a:pt x="8" y="0"/>
                  </a:lnTo>
                  <a:lnTo>
                    <a:pt x="12" y="0"/>
                  </a:lnTo>
                  <a:lnTo>
                    <a:pt x="14" y="1"/>
                  </a:lnTo>
                  <a:lnTo>
                    <a:pt x="18" y="5"/>
                  </a:lnTo>
                  <a:lnTo>
                    <a:pt x="18" y="16"/>
                  </a:lnTo>
                  <a:lnTo>
                    <a:pt x="13" y="25"/>
                  </a:lnTo>
                  <a:lnTo>
                    <a:pt x="10" y="27"/>
                  </a:lnTo>
                  <a:lnTo>
                    <a:pt x="9" y="28"/>
                  </a:lnTo>
                  <a:lnTo>
                    <a:pt x="5" y="29"/>
                  </a:lnTo>
                  <a:lnTo>
                    <a:pt x="2" y="27"/>
                  </a:lnTo>
                  <a:lnTo>
                    <a:pt x="0" y="23"/>
                  </a:lnTo>
                  <a:lnTo>
                    <a:pt x="0" y="12"/>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89" name="Freeform 281">
              <a:extLst>
                <a:ext uri="{FF2B5EF4-FFF2-40B4-BE49-F238E27FC236}">
                  <a16:creationId xmlns="" xmlns:a16="http://schemas.microsoft.com/office/drawing/2014/main" id="{83FCFCE8-7D72-79E0-079B-42A066BDA193}"/>
                </a:ext>
              </a:extLst>
            </p:cNvPr>
            <p:cNvSpPr>
              <a:spLocks noChangeAspect="1"/>
            </p:cNvSpPr>
            <p:nvPr/>
          </p:nvSpPr>
          <p:spPr bwMode="auto">
            <a:xfrm>
              <a:off x="921" y="3675"/>
              <a:ext cx="39" cy="59"/>
            </a:xfrm>
            <a:custGeom>
              <a:avLst/>
              <a:gdLst>
                <a:gd name="T0" fmla="*/ 0 w 39"/>
                <a:gd name="T1" fmla="*/ 26 h 59"/>
                <a:gd name="T2" fmla="*/ 4 w 39"/>
                <a:gd name="T3" fmla="*/ 15 h 59"/>
                <a:gd name="T4" fmla="*/ 10 w 39"/>
                <a:gd name="T5" fmla="*/ 6 h 59"/>
                <a:gd name="T6" fmla="*/ 17 w 39"/>
                <a:gd name="T7" fmla="*/ 1 h 59"/>
                <a:gd name="T8" fmla="*/ 21 w 39"/>
                <a:gd name="T9" fmla="*/ 0 h 59"/>
                <a:gd name="T10" fmla="*/ 24 w 39"/>
                <a:gd name="T11" fmla="*/ 0 h 59"/>
                <a:gd name="T12" fmla="*/ 31 w 39"/>
                <a:gd name="T13" fmla="*/ 3 h 59"/>
                <a:gd name="T14" fmla="*/ 35 w 39"/>
                <a:gd name="T15" fmla="*/ 10 h 59"/>
                <a:gd name="T16" fmla="*/ 38 w 39"/>
                <a:gd name="T17" fmla="*/ 19 h 59"/>
                <a:gd name="T18" fmla="*/ 37 w 39"/>
                <a:gd name="T19" fmla="*/ 31 h 59"/>
                <a:gd name="T20" fmla="*/ 32 w 39"/>
                <a:gd name="T21" fmla="*/ 42 h 59"/>
                <a:gd name="T22" fmla="*/ 27 w 39"/>
                <a:gd name="T23" fmla="*/ 51 h 59"/>
                <a:gd name="T24" fmla="*/ 20 w 39"/>
                <a:gd name="T25" fmla="*/ 56 h 59"/>
                <a:gd name="T26" fmla="*/ 16 w 39"/>
                <a:gd name="T27" fmla="*/ 57 h 59"/>
                <a:gd name="T28" fmla="*/ 12 w 39"/>
                <a:gd name="T29" fmla="*/ 58 h 59"/>
                <a:gd name="T30" fmla="*/ 6 w 39"/>
                <a:gd name="T31" fmla="*/ 54 h 59"/>
                <a:gd name="T32" fmla="*/ 0 w 39"/>
                <a:gd name="T33" fmla="*/ 47 h 59"/>
                <a:gd name="T34" fmla="*/ 0 w 39"/>
                <a:gd name="T35" fmla="*/ 38 h 59"/>
                <a:gd name="T36" fmla="*/ 0 w 39"/>
                <a:gd name="T37" fmla="*/ 26 h 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59"/>
                <a:gd name="T59" fmla="*/ 39 w 39"/>
                <a:gd name="T60" fmla="*/ 59 h 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59">
                  <a:moveTo>
                    <a:pt x="0" y="26"/>
                  </a:moveTo>
                  <a:lnTo>
                    <a:pt x="4" y="15"/>
                  </a:lnTo>
                  <a:lnTo>
                    <a:pt x="10" y="6"/>
                  </a:lnTo>
                  <a:lnTo>
                    <a:pt x="17" y="1"/>
                  </a:lnTo>
                  <a:lnTo>
                    <a:pt x="21" y="0"/>
                  </a:lnTo>
                  <a:lnTo>
                    <a:pt x="24" y="0"/>
                  </a:lnTo>
                  <a:lnTo>
                    <a:pt x="31" y="3"/>
                  </a:lnTo>
                  <a:lnTo>
                    <a:pt x="35" y="10"/>
                  </a:lnTo>
                  <a:lnTo>
                    <a:pt x="38" y="19"/>
                  </a:lnTo>
                  <a:lnTo>
                    <a:pt x="37" y="31"/>
                  </a:lnTo>
                  <a:lnTo>
                    <a:pt x="32" y="42"/>
                  </a:lnTo>
                  <a:lnTo>
                    <a:pt x="27" y="51"/>
                  </a:lnTo>
                  <a:lnTo>
                    <a:pt x="20" y="56"/>
                  </a:lnTo>
                  <a:lnTo>
                    <a:pt x="16" y="57"/>
                  </a:lnTo>
                  <a:lnTo>
                    <a:pt x="12" y="58"/>
                  </a:lnTo>
                  <a:lnTo>
                    <a:pt x="6" y="54"/>
                  </a:lnTo>
                  <a:lnTo>
                    <a:pt x="0" y="47"/>
                  </a:lnTo>
                  <a:lnTo>
                    <a:pt x="0" y="38"/>
                  </a:lnTo>
                  <a:lnTo>
                    <a:pt x="0" y="2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90" name="Freeform 282">
              <a:extLst>
                <a:ext uri="{FF2B5EF4-FFF2-40B4-BE49-F238E27FC236}">
                  <a16:creationId xmlns="" xmlns:a16="http://schemas.microsoft.com/office/drawing/2014/main" id="{D658C152-9CFB-BD38-EAA0-568466035549}"/>
                </a:ext>
              </a:extLst>
            </p:cNvPr>
            <p:cNvSpPr>
              <a:spLocks noChangeAspect="1"/>
            </p:cNvSpPr>
            <p:nvPr/>
          </p:nvSpPr>
          <p:spPr bwMode="auto">
            <a:xfrm>
              <a:off x="944" y="3663"/>
              <a:ext cx="17" cy="17"/>
            </a:xfrm>
            <a:custGeom>
              <a:avLst/>
              <a:gdLst>
                <a:gd name="T0" fmla="*/ 0 w 17"/>
                <a:gd name="T1" fmla="*/ 6 h 17"/>
                <a:gd name="T2" fmla="*/ 3 w 17"/>
                <a:gd name="T3" fmla="*/ 1 h 17"/>
                <a:gd name="T4" fmla="*/ 10 w 17"/>
                <a:gd name="T5" fmla="*/ 0 h 17"/>
                <a:gd name="T6" fmla="*/ 15 w 17"/>
                <a:gd name="T7" fmla="*/ 2 h 17"/>
                <a:gd name="T8" fmla="*/ 16 w 17"/>
                <a:gd name="T9" fmla="*/ 7 h 17"/>
                <a:gd name="T10" fmla="*/ 12 w 17"/>
                <a:gd name="T11" fmla="*/ 13 h 17"/>
                <a:gd name="T12" fmla="*/ 5 w 17"/>
                <a:gd name="T13" fmla="*/ 16 h 17"/>
                <a:gd name="T14" fmla="*/ 1 w 17"/>
                <a:gd name="T15" fmla="*/ 12 h 17"/>
                <a:gd name="T16" fmla="*/ 0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6"/>
                  </a:moveTo>
                  <a:lnTo>
                    <a:pt x="3" y="1"/>
                  </a:lnTo>
                  <a:lnTo>
                    <a:pt x="10" y="0"/>
                  </a:lnTo>
                  <a:lnTo>
                    <a:pt x="15" y="2"/>
                  </a:lnTo>
                  <a:lnTo>
                    <a:pt x="16" y="7"/>
                  </a:lnTo>
                  <a:lnTo>
                    <a:pt x="12" y="13"/>
                  </a:lnTo>
                  <a:lnTo>
                    <a:pt x="5" y="16"/>
                  </a:lnTo>
                  <a:lnTo>
                    <a:pt x="1" y="12"/>
                  </a:lnTo>
                  <a:lnTo>
                    <a:pt x="0" y="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91" name="Freeform 283">
              <a:extLst>
                <a:ext uri="{FF2B5EF4-FFF2-40B4-BE49-F238E27FC236}">
                  <a16:creationId xmlns="" xmlns:a16="http://schemas.microsoft.com/office/drawing/2014/main" id="{3A3E695F-7238-C8D2-2149-58A00BBB6105}"/>
                </a:ext>
              </a:extLst>
            </p:cNvPr>
            <p:cNvSpPr>
              <a:spLocks noChangeAspect="1"/>
            </p:cNvSpPr>
            <p:nvPr/>
          </p:nvSpPr>
          <p:spPr bwMode="auto">
            <a:xfrm>
              <a:off x="811" y="3670"/>
              <a:ext cx="56" cy="17"/>
            </a:xfrm>
            <a:custGeom>
              <a:avLst/>
              <a:gdLst>
                <a:gd name="T0" fmla="*/ 0 w 56"/>
                <a:gd name="T1" fmla="*/ 0 h 17"/>
                <a:gd name="T2" fmla="*/ 8 w 56"/>
                <a:gd name="T3" fmla="*/ 5 h 17"/>
                <a:gd name="T4" fmla="*/ 20 w 56"/>
                <a:gd name="T5" fmla="*/ 12 h 17"/>
                <a:gd name="T6" fmla="*/ 51 w 56"/>
                <a:gd name="T7" fmla="*/ 16 h 17"/>
                <a:gd name="T8" fmla="*/ 55 w 56"/>
                <a:gd name="T9" fmla="*/ 16 h 17"/>
                <a:gd name="T10" fmla="*/ 0 60000 65536"/>
                <a:gd name="T11" fmla="*/ 0 60000 65536"/>
                <a:gd name="T12" fmla="*/ 0 60000 65536"/>
                <a:gd name="T13" fmla="*/ 0 60000 65536"/>
                <a:gd name="T14" fmla="*/ 0 60000 65536"/>
                <a:gd name="T15" fmla="*/ 0 w 56"/>
                <a:gd name="T16" fmla="*/ 0 h 17"/>
                <a:gd name="T17" fmla="*/ 56 w 56"/>
                <a:gd name="T18" fmla="*/ 17 h 17"/>
              </a:gdLst>
              <a:ahLst/>
              <a:cxnLst>
                <a:cxn ang="T10">
                  <a:pos x="T0" y="T1"/>
                </a:cxn>
                <a:cxn ang="T11">
                  <a:pos x="T2" y="T3"/>
                </a:cxn>
                <a:cxn ang="T12">
                  <a:pos x="T4" y="T5"/>
                </a:cxn>
                <a:cxn ang="T13">
                  <a:pos x="T6" y="T7"/>
                </a:cxn>
                <a:cxn ang="T14">
                  <a:pos x="T8" y="T9"/>
                </a:cxn>
              </a:cxnLst>
              <a:rect l="T15" t="T16" r="T17" b="T18"/>
              <a:pathLst>
                <a:path w="56" h="17">
                  <a:moveTo>
                    <a:pt x="0" y="0"/>
                  </a:moveTo>
                  <a:lnTo>
                    <a:pt x="8" y="5"/>
                  </a:lnTo>
                  <a:lnTo>
                    <a:pt x="20" y="12"/>
                  </a:lnTo>
                  <a:lnTo>
                    <a:pt x="51" y="16"/>
                  </a:lnTo>
                  <a:lnTo>
                    <a:pt x="55" y="16"/>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92" name="Freeform 284">
              <a:extLst>
                <a:ext uri="{FF2B5EF4-FFF2-40B4-BE49-F238E27FC236}">
                  <a16:creationId xmlns="" xmlns:a16="http://schemas.microsoft.com/office/drawing/2014/main" id="{170DD83A-F17A-8EAD-549E-CFA8852A6C99}"/>
                </a:ext>
              </a:extLst>
            </p:cNvPr>
            <p:cNvSpPr>
              <a:spLocks noChangeAspect="1"/>
            </p:cNvSpPr>
            <p:nvPr/>
          </p:nvSpPr>
          <p:spPr bwMode="auto">
            <a:xfrm>
              <a:off x="794" y="3650"/>
              <a:ext cx="17" cy="17"/>
            </a:xfrm>
            <a:custGeom>
              <a:avLst/>
              <a:gdLst>
                <a:gd name="T0" fmla="*/ 15 w 17"/>
                <a:gd name="T1" fmla="*/ 12 h 17"/>
                <a:gd name="T2" fmla="*/ 12 w 17"/>
                <a:gd name="T3" fmla="*/ 15 h 17"/>
                <a:gd name="T4" fmla="*/ 8 w 17"/>
                <a:gd name="T5" fmla="*/ 16 h 17"/>
                <a:gd name="T6" fmla="*/ 5 w 17"/>
                <a:gd name="T7" fmla="*/ 15 h 17"/>
                <a:gd name="T8" fmla="*/ 2 w 17"/>
                <a:gd name="T9" fmla="*/ 13 h 17"/>
                <a:gd name="T10" fmla="*/ 0 w 17"/>
                <a:gd name="T11" fmla="*/ 8 h 17"/>
                <a:gd name="T12" fmla="*/ 2 w 17"/>
                <a:gd name="T13" fmla="*/ 4 h 17"/>
                <a:gd name="T14" fmla="*/ 5 w 17"/>
                <a:gd name="T15" fmla="*/ 3 h 17"/>
                <a:gd name="T16" fmla="*/ 9 w 17"/>
                <a:gd name="T17" fmla="*/ 2 h 17"/>
                <a:gd name="T18" fmla="*/ 13 w 17"/>
                <a:gd name="T19" fmla="*/ 3 h 17"/>
                <a:gd name="T20" fmla="*/ 16 w 17"/>
                <a:gd name="T21" fmla="*/ 6 h 17"/>
                <a:gd name="T22" fmla="*/ 16 w 1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5" y="12"/>
                  </a:moveTo>
                  <a:lnTo>
                    <a:pt x="12" y="15"/>
                  </a:lnTo>
                  <a:lnTo>
                    <a:pt x="8" y="16"/>
                  </a:lnTo>
                  <a:lnTo>
                    <a:pt x="5" y="15"/>
                  </a:lnTo>
                  <a:lnTo>
                    <a:pt x="2" y="13"/>
                  </a:lnTo>
                  <a:lnTo>
                    <a:pt x="0" y="8"/>
                  </a:lnTo>
                  <a:lnTo>
                    <a:pt x="2" y="4"/>
                  </a:lnTo>
                  <a:lnTo>
                    <a:pt x="5" y="3"/>
                  </a:lnTo>
                  <a:lnTo>
                    <a:pt x="9" y="2"/>
                  </a:lnTo>
                  <a:lnTo>
                    <a:pt x="13" y="3"/>
                  </a:lnTo>
                  <a:lnTo>
                    <a:pt x="16" y="6"/>
                  </a:lnTo>
                  <a:lnTo>
                    <a:pt x="16"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93" name="Freeform 285">
              <a:extLst>
                <a:ext uri="{FF2B5EF4-FFF2-40B4-BE49-F238E27FC236}">
                  <a16:creationId xmlns="" xmlns:a16="http://schemas.microsoft.com/office/drawing/2014/main" id="{74F3B981-5890-5951-D425-8377042A284E}"/>
                </a:ext>
              </a:extLst>
            </p:cNvPr>
            <p:cNvSpPr>
              <a:spLocks noChangeAspect="1"/>
            </p:cNvSpPr>
            <p:nvPr/>
          </p:nvSpPr>
          <p:spPr bwMode="auto">
            <a:xfrm>
              <a:off x="866" y="3663"/>
              <a:ext cx="17" cy="17"/>
            </a:xfrm>
            <a:custGeom>
              <a:avLst/>
              <a:gdLst>
                <a:gd name="T0" fmla="*/ 3 w 17"/>
                <a:gd name="T1" fmla="*/ 1 h 17"/>
                <a:gd name="T2" fmla="*/ 7 w 17"/>
                <a:gd name="T3" fmla="*/ 0 h 17"/>
                <a:gd name="T4" fmla="*/ 10 w 17"/>
                <a:gd name="T5" fmla="*/ 0 h 17"/>
                <a:gd name="T6" fmla="*/ 13 w 17"/>
                <a:gd name="T7" fmla="*/ 2 h 17"/>
                <a:gd name="T8" fmla="*/ 16 w 17"/>
                <a:gd name="T9" fmla="*/ 8 h 17"/>
                <a:gd name="T10" fmla="*/ 13 w 17"/>
                <a:gd name="T11" fmla="*/ 14 h 17"/>
                <a:gd name="T12" fmla="*/ 10 w 17"/>
                <a:gd name="T13" fmla="*/ 16 h 17"/>
                <a:gd name="T14" fmla="*/ 8 w 17"/>
                <a:gd name="T15" fmla="*/ 16 h 17"/>
                <a:gd name="T16" fmla="*/ 4 w 17"/>
                <a:gd name="T17" fmla="*/ 16 h 17"/>
                <a:gd name="T18" fmla="*/ 1 w 17"/>
                <a:gd name="T19" fmla="*/ 13 h 17"/>
                <a:gd name="T20" fmla="*/ 0 w 17"/>
                <a:gd name="T21" fmla="*/ 8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3" y="1"/>
                  </a:moveTo>
                  <a:lnTo>
                    <a:pt x="7" y="0"/>
                  </a:lnTo>
                  <a:lnTo>
                    <a:pt x="10" y="0"/>
                  </a:lnTo>
                  <a:lnTo>
                    <a:pt x="13" y="2"/>
                  </a:lnTo>
                  <a:lnTo>
                    <a:pt x="16" y="8"/>
                  </a:lnTo>
                  <a:lnTo>
                    <a:pt x="13" y="14"/>
                  </a:lnTo>
                  <a:lnTo>
                    <a:pt x="10" y="16"/>
                  </a:lnTo>
                  <a:lnTo>
                    <a:pt x="8" y="16"/>
                  </a:lnTo>
                  <a:lnTo>
                    <a:pt x="4" y="16"/>
                  </a:lnTo>
                  <a:lnTo>
                    <a:pt x="1" y="13"/>
                  </a:lnTo>
                  <a:lnTo>
                    <a:pt x="0" y="8"/>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94" name="Freeform 286">
              <a:extLst>
                <a:ext uri="{FF2B5EF4-FFF2-40B4-BE49-F238E27FC236}">
                  <a16:creationId xmlns="" xmlns:a16="http://schemas.microsoft.com/office/drawing/2014/main" id="{D8551170-80E9-9CD4-7C17-46D8FC216F53}"/>
                </a:ext>
              </a:extLst>
            </p:cNvPr>
            <p:cNvSpPr>
              <a:spLocks noChangeAspect="1"/>
            </p:cNvSpPr>
            <p:nvPr/>
          </p:nvSpPr>
          <p:spPr bwMode="auto">
            <a:xfrm>
              <a:off x="809" y="3648"/>
              <a:ext cx="109" cy="17"/>
            </a:xfrm>
            <a:custGeom>
              <a:avLst/>
              <a:gdLst>
                <a:gd name="T0" fmla="*/ 108 w 109"/>
                <a:gd name="T1" fmla="*/ 0 h 17"/>
                <a:gd name="T2" fmla="*/ 107 w 109"/>
                <a:gd name="T3" fmla="*/ 3 h 17"/>
                <a:gd name="T4" fmla="*/ 103 w 109"/>
                <a:gd name="T5" fmla="*/ 6 h 17"/>
                <a:gd name="T6" fmla="*/ 91 w 109"/>
                <a:gd name="T7" fmla="*/ 12 h 17"/>
                <a:gd name="T8" fmla="*/ 75 w 109"/>
                <a:gd name="T9" fmla="*/ 16 h 17"/>
                <a:gd name="T10" fmla="*/ 53 w 109"/>
                <a:gd name="T11" fmla="*/ 16 h 17"/>
                <a:gd name="T12" fmla="*/ 32 w 109"/>
                <a:gd name="T13" fmla="*/ 16 h 17"/>
                <a:gd name="T14" fmla="*/ 15 w 109"/>
                <a:gd name="T15" fmla="*/ 12 h 17"/>
                <a:gd name="T16" fmla="*/ 9 w 109"/>
                <a:gd name="T17" fmla="*/ 9 h 17"/>
                <a:gd name="T18" fmla="*/ 4 w 109"/>
                <a:gd name="T19" fmla="*/ 6 h 17"/>
                <a:gd name="T20" fmla="*/ 0 w 109"/>
                <a:gd name="T21" fmla="*/ 3 h 17"/>
                <a:gd name="T22" fmla="*/ 0 w 109"/>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9"/>
                <a:gd name="T37" fmla="*/ 0 h 17"/>
                <a:gd name="T38" fmla="*/ 109 w 109"/>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9" h="17">
                  <a:moveTo>
                    <a:pt x="108" y="0"/>
                  </a:moveTo>
                  <a:lnTo>
                    <a:pt x="107" y="3"/>
                  </a:lnTo>
                  <a:lnTo>
                    <a:pt x="103" y="6"/>
                  </a:lnTo>
                  <a:lnTo>
                    <a:pt x="91" y="12"/>
                  </a:lnTo>
                  <a:lnTo>
                    <a:pt x="75" y="16"/>
                  </a:lnTo>
                  <a:lnTo>
                    <a:pt x="53" y="16"/>
                  </a:lnTo>
                  <a:lnTo>
                    <a:pt x="32" y="16"/>
                  </a:lnTo>
                  <a:lnTo>
                    <a:pt x="15" y="12"/>
                  </a:lnTo>
                  <a:lnTo>
                    <a:pt x="9" y="9"/>
                  </a:lnTo>
                  <a:lnTo>
                    <a:pt x="4" y="6"/>
                  </a:lnTo>
                  <a:lnTo>
                    <a:pt x="0" y="3"/>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95" name="Freeform 287">
              <a:extLst>
                <a:ext uri="{FF2B5EF4-FFF2-40B4-BE49-F238E27FC236}">
                  <a16:creationId xmlns="" xmlns:a16="http://schemas.microsoft.com/office/drawing/2014/main" id="{5B4D8A40-E53D-EC4C-7877-F360EF7C310E}"/>
                </a:ext>
              </a:extLst>
            </p:cNvPr>
            <p:cNvSpPr>
              <a:spLocks noChangeAspect="1"/>
            </p:cNvSpPr>
            <p:nvPr/>
          </p:nvSpPr>
          <p:spPr bwMode="auto">
            <a:xfrm>
              <a:off x="778" y="3330"/>
              <a:ext cx="174" cy="119"/>
            </a:xfrm>
            <a:custGeom>
              <a:avLst/>
              <a:gdLst>
                <a:gd name="T0" fmla="*/ 0 w 174"/>
                <a:gd name="T1" fmla="*/ 0 h 119"/>
                <a:gd name="T2" fmla="*/ 0 w 174"/>
                <a:gd name="T3" fmla="*/ 6 h 119"/>
                <a:gd name="T4" fmla="*/ 0 w 174"/>
                <a:gd name="T5" fmla="*/ 16 h 119"/>
                <a:gd name="T6" fmla="*/ 4 w 174"/>
                <a:gd name="T7" fmla="*/ 22 h 119"/>
                <a:gd name="T8" fmla="*/ 10 w 174"/>
                <a:gd name="T9" fmla="*/ 26 h 119"/>
                <a:gd name="T10" fmla="*/ 18 w 174"/>
                <a:gd name="T11" fmla="*/ 29 h 119"/>
                <a:gd name="T12" fmla="*/ 32 w 174"/>
                <a:gd name="T13" fmla="*/ 31 h 119"/>
                <a:gd name="T14" fmla="*/ 32 w 174"/>
                <a:gd name="T15" fmla="*/ 34 h 119"/>
                <a:gd name="T16" fmla="*/ 47 w 174"/>
                <a:gd name="T17" fmla="*/ 36 h 119"/>
                <a:gd name="T18" fmla="*/ 47 w 174"/>
                <a:gd name="T19" fmla="*/ 94 h 119"/>
                <a:gd name="T20" fmla="*/ 58 w 174"/>
                <a:gd name="T21" fmla="*/ 99 h 119"/>
                <a:gd name="T22" fmla="*/ 83 w 174"/>
                <a:gd name="T23" fmla="*/ 108 h 119"/>
                <a:gd name="T24" fmla="*/ 114 w 174"/>
                <a:gd name="T25" fmla="*/ 117 h 119"/>
                <a:gd name="T26" fmla="*/ 127 w 174"/>
                <a:gd name="T27" fmla="*/ 118 h 119"/>
                <a:gd name="T28" fmla="*/ 133 w 174"/>
                <a:gd name="T29" fmla="*/ 116 h 119"/>
                <a:gd name="T30" fmla="*/ 139 w 174"/>
                <a:gd name="T31" fmla="*/ 114 h 119"/>
                <a:gd name="T32" fmla="*/ 136 w 174"/>
                <a:gd name="T33" fmla="*/ 114 h 119"/>
                <a:gd name="T34" fmla="*/ 133 w 174"/>
                <a:gd name="T35" fmla="*/ 112 h 119"/>
                <a:gd name="T36" fmla="*/ 132 w 174"/>
                <a:gd name="T37" fmla="*/ 104 h 119"/>
                <a:gd name="T38" fmla="*/ 129 w 174"/>
                <a:gd name="T39" fmla="*/ 102 h 119"/>
                <a:gd name="T40" fmla="*/ 124 w 174"/>
                <a:gd name="T41" fmla="*/ 101 h 119"/>
                <a:gd name="T42" fmla="*/ 123 w 174"/>
                <a:gd name="T43" fmla="*/ 94 h 119"/>
                <a:gd name="T44" fmla="*/ 123 w 174"/>
                <a:gd name="T45" fmla="*/ 36 h 119"/>
                <a:gd name="T46" fmla="*/ 140 w 174"/>
                <a:gd name="T47" fmla="*/ 34 h 119"/>
                <a:gd name="T48" fmla="*/ 140 w 174"/>
                <a:gd name="T49" fmla="*/ 31 h 119"/>
                <a:gd name="T50" fmla="*/ 152 w 174"/>
                <a:gd name="T51" fmla="*/ 30 h 119"/>
                <a:gd name="T52" fmla="*/ 159 w 174"/>
                <a:gd name="T53" fmla="*/ 27 h 119"/>
                <a:gd name="T54" fmla="*/ 164 w 174"/>
                <a:gd name="T55" fmla="*/ 25 h 119"/>
                <a:gd name="T56" fmla="*/ 170 w 174"/>
                <a:gd name="T57" fmla="*/ 19 h 119"/>
                <a:gd name="T58" fmla="*/ 173 w 174"/>
                <a:gd name="T59" fmla="*/ 12 h 119"/>
                <a:gd name="T60" fmla="*/ 172 w 174"/>
                <a:gd name="T61" fmla="*/ 0 h 119"/>
                <a:gd name="T62" fmla="*/ 0 w 174"/>
                <a:gd name="T63" fmla="*/ 0 h 1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4"/>
                <a:gd name="T97" fmla="*/ 0 h 119"/>
                <a:gd name="T98" fmla="*/ 174 w 174"/>
                <a:gd name="T99" fmla="*/ 119 h 1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4" h="119">
                  <a:moveTo>
                    <a:pt x="0" y="0"/>
                  </a:moveTo>
                  <a:lnTo>
                    <a:pt x="0" y="6"/>
                  </a:lnTo>
                  <a:lnTo>
                    <a:pt x="0" y="16"/>
                  </a:lnTo>
                  <a:lnTo>
                    <a:pt x="4" y="22"/>
                  </a:lnTo>
                  <a:lnTo>
                    <a:pt x="10" y="26"/>
                  </a:lnTo>
                  <a:lnTo>
                    <a:pt x="18" y="29"/>
                  </a:lnTo>
                  <a:lnTo>
                    <a:pt x="32" y="31"/>
                  </a:lnTo>
                  <a:lnTo>
                    <a:pt x="32" y="34"/>
                  </a:lnTo>
                  <a:lnTo>
                    <a:pt x="47" y="36"/>
                  </a:lnTo>
                  <a:lnTo>
                    <a:pt x="47" y="94"/>
                  </a:lnTo>
                  <a:lnTo>
                    <a:pt x="58" y="99"/>
                  </a:lnTo>
                  <a:lnTo>
                    <a:pt x="83" y="108"/>
                  </a:lnTo>
                  <a:lnTo>
                    <a:pt x="114" y="117"/>
                  </a:lnTo>
                  <a:lnTo>
                    <a:pt x="127" y="118"/>
                  </a:lnTo>
                  <a:lnTo>
                    <a:pt x="133" y="116"/>
                  </a:lnTo>
                  <a:lnTo>
                    <a:pt x="139" y="114"/>
                  </a:lnTo>
                  <a:lnTo>
                    <a:pt x="136" y="114"/>
                  </a:lnTo>
                  <a:lnTo>
                    <a:pt x="133" y="112"/>
                  </a:lnTo>
                  <a:lnTo>
                    <a:pt x="132" y="104"/>
                  </a:lnTo>
                  <a:lnTo>
                    <a:pt x="129" y="102"/>
                  </a:lnTo>
                  <a:lnTo>
                    <a:pt x="124" y="101"/>
                  </a:lnTo>
                  <a:lnTo>
                    <a:pt x="123" y="94"/>
                  </a:lnTo>
                  <a:lnTo>
                    <a:pt x="123" y="36"/>
                  </a:lnTo>
                  <a:lnTo>
                    <a:pt x="140" y="34"/>
                  </a:lnTo>
                  <a:lnTo>
                    <a:pt x="140" y="31"/>
                  </a:lnTo>
                  <a:lnTo>
                    <a:pt x="152" y="30"/>
                  </a:lnTo>
                  <a:lnTo>
                    <a:pt x="159" y="27"/>
                  </a:lnTo>
                  <a:lnTo>
                    <a:pt x="164" y="25"/>
                  </a:lnTo>
                  <a:lnTo>
                    <a:pt x="170" y="19"/>
                  </a:lnTo>
                  <a:lnTo>
                    <a:pt x="173" y="12"/>
                  </a:lnTo>
                  <a:lnTo>
                    <a:pt x="172" y="0"/>
                  </a:lnTo>
                  <a:lnTo>
                    <a:pt x="0" y="0"/>
                  </a:lnTo>
                </a:path>
              </a:pathLst>
            </a:custGeom>
            <a:solidFill>
              <a:srgbClr val="00AE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196" name="Freeform 288">
              <a:extLst>
                <a:ext uri="{FF2B5EF4-FFF2-40B4-BE49-F238E27FC236}">
                  <a16:creationId xmlns="" xmlns:a16="http://schemas.microsoft.com/office/drawing/2014/main" id="{AF7007A6-8576-B772-B4F1-41C8AE03B99D}"/>
                </a:ext>
              </a:extLst>
            </p:cNvPr>
            <p:cNvSpPr>
              <a:spLocks noChangeAspect="1"/>
            </p:cNvSpPr>
            <p:nvPr/>
          </p:nvSpPr>
          <p:spPr bwMode="auto">
            <a:xfrm>
              <a:off x="778" y="3330"/>
              <a:ext cx="174" cy="119"/>
            </a:xfrm>
            <a:custGeom>
              <a:avLst/>
              <a:gdLst>
                <a:gd name="T0" fmla="*/ 0 w 174"/>
                <a:gd name="T1" fmla="*/ 0 h 119"/>
                <a:gd name="T2" fmla="*/ 0 w 174"/>
                <a:gd name="T3" fmla="*/ 6 h 119"/>
                <a:gd name="T4" fmla="*/ 0 w 174"/>
                <a:gd name="T5" fmla="*/ 16 h 119"/>
                <a:gd name="T6" fmla="*/ 4 w 174"/>
                <a:gd name="T7" fmla="*/ 22 h 119"/>
                <a:gd name="T8" fmla="*/ 10 w 174"/>
                <a:gd name="T9" fmla="*/ 26 h 119"/>
                <a:gd name="T10" fmla="*/ 18 w 174"/>
                <a:gd name="T11" fmla="*/ 29 h 119"/>
                <a:gd name="T12" fmla="*/ 32 w 174"/>
                <a:gd name="T13" fmla="*/ 31 h 119"/>
                <a:gd name="T14" fmla="*/ 32 w 174"/>
                <a:gd name="T15" fmla="*/ 34 h 119"/>
                <a:gd name="T16" fmla="*/ 47 w 174"/>
                <a:gd name="T17" fmla="*/ 36 h 119"/>
                <a:gd name="T18" fmla="*/ 47 w 174"/>
                <a:gd name="T19" fmla="*/ 94 h 119"/>
                <a:gd name="T20" fmla="*/ 58 w 174"/>
                <a:gd name="T21" fmla="*/ 99 h 119"/>
                <a:gd name="T22" fmla="*/ 83 w 174"/>
                <a:gd name="T23" fmla="*/ 108 h 119"/>
                <a:gd name="T24" fmla="*/ 114 w 174"/>
                <a:gd name="T25" fmla="*/ 117 h 119"/>
                <a:gd name="T26" fmla="*/ 127 w 174"/>
                <a:gd name="T27" fmla="*/ 118 h 119"/>
                <a:gd name="T28" fmla="*/ 133 w 174"/>
                <a:gd name="T29" fmla="*/ 116 h 119"/>
                <a:gd name="T30" fmla="*/ 139 w 174"/>
                <a:gd name="T31" fmla="*/ 114 h 119"/>
                <a:gd name="T32" fmla="*/ 136 w 174"/>
                <a:gd name="T33" fmla="*/ 114 h 119"/>
                <a:gd name="T34" fmla="*/ 133 w 174"/>
                <a:gd name="T35" fmla="*/ 112 h 119"/>
                <a:gd name="T36" fmla="*/ 132 w 174"/>
                <a:gd name="T37" fmla="*/ 104 h 119"/>
                <a:gd name="T38" fmla="*/ 129 w 174"/>
                <a:gd name="T39" fmla="*/ 102 h 119"/>
                <a:gd name="T40" fmla="*/ 124 w 174"/>
                <a:gd name="T41" fmla="*/ 101 h 119"/>
                <a:gd name="T42" fmla="*/ 123 w 174"/>
                <a:gd name="T43" fmla="*/ 94 h 119"/>
                <a:gd name="T44" fmla="*/ 123 w 174"/>
                <a:gd name="T45" fmla="*/ 36 h 119"/>
                <a:gd name="T46" fmla="*/ 140 w 174"/>
                <a:gd name="T47" fmla="*/ 34 h 119"/>
                <a:gd name="T48" fmla="*/ 140 w 174"/>
                <a:gd name="T49" fmla="*/ 31 h 119"/>
                <a:gd name="T50" fmla="*/ 152 w 174"/>
                <a:gd name="T51" fmla="*/ 30 h 119"/>
                <a:gd name="T52" fmla="*/ 159 w 174"/>
                <a:gd name="T53" fmla="*/ 27 h 119"/>
                <a:gd name="T54" fmla="*/ 164 w 174"/>
                <a:gd name="T55" fmla="*/ 25 h 119"/>
                <a:gd name="T56" fmla="*/ 170 w 174"/>
                <a:gd name="T57" fmla="*/ 19 h 119"/>
                <a:gd name="T58" fmla="*/ 173 w 174"/>
                <a:gd name="T59" fmla="*/ 12 h 119"/>
                <a:gd name="T60" fmla="*/ 172 w 174"/>
                <a:gd name="T61" fmla="*/ 0 h 119"/>
                <a:gd name="T62" fmla="*/ 0 w 174"/>
                <a:gd name="T63" fmla="*/ 0 h 1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4"/>
                <a:gd name="T97" fmla="*/ 0 h 119"/>
                <a:gd name="T98" fmla="*/ 174 w 174"/>
                <a:gd name="T99" fmla="*/ 119 h 1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4" h="119">
                  <a:moveTo>
                    <a:pt x="0" y="0"/>
                  </a:moveTo>
                  <a:lnTo>
                    <a:pt x="0" y="6"/>
                  </a:lnTo>
                  <a:lnTo>
                    <a:pt x="0" y="16"/>
                  </a:lnTo>
                  <a:lnTo>
                    <a:pt x="4" y="22"/>
                  </a:lnTo>
                  <a:lnTo>
                    <a:pt x="10" y="26"/>
                  </a:lnTo>
                  <a:lnTo>
                    <a:pt x="18" y="29"/>
                  </a:lnTo>
                  <a:lnTo>
                    <a:pt x="32" y="31"/>
                  </a:lnTo>
                  <a:lnTo>
                    <a:pt x="32" y="34"/>
                  </a:lnTo>
                  <a:lnTo>
                    <a:pt x="47" y="36"/>
                  </a:lnTo>
                  <a:lnTo>
                    <a:pt x="47" y="94"/>
                  </a:lnTo>
                  <a:lnTo>
                    <a:pt x="58" y="99"/>
                  </a:lnTo>
                  <a:lnTo>
                    <a:pt x="83" y="108"/>
                  </a:lnTo>
                  <a:lnTo>
                    <a:pt x="114" y="117"/>
                  </a:lnTo>
                  <a:lnTo>
                    <a:pt x="127" y="118"/>
                  </a:lnTo>
                  <a:lnTo>
                    <a:pt x="133" y="116"/>
                  </a:lnTo>
                  <a:lnTo>
                    <a:pt x="139" y="114"/>
                  </a:lnTo>
                  <a:lnTo>
                    <a:pt x="136" y="114"/>
                  </a:lnTo>
                  <a:lnTo>
                    <a:pt x="133" y="112"/>
                  </a:lnTo>
                  <a:lnTo>
                    <a:pt x="132" y="104"/>
                  </a:lnTo>
                  <a:lnTo>
                    <a:pt x="129" y="102"/>
                  </a:lnTo>
                  <a:lnTo>
                    <a:pt x="124" y="101"/>
                  </a:lnTo>
                  <a:lnTo>
                    <a:pt x="123" y="94"/>
                  </a:lnTo>
                  <a:lnTo>
                    <a:pt x="123" y="36"/>
                  </a:lnTo>
                  <a:lnTo>
                    <a:pt x="140" y="34"/>
                  </a:lnTo>
                  <a:lnTo>
                    <a:pt x="140" y="31"/>
                  </a:lnTo>
                  <a:lnTo>
                    <a:pt x="152" y="30"/>
                  </a:lnTo>
                  <a:lnTo>
                    <a:pt x="159" y="27"/>
                  </a:lnTo>
                  <a:lnTo>
                    <a:pt x="164" y="25"/>
                  </a:lnTo>
                  <a:lnTo>
                    <a:pt x="170" y="19"/>
                  </a:lnTo>
                  <a:lnTo>
                    <a:pt x="173" y="12"/>
                  </a:lnTo>
                  <a:lnTo>
                    <a:pt x="172" y="0"/>
                  </a:lnTo>
                  <a:lnTo>
                    <a:pt x="0"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97" name="Freeform 289">
              <a:extLst>
                <a:ext uri="{FF2B5EF4-FFF2-40B4-BE49-F238E27FC236}">
                  <a16:creationId xmlns="" xmlns:a16="http://schemas.microsoft.com/office/drawing/2014/main" id="{94E911FB-C7DD-F6C0-2581-210D6430607D}"/>
                </a:ext>
              </a:extLst>
            </p:cNvPr>
            <p:cNvSpPr>
              <a:spLocks noChangeAspect="1"/>
            </p:cNvSpPr>
            <p:nvPr/>
          </p:nvSpPr>
          <p:spPr bwMode="auto">
            <a:xfrm>
              <a:off x="766" y="3426"/>
              <a:ext cx="60" cy="90"/>
            </a:xfrm>
            <a:custGeom>
              <a:avLst/>
              <a:gdLst>
                <a:gd name="T0" fmla="*/ 48 w 60"/>
                <a:gd name="T1" fmla="*/ 89 h 90"/>
                <a:gd name="T2" fmla="*/ 38 w 60"/>
                <a:gd name="T3" fmla="*/ 88 h 90"/>
                <a:gd name="T4" fmla="*/ 30 w 60"/>
                <a:gd name="T5" fmla="*/ 86 h 90"/>
                <a:gd name="T6" fmla="*/ 22 w 60"/>
                <a:gd name="T7" fmla="*/ 82 h 90"/>
                <a:gd name="T8" fmla="*/ 15 w 60"/>
                <a:gd name="T9" fmla="*/ 77 h 90"/>
                <a:gd name="T10" fmla="*/ 9 w 60"/>
                <a:gd name="T11" fmla="*/ 71 h 90"/>
                <a:gd name="T12" fmla="*/ 4 w 60"/>
                <a:gd name="T13" fmla="*/ 64 h 90"/>
                <a:gd name="T14" fmla="*/ 2 w 60"/>
                <a:gd name="T15" fmla="*/ 56 h 90"/>
                <a:gd name="T16" fmla="*/ 0 w 60"/>
                <a:gd name="T17" fmla="*/ 48 h 90"/>
                <a:gd name="T18" fmla="*/ 2 w 60"/>
                <a:gd name="T19" fmla="*/ 34 h 90"/>
                <a:gd name="T20" fmla="*/ 7 w 60"/>
                <a:gd name="T21" fmla="*/ 21 h 90"/>
                <a:gd name="T22" fmla="*/ 11 w 60"/>
                <a:gd name="T23" fmla="*/ 16 h 90"/>
                <a:gd name="T24" fmla="*/ 16 w 60"/>
                <a:gd name="T25" fmla="*/ 12 h 90"/>
                <a:gd name="T26" fmla="*/ 17 w 60"/>
                <a:gd name="T27" fmla="*/ 5 h 90"/>
                <a:gd name="T28" fmla="*/ 20 w 60"/>
                <a:gd name="T29" fmla="*/ 1 h 90"/>
                <a:gd name="T30" fmla="*/ 34 w 60"/>
                <a:gd name="T31" fmla="*/ 1 h 90"/>
                <a:gd name="T32" fmla="*/ 52 w 60"/>
                <a:gd name="T33" fmla="*/ 0 h 90"/>
                <a:gd name="T34" fmla="*/ 59 w 60"/>
                <a:gd name="T35" fmla="*/ 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90"/>
                <a:gd name="T56" fmla="*/ 60 w 60"/>
                <a:gd name="T57" fmla="*/ 90 h 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90">
                  <a:moveTo>
                    <a:pt x="48" y="89"/>
                  </a:moveTo>
                  <a:lnTo>
                    <a:pt x="38" y="88"/>
                  </a:lnTo>
                  <a:lnTo>
                    <a:pt x="30" y="86"/>
                  </a:lnTo>
                  <a:lnTo>
                    <a:pt x="22" y="82"/>
                  </a:lnTo>
                  <a:lnTo>
                    <a:pt x="15" y="77"/>
                  </a:lnTo>
                  <a:lnTo>
                    <a:pt x="9" y="71"/>
                  </a:lnTo>
                  <a:lnTo>
                    <a:pt x="4" y="64"/>
                  </a:lnTo>
                  <a:lnTo>
                    <a:pt x="2" y="56"/>
                  </a:lnTo>
                  <a:lnTo>
                    <a:pt x="0" y="48"/>
                  </a:lnTo>
                  <a:lnTo>
                    <a:pt x="2" y="34"/>
                  </a:lnTo>
                  <a:lnTo>
                    <a:pt x="7" y="21"/>
                  </a:lnTo>
                  <a:lnTo>
                    <a:pt x="11" y="16"/>
                  </a:lnTo>
                  <a:lnTo>
                    <a:pt x="16" y="12"/>
                  </a:lnTo>
                  <a:lnTo>
                    <a:pt x="17" y="5"/>
                  </a:lnTo>
                  <a:lnTo>
                    <a:pt x="20" y="1"/>
                  </a:lnTo>
                  <a:lnTo>
                    <a:pt x="34" y="1"/>
                  </a:lnTo>
                  <a:lnTo>
                    <a:pt x="52" y="0"/>
                  </a:lnTo>
                  <a:lnTo>
                    <a:pt x="59"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198" name="Freeform 290">
              <a:extLst>
                <a:ext uri="{FF2B5EF4-FFF2-40B4-BE49-F238E27FC236}">
                  <a16:creationId xmlns="" xmlns:a16="http://schemas.microsoft.com/office/drawing/2014/main" id="{5C99EE07-01AC-416D-DDF4-AF5EF36DEF97}"/>
                </a:ext>
              </a:extLst>
            </p:cNvPr>
            <p:cNvSpPr>
              <a:spLocks noChangeAspect="1"/>
            </p:cNvSpPr>
            <p:nvPr/>
          </p:nvSpPr>
          <p:spPr bwMode="auto">
            <a:xfrm>
              <a:off x="887" y="3500"/>
              <a:ext cx="17" cy="17"/>
            </a:xfrm>
            <a:custGeom>
              <a:avLst/>
              <a:gdLst>
                <a:gd name="T0" fmla="*/ 16 w 17"/>
                <a:gd name="T1" fmla="*/ 0 h 17"/>
                <a:gd name="T2" fmla="*/ 8 w 17"/>
                <a:gd name="T3" fmla="*/ 2 h 17"/>
                <a:gd name="T4" fmla="*/ 0 w 17"/>
                <a:gd name="T5" fmla="*/ 0 h 17"/>
                <a:gd name="T6" fmla="*/ 0 w 17"/>
                <a:gd name="T7" fmla="*/ 16 h 17"/>
                <a:gd name="T8" fmla="*/ 16 w 17"/>
                <a:gd name="T9" fmla="*/ 16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8" y="2"/>
                  </a:lnTo>
                  <a:lnTo>
                    <a:pt x="0" y="0"/>
                  </a:lnTo>
                  <a:lnTo>
                    <a:pt x="0" y="16"/>
                  </a:lnTo>
                  <a:lnTo>
                    <a:pt x="16" y="16"/>
                  </a:lnTo>
                  <a:lnTo>
                    <a:pt x="16" y="0"/>
                  </a:lnTo>
                </a:path>
              </a:pathLst>
            </a:custGeom>
            <a:solidFill>
              <a:srgbClr val="999999"/>
            </a:solidFill>
            <a:ln w="12700" cap="rnd" cmpd="sng">
              <a:solidFill>
                <a:srgbClr val="000000"/>
              </a:solidFill>
              <a:prstDash val="solid"/>
              <a:round/>
              <a:headEnd/>
              <a:tailEnd/>
            </a:ln>
          </p:spPr>
          <p:txBody>
            <a:bodyPr/>
            <a:lstStyle/>
            <a:p>
              <a:endParaRPr lang="ru-RU" dirty="0"/>
            </a:p>
          </p:txBody>
        </p:sp>
        <p:sp>
          <p:nvSpPr>
            <p:cNvPr id="1199" name="Freeform 291">
              <a:extLst>
                <a:ext uri="{FF2B5EF4-FFF2-40B4-BE49-F238E27FC236}">
                  <a16:creationId xmlns="" xmlns:a16="http://schemas.microsoft.com/office/drawing/2014/main" id="{1490B3BA-1843-8692-DDD1-7E476E8503FD}"/>
                </a:ext>
              </a:extLst>
            </p:cNvPr>
            <p:cNvSpPr>
              <a:spLocks noChangeAspect="1"/>
            </p:cNvSpPr>
            <p:nvPr/>
          </p:nvSpPr>
          <p:spPr bwMode="auto">
            <a:xfrm>
              <a:off x="824" y="3421"/>
              <a:ext cx="70" cy="95"/>
            </a:xfrm>
            <a:custGeom>
              <a:avLst/>
              <a:gdLst>
                <a:gd name="T0" fmla="*/ 0 w 70"/>
                <a:gd name="T1" fmla="*/ 94 h 95"/>
                <a:gd name="T2" fmla="*/ 26 w 70"/>
                <a:gd name="T3" fmla="*/ 91 h 95"/>
                <a:gd name="T4" fmla="*/ 38 w 70"/>
                <a:gd name="T5" fmla="*/ 89 h 95"/>
                <a:gd name="T6" fmla="*/ 47 w 70"/>
                <a:gd name="T7" fmla="*/ 85 h 95"/>
                <a:gd name="T8" fmla="*/ 54 w 70"/>
                <a:gd name="T9" fmla="*/ 80 h 95"/>
                <a:gd name="T10" fmla="*/ 60 w 70"/>
                <a:gd name="T11" fmla="*/ 75 h 95"/>
                <a:gd name="T12" fmla="*/ 62 w 70"/>
                <a:gd name="T13" fmla="*/ 70 h 95"/>
                <a:gd name="T14" fmla="*/ 64 w 70"/>
                <a:gd name="T15" fmla="*/ 65 h 95"/>
                <a:gd name="T16" fmla="*/ 64 w 70"/>
                <a:gd name="T17" fmla="*/ 55 h 95"/>
                <a:gd name="T18" fmla="*/ 66 w 70"/>
                <a:gd name="T19" fmla="*/ 24 h 95"/>
                <a:gd name="T20" fmla="*/ 69 w 70"/>
                <a:gd name="T21" fmla="*/ 12 h 95"/>
                <a:gd name="T22" fmla="*/ 60 w 70"/>
                <a:gd name="T23" fmla="*/ 7 h 95"/>
                <a:gd name="T24" fmla="*/ 49 w 70"/>
                <a:gd name="T25" fmla="*/ 2 h 95"/>
                <a:gd name="T26" fmla="*/ 41 w 70"/>
                <a:gd name="T27" fmla="*/ 0 h 95"/>
                <a:gd name="T28" fmla="*/ 33 w 70"/>
                <a:gd name="T29" fmla="*/ 0 h 95"/>
                <a:gd name="T30" fmla="*/ 17 w 70"/>
                <a:gd name="T31" fmla="*/ 0 h 95"/>
                <a:gd name="T32" fmla="*/ 9 w 70"/>
                <a:gd name="T33" fmla="*/ 0 h 95"/>
                <a:gd name="T34" fmla="*/ 2 w 70"/>
                <a:gd name="T35" fmla="*/ 1 h 95"/>
                <a:gd name="T36" fmla="*/ 0 w 70"/>
                <a:gd name="T37" fmla="*/ 5 h 95"/>
                <a:gd name="T38" fmla="*/ 0 w 70"/>
                <a:gd name="T39" fmla="*/ 14 h 95"/>
                <a:gd name="T40" fmla="*/ 0 w 70"/>
                <a:gd name="T41" fmla="*/ 47 h 95"/>
                <a:gd name="T42" fmla="*/ 0 w 70"/>
                <a:gd name="T43" fmla="*/ 94 h 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
                <a:gd name="T67" fmla="*/ 0 h 95"/>
                <a:gd name="T68" fmla="*/ 70 w 70"/>
                <a:gd name="T69" fmla="*/ 95 h 9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 h="95">
                  <a:moveTo>
                    <a:pt x="0" y="94"/>
                  </a:moveTo>
                  <a:lnTo>
                    <a:pt x="26" y="91"/>
                  </a:lnTo>
                  <a:lnTo>
                    <a:pt x="38" y="89"/>
                  </a:lnTo>
                  <a:lnTo>
                    <a:pt x="47" y="85"/>
                  </a:lnTo>
                  <a:lnTo>
                    <a:pt x="54" y="80"/>
                  </a:lnTo>
                  <a:lnTo>
                    <a:pt x="60" y="75"/>
                  </a:lnTo>
                  <a:lnTo>
                    <a:pt x="62" y="70"/>
                  </a:lnTo>
                  <a:lnTo>
                    <a:pt x="64" y="65"/>
                  </a:lnTo>
                  <a:lnTo>
                    <a:pt x="64" y="55"/>
                  </a:lnTo>
                  <a:lnTo>
                    <a:pt x="66" y="24"/>
                  </a:lnTo>
                  <a:lnTo>
                    <a:pt x="69" y="12"/>
                  </a:lnTo>
                  <a:lnTo>
                    <a:pt x="60" y="7"/>
                  </a:lnTo>
                  <a:lnTo>
                    <a:pt x="49" y="2"/>
                  </a:lnTo>
                  <a:lnTo>
                    <a:pt x="41" y="0"/>
                  </a:lnTo>
                  <a:lnTo>
                    <a:pt x="33" y="0"/>
                  </a:lnTo>
                  <a:lnTo>
                    <a:pt x="17" y="0"/>
                  </a:lnTo>
                  <a:lnTo>
                    <a:pt x="9" y="0"/>
                  </a:lnTo>
                  <a:lnTo>
                    <a:pt x="2" y="1"/>
                  </a:lnTo>
                  <a:lnTo>
                    <a:pt x="0" y="5"/>
                  </a:lnTo>
                  <a:lnTo>
                    <a:pt x="0" y="14"/>
                  </a:lnTo>
                  <a:lnTo>
                    <a:pt x="0" y="47"/>
                  </a:lnTo>
                  <a:lnTo>
                    <a:pt x="0" y="94"/>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00" name="Freeform 292">
              <a:extLst>
                <a:ext uri="{FF2B5EF4-FFF2-40B4-BE49-F238E27FC236}">
                  <a16:creationId xmlns="" xmlns:a16="http://schemas.microsoft.com/office/drawing/2014/main" id="{BA92EEA1-EBDD-FD77-62CC-A94A20776494}"/>
                </a:ext>
              </a:extLst>
            </p:cNvPr>
            <p:cNvSpPr>
              <a:spLocks noChangeAspect="1"/>
            </p:cNvSpPr>
            <p:nvPr/>
          </p:nvSpPr>
          <p:spPr bwMode="auto">
            <a:xfrm>
              <a:off x="872" y="3433"/>
              <a:ext cx="40" cy="19"/>
            </a:xfrm>
            <a:custGeom>
              <a:avLst/>
              <a:gdLst>
                <a:gd name="T0" fmla="*/ 39 w 40"/>
                <a:gd name="T1" fmla="*/ 12 h 19"/>
                <a:gd name="T2" fmla="*/ 36 w 40"/>
                <a:gd name="T3" fmla="*/ 1 h 19"/>
                <a:gd name="T4" fmla="*/ 0 w 40"/>
                <a:gd name="T5" fmla="*/ 0 h 19"/>
                <a:gd name="T6" fmla="*/ 5 w 40"/>
                <a:gd name="T7" fmla="*/ 6 h 19"/>
                <a:gd name="T8" fmla="*/ 9 w 40"/>
                <a:gd name="T9" fmla="*/ 11 h 19"/>
                <a:gd name="T10" fmla="*/ 11 w 40"/>
                <a:gd name="T11" fmla="*/ 15 h 19"/>
                <a:gd name="T12" fmla="*/ 13 w 40"/>
                <a:gd name="T13" fmla="*/ 17 h 19"/>
                <a:gd name="T14" fmla="*/ 16 w 40"/>
                <a:gd name="T15" fmla="*/ 18 h 19"/>
                <a:gd name="T16" fmla="*/ 25 w 40"/>
                <a:gd name="T17" fmla="*/ 16 h 19"/>
                <a:gd name="T18" fmla="*/ 39 w 40"/>
                <a:gd name="T19" fmla="*/ 1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19"/>
                <a:gd name="T32" fmla="*/ 40 w 4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19">
                  <a:moveTo>
                    <a:pt x="39" y="12"/>
                  </a:moveTo>
                  <a:lnTo>
                    <a:pt x="36" y="1"/>
                  </a:lnTo>
                  <a:lnTo>
                    <a:pt x="0" y="0"/>
                  </a:lnTo>
                  <a:lnTo>
                    <a:pt x="5" y="6"/>
                  </a:lnTo>
                  <a:lnTo>
                    <a:pt x="9" y="11"/>
                  </a:lnTo>
                  <a:lnTo>
                    <a:pt x="11" y="15"/>
                  </a:lnTo>
                  <a:lnTo>
                    <a:pt x="13" y="17"/>
                  </a:lnTo>
                  <a:lnTo>
                    <a:pt x="16" y="18"/>
                  </a:lnTo>
                  <a:lnTo>
                    <a:pt x="25" y="16"/>
                  </a:lnTo>
                  <a:lnTo>
                    <a:pt x="39" y="12"/>
                  </a:lnTo>
                </a:path>
              </a:pathLst>
            </a:custGeom>
            <a:solidFill>
              <a:srgbClr val="999999"/>
            </a:solidFill>
            <a:ln w="12700" cap="rnd" cmpd="sng">
              <a:solidFill>
                <a:srgbClr val="000000"/>
              </a:solidFill>
              <a:prstDash val="solid"/>
              <a:round/>
              <a:headEnd/>
              <a:tailEnd/>
            </a:ln>
          </p:spPr>
          <p:txBody>
            <a:bodyPr/>
            <a:lstStyle/>
            <a:p>
              <a:endParaRPr lang="ru-RU" dirty="0"/>
            </a:p>
          </p:txBody>
        </p:sp>
        <p:sp>
          <p:nvSpPr>
            <p:cNvPr id="1201" name="Freeform 293">
              <a:extLst>
                <a:ext uri="{FF2B5EF4-FFF2-40B4-BE49-F238E27FC236}">
                  <a16:creationId xmlns="" xmlns:a16="http://schemas.microsoft.com/office/drawing/2014/main" id="{E1CE8900-C88E-C526-BE34-6063C93E8BBE}"/>
                </a:ext>
              </a:extLst>
            </p:cNvPr>
            <p:cNvSpPr>
              <a:spLocks noChangeAspect="1"/>
            </p:cNvSpPr>
            <p:nvPr/>
          </p:nvSpPr>
          <p:spPr bwMode="auto">
            <a:xfrm>
              <a:off x="872" y="3433"/>
              <a:ext cx="38" cy="17"/>
            </a:xfrm>
            <a:custGeom>
              <a:avLst/>
              <a:gdLst>
                <a:gd name="T0" fmla="*/ 0 w 38"/>
                <a:gd name="T1" fmla="*/ 7 h 17"/>
                <a:gd name="T2" fmla="*/ 19 w 38"/>
                <a:gd name="T3" fmla="*/ 0 h 17"/>
                <a:gd name="T4" fmla="*/ 32 w 38"/>
                <a:gd name="T5" fmla="*/ 3 h 17"/>
                <a:gd name="T6" fmla="*/ 37 w 38"/>
                <a:gd name="T7" fmla="*/ 8 h 17"/>
                <a:gd name="T8" fmla="*/ 19 w 38"/>
                <a:gd name="T9" fmla="*/ 16 h 17"/>
                <a:gd name="T10" fmla="*/ 4 w 38"/>
                <a:gd name="T11" fmla="*/ 8 h 17"/>
                <a:gd name="T12" fmla="*/ 0 w 38"/>
                <a:gd name="T13" fmla="*/ 7 h 17"/>
                <a:gd name="T14" fmla="*/ 0 60000 65536"/>
                <a:gd name="T15" fmla="*/ 0 60000 65536"/>
                <a:gd name="T16" fmla="*/ 0 60000 65536"/>
                <a:gd name="T17" fmla="*/ 0 60000 65536"/>
                <a:gd name="T18" fmla="*/ 0 60000 65536"/>
                <a:gd name="T19" fmla="*/ 0 60000 65536"/>
                <a:gd name="T20" fmla="*/ 0 60000 65536"/>
                <a:gd name="T21" fmla="*/ 0 w 38"/>
                <a:gd name="T22" fmla="*/ 0 h 17"/>
                <a:gd name="T23" fmla="*/ 38 w 3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7">
                  <a:moveTo>
                    <a:pt x="0" y="7"/>
                  </a:moveTo>
                  <a:lnTo>
                    <a:pt x="19" y="0"/>
                  </a:lnTo>
                  <a:lnTo>
                    <a:pt x="32" y="3"/>
                  </a:lnTo>
                  <a:lnTo>
                    <a:pt x="37" y="8"/>
                  </a:lnTo>
                  <a:lnTo>
                    <a:pt x="19" y="16"/>
                  </a:lnTo>
                  <a:lnTo>
                    <a:pt x="4" y="8"/>
                  </a:lnTo>
                  <a:lnTo>
                    <a:pt x="0"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02" name="Freeform 294">
              <a:extLst>
                <a:ext uri="{FF2B5EF4-FFF2-40B4-BE49-F238E27FC236}">
                  <a16:creationId xmlns="" xmlns:a16="http://schemas.microsoft.com/office/drawing/2014/main" id="{A795A49B-6164-1DEA-19AD-D40433F0B3AB}"/>
                </a:ext>
              </a:extLst>
            </p:cNvPr>
            <p:cNvSpPr>
              <a:spLocks noChangeAspect="1"/>
            </p:cNvSpPr>
            <p:nvPr/>
          </p:nvSpPr>
          <p:spPr bwMode="auto">
            <a:xfrm>
              <a:off x="783" y="3426"/>
              <a:ext cx="92" cy="91"/>
            </a:xfrm>
            <a:custGeom>
              <a:avLst/>
              <a:gdLst>
                <a:gd name="T0" fmla="*/ 37 w 92"/>
                <a:gd name="T1" fmla="*/ 0 h 91"/>
                <a:gd name="T2" fmla="*/ 48 w 92"/>
                <a:gd name="T3" fmla="*/ 0 h 91"/>
                <a:gd name="T4" fmla="*/ 58 w 92"/>
                <a:gd name="T5" fmla="*/ 3 h 91"/>
                <a:gd name="T6" fmla="*/ 67 w 92"/>
                <a:gd name="T7" fmla="*/ 7 h 91"/>
                <a:gd name="T8" fmla="*/ 75 w 92"/>
                <a:gd name="T9" fmla="*/ 13 h 91"/>
                <a:gd name="T10" fmla="*/ 82 w 92"/>
                <a:gd name="T11" fmla="*/ 19 h 91"/>
                <a:gd name="T12" fmla="*/ 86 w 92"/>
                <a:gd name="T13" fmla="*/ 27 h 91"/>
                <a:gd name="T14" fmla="*/ 90 w 92"/>
                <a:gd name="T15" fmla="*/ 36 h 91"/>
                <a:gd name="T16" fmla="*/ 91 w 92"/>
                <a:gd name="T17" fmla="*/ 45 h 91"/>
                <a:gd name="T18" fmla="*/ 90 w 92"/>
                <a:gd name="T19" fmla="*/ 54 h 91"/>
                <a:gd name="T20" fmla="*/ 86 w 92"/>
                <a:gd name="T21" fmla="*/ 62 h 91"/>
                <a:gd name="T22" fmla="*/ 82 w 92"/>
                <a:gd name="T23" fmla="*/ 70 h 91"/>
                <a:gd name="T24" fmla="*/ 75 w 92"/>
                <a:gd name="T25" fmla="*/ 76 h 91"/>
                <a:gd name="T26" fmla="*/ 67 w 92"/>
                <a:gd name="T27" fmla="*/ 82 h 91"/>
                <a:gd name="T28" fmla="*/ 58 w 92"/>
                <a:gd name="T29" fmla="*/ 86 h 91"/>
                <a:gd name="T30" fmla="*/ 48 w 92"/>
                <a:gd name="T31" fmla="*/ 89 h 91"/>
                <a:gd name="T32" fmla="*/ 38 w 92"/>
                <a:gd name="T33" fmla="*/ 90 h 91"/>
                <a:gd name="T34" fmla="*/ 31 w 92"/>
                <a:gd name="T35" fmla="*/ 88 h 91"/>
                <a:gd name="T36" fmla="*/ 24 w 92"/>
                <a:gd name="T37" fmla="*/ 82 h 91"/>
                <a:gd name="T38" fmla="*/ 17 w 92"/>
                <a:gd name="T39" fmla="*/ 74 h 91"/>
                <a:gd name="T40" fmla="*/ 11 w 92"/>
                <a:gd name="T41" fmla="*/ 63 h 91"/>
                <a:gd name="T42" fmla="*/ 6 w 92"/>
                <a:gd name="T43" fmla="*/ 51 h 91"/>
                <a:gd name="T44" fmla="*/ 3 w 92"/>
                <a:gd name="T45" fmla="*/ 38 h 91"/>
                <a:gd name="T46" fmla="*/ 0 w 92"/>
                <a:gd name="T47" fmla="*/ 26 h 91"/>
                <a:gd name="T48" fmla="*/ 0 w 92"/>
                <a:gd name="T49" fmla="*/ 14 h 91"/>
                <a:gd name="T50" fmla="*/ 0 w 92"/>
                <a:gd name="T51" fmla="*/ 4 h 91"/>
                <a:gd name="T52" fmla="*/ 4 w 92"/>
                <a:gd name="T53" fmla="*/ 1 h 91"/>
                <a:gd name="T54" fmla="*/ 19 w 92"/>
                <a:gd name="T55" fmla="*/ 1 h 91"/>
                <a:gd name="T56" fmla="*/ 37 w 92"/>
                <a:gd name="T57" fmla="*/ 0 h 9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2"/>
                <a:gd name="T88" fmla="*/ 0 h 91"/>
                <a:gd name="T89" fmla="*/ 92 w 92"/>
                <a:gd name="T90" fmla="*/ 91 h 9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2" h="91">
                  <a:moveTo>
                    <a:pt x="37" y="0"/>
                  </a:moveTo>
                  <a:lnTo>
                    <a:pt x="48" y="0"/>
                  </a:lnTo>
                  <a:lnTo>
                    <a:pt x="58" y="3"/>
                  </a:lnTo>
                  <a:lnTo>
                    <a:pt x="67" y="7"/>
                  </a:lnTo>
                  <a:lnTo>
                    <a:pt x="75" y="13"/>
                  </a:lnTo>
                  <a:lnTo>
                    <a:pt x="82" y="19"/>
                  </a:lnTo>
                  <a:lnTo>
                    <a:pt x="86" y="27"/>
                  </a:lnTo>
                  <a:lnTo>
                    <a:pt x="90" y="36"/>
                  </a:lnTo>
                  <a:lnTo>
                    <a:pt x="91" y="45"/>
                  </a:lnTo>
                  <a:lnTo>
                    <a:pt x="90" y="54"/>
                  </a:lnTo>
                  <a:lnTo>
                    <a:pt x="86" y="62"/>
                  </a:lnTo>
                  <a:lnTo>
                    <a:pt x="82" y="70"/>
                  </a:lnTo>
                  <a:lnTo>
                    <a:pt x="75" y="76"/>
                  </a:lnTo>
                  <a:lnTo>
                    <a:pt x="67" y="82"/>
                  </a:lnTo>
                  <a:lnTo>
                    <a:pt x="58" y="86"/>
                  </a:lnTo>
                  <a:lnTo>
                    <a:pt x="48" y="89"/>
                  </a:lnTo>
                  <a:lnTo>
                    <a:pt x="38" y="90"/>
                  </a:lnTo>
                  <a:lnTo>
                    <a:pt x="31" y="88"/>
                  </a:lnTo>
                  <a:lnTo>
                    <a:pt x="24" y="82"/>
                  </a:lnTo>
                  <a:lnTo>
                    <a:pt x="17" y="74"/>
                  </a:lnTo>
                  <a:lnTo>
                    <a:pt x="11" y="63"/>
                  </a:lnTo>
                  <a:lnTo>
                    <a:pt x="6" y="51"/>
                  </a:lnTo>
                  <a:lnTo>
                    <a:pt x="3" y="38"/>
                  </a:lnTo>
                  <a:lnTo>
                    <a:pt x="0" y="26"/>
                  </a:lnTo>
                  <a:lnTo>
                    <a:pt x="0" y="14"/>
                  </a:lnTo>
                  <a:lnTo>
                    <a:pt x="0" y="4"/>
                  </a:lnTo>
                  <a:lnTo>
                    <a:pt x="4" y="1"/>
                  </a:lnTo>
                  <a:lnTo>
                    <a:pt x="19" y="1"/>
                  </a:lnTo>
                  <a:lnTo>
                    <a:pt x="37"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03" name="Freeform 295">
              <a:extLst>
                <a:ext uri="{FF2B5EF4-FFF2-40B4-BE49-F238E27FC236}">
                  <a16:creationId xmlns="" xmlns:a16="http://schemas.microsoft.com/office/drawing/2014/main" id="{962370C1-11E9-282D-7CAE-2B9584DA3E55}"/>
                </a:ext>
              </a:extLst>
            </p:cNvPr>
            <p:cNvSpPr>
              <a:spLocks noChangeAspect="1"/>
            </p:cNvSpPr>
            <p:nvPr/>
          </p:nvSpPr>
          <p:spPr bwMode="auto">
            <a:xfrm>
              <a:off x="879" y="3444"/>
              <a:ext cx="39" cy="59"/>
            </a:xfrm>
            <a:custGeom>
              <a:avLst/>
              <a:gdLst>
                <a:gd name="T0" fmla="*/ 38 w 39"/>
                <a:gd name="T1" fmla="*/ 1 h 59"/>
                <a:gd name="T2" fmla="*/ 33 w 39"/>
                <a:gd name="T3" fmla="*/ 0 h 59"/>
                <a:gd name="T4" fmla="*/ 26 w 39"/>
                <a:gd name="T5" fmla="*/ 0 h 59"/>
                <a:gd name="T6" fmla="*/ 23 w 39"/>
                <a:gd name="T7" fmla="*/ 0 h 59"/>
                <a:gd name="T8" fmla="*/ 20 w 39"/>
                <a:gd name="T9" fmla="*/ 2 h 59"/>
                <a:gd name="T10" fmla="*/ 12 w 39"/>
                <a:gd name="T11" fmla="*/ 3 h 59"/>
                <a:gd name="T12" fmla="*/ 4 w 39"/>
                <a:gd name="T13" fmla="*/ 3 h 59"/>
                <a:gd name="T14" fmla="*/ 2 w 39"/>
                <a:gd name="T15" fmla="*/ 12 h 59"/>
                <a:gd name="T16" fmla="*/ 2 w 39"/>
                <a:gd name="T17" fmla="*/ 28 h 59"/>
                <a:gd name="T18" fmla="*/ 3 w 39"/>
                <a:gd name="T19" fmla="*/ 38 h 59"/>
                <a:gd name="T20" fmla="*/ 4 w 39"/>
                <a:gd name="T21" fmla="*/ 43 h 59"/>
                <a:gd name="T22" fmla="*/ 4 w 39"/>
                <a:gd name="T23" fmla="*/ 49 h 59"/>
                <a:gd name="T24" fmla="*/ 3 w 39"/>
                <a:gd name="T25" fmla="*/ 53 h 59"/>
                <a:gd name="T26" fmla="*/ 0 w 39"/>
                <a:gd name="T27" fmla="*/ 58 h 59"/>
                <a:gd name="T28" fmla="*/ 4 w 39"/>
                <a:gd name="T29" fmla="*/ 54 h 59"/>
                <a:gd name="T30" fmla="*/ 34 w 39"/>
                <a:gd name="T31" fmla="*/ 54 h 59"/>
                <a:gd name="T32" fmla="*/ 38 w 39"/>
                <a:gd name="T33" fmla="*/ 1 h 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59"/>
                <a:gd name="T53" fmla="*/ 39 w 39"/>
                <a:gd name="T54" fmla="*/ 59 h 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59">
                  <a:moveTo>
                    <a:pt x="38" y="1"/>
                  </a:moveTo>
                  <a:lnTo>
                    <a:pt x="33" y="0"/>
                  </a:lnTo>
                  <a:lnTo>
                    <a:pt x="26" y="0"/>
                  </a:lnTo>
                  <a:lnTo>
                    <a:pt x="23" y="0"/>
                  </a:lnTo>
                  <a:lnTo>
                    <a:pt x="20" y="2"/>
                  </a:lnTo>
                  <a:lnTo>
                    <a:pt x="12" y="3"/>
                  </a:lnTo>
                  <a:lnTo>
                    <a:pt x="4" y="3"/>
                  </a:lnTo>
                  <a:lnTo>
                    <a:pt x="2" y="12"/>
                  </a:lnTo>
                  <a:lnTo>
                    <a:pt x="2" y="28"/>
                  </a:lnTo>
                  <a:lnTo>
                    <a:pt x="3" y="38"/>
                  </a:lnTo>
                  <a:lnTo>
                    <a:pt x="4" y="43"/>
                  </a:lnTo>
                  <a:lnTo>
                    <a:pt x="4" y="49"/>
                  </a:lnTo>
                  <a:lnTo>
                    <a:pt x="3" y="53"/>
                  </a:lnTo>
                  <a:lnTo>
                    <a:pt x="0" y="58"/>
                  </a:lnTo>
                  <a:lnTo>
                    <a:pt x="4" y="54"/>
                  </a:lnTo>
                  <a:lnTo>
                    <a:pt x="34" y="54"/>
                  </a:lnTo>
                  <a:lnTo>
                    <a:pt x="38" y="1"/>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04" name="Freeform 296">
              <a:extLst>
                <a:ext uri="{FF2B5EF4-FFF2-40B4-BE49-F238E27FC236}">
                  <a16:creationId xmlns="" xmlns:a16="http://schemas.microsoft.com/office/drawing/2014/main" id="{F39F7132-4735-DB02-8800-8608269AD962}"/>
                </a:ext>
              </a:extLst>
            </p:cNvPr>
            <p:cNvSpPr>
              <a:spLocks noChangeAspect="1"/>
            </p:cNvSpPr>
            <p:nvPr/>
          </p:nvSpPr>
          <p:spPr bwMode="auto">
            <a:xfrm>
              <a:off x="901" y="3445"/>
              <a:ext cx="35" cy="56"/>
            </a:xfrm>
            <a:custGeom>
              <a:avLst/>
              <a:gdLst>
                <a:gd name="T0" fmla="*/ 0 w 35"/>
                <a:gd name="T1" fmla="*/ 26 h 56"/>
                <a:gd name="T2" fmla="*/ 2 w 35"/>
                <a:gd name="T3" fmla="*/ 16 h 56"/>
                <a:gd name="T4" fmla="*/ 5 w 35"/>
                <a:gd name="T5" fmla="*/ 7 h 56"/>
                <a:gd name="T6" fmla="*/ 11 w 35"/>
                <a:gd name="T7" fmla="*/ 1 h 56"/>
                <a:gd name="T8" fmla="*/ 13 w 35"/>
                <a:gd name="T9" fmla="*/ 0 h 56"/>
                <a:gd name="T10" fmla="*/ 17 w 35"/>
                <a:gd name="T11" fmla="*/ 0 h 56"/>
                <a:gd name="T12" fmla="*/ 25 w 35"/>
                <a:gd name="T13" fmla="*/ 0 h 56"/>
                <a:gd name="T14" fmla="*/ 30 w 35"/>
                <a:gd name="T15" fmla="*/ 2 h 56"/>
                <a:gd name="T16" fmla="*/ 33 w 35"/>
                <a:gd name="T17" fmla="*/ 5 h 56"/>
                <a:gd name="T18" fmla="*/ 34 w 35"/>
                <a:gd name="T19" fmla="*/ 9 h 56"/>
                <a:gd name="T20" fmla="*/ 31 w 35"/>
                <a:gd name="T21" fmla="*/ 15 h 56"/>
                <a:gd name="T22" fmla="*/ 28 w 35"/>
                <a:gd name="T23" fmla="*/ 27 h 56"/>
                <a:gd name="T24" fmla="*/ 29 w 35"/>
                <a:gd name="T25" fmla="*/ 38 h 56"/>
                <a:gd name="T26" fmla="*/ 29 w 35"/>
                <a:gd name="T27" fmla="*/ 49 h 56"/>
                <a:gd name="T28" fmla="*/ 27 w 35"/>
                <a:gd name="T29" fmla="*/ 53 h 56"/>
                <a:gd name="T30" fmla="*/ 22 w 35"/>
                <a:gd name="T31" fmla="*/ 55 h 56"/>
                <a:gd name="T32" fmla="*/ 12 w 35"/>
                <a:gd name="T33" fmla="*/ 54 h 56"/>
                <a:gd name="T34" fmla="*/ 10 w 35"/>
                <a:gd name="T35" fmla="*/ 54 h 56"/>
                <a:gd name="T36" fmla="*/ 7 w 35"/>
                <a:gd name="T37" fmla="*/ 51 h 56"/>
                <a:gd name="T38" fmla="*/ 3 w 35"/>
                <a:gd name="T39" fmla="*/ 45 h 56"/>
                <a:gd name="T40" fmla="*/ 0 w 35"/>
                <a:gd name="T41" fmla="*/ 36 h 56"/>
                <a:gd name="T42" fmla="*/ 0 w 35"/>
                <a:gd name="T43" fmla="*/ 26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5"/>
                <a:gd name="T67" fmla="*/ 0 h 56"/>
                <a:gd name="T68" fmla="*/ 35 w 35"/>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5" h="56">
                  <a:moveTo>
                    <a:pt x="0" y="26"/>
                  </a:moveTo>
                  <a:lnTo>
                    <a:pt x="2" y="16"/>
                  </a:lnTo>
                  <a:lnTo>
                    <a:pt x="5" y="7"/>
                  </a:lnTo>
                  <a:lnTo>
                    <a:pt x="11" y="1"/>
                  </a:lnTo>
                  <a:lnTo>
                    <a:pt x="13" y="0"/>
                  </a:lnTo>
                  <a:lnTo>
                    <a:pt x="17" y="0"/>
                  </a:lnTo>
                  <a:lnTo>
                    <a:pt x="25" y="0"/>
                  </a:lnTo>
                  <a:lnTo>
                    <a:pt x="30" y="2"/>
                  </a:lnTo>
                  <a:lnTo>
                    <a:pt x="33" y="5"/>
                  </a:lnTo>
                  <a:lnTo>
                    <a:pt x="34" y="9"/>
                  </a:lnTo>
                  <a:lnTo>
                    <a:pt x="31" y="15"/>
                  </a:lnTo>
                  <a:lnTo>
                    <a:pt x="28" y="27"/>
                  </a:lnTo>
                  <a:lnTo>
                    <a:pt x="29" y="38"/>
                  </a:lnTo>
                  <a:lnTo>
                    <a:pt x="29" y="49"/>
                  </a:lnTo>
                  <a:lnTo>
                    <a:pt x="27" y="53"/>
                  </a:lnTo>
                  <a:lnTo>
                    <a:pt x="22" y="55"/>
                  </a:lnTo>
                  <a:lnTo>
                    <a:pt x="12" y="54"/>
                  </a:lnTo>
                  <a:lnTo>
                    <a:pt x="10" y="54"/>
                  </a:lnTo>
                  <a:lnTo>
                    <a:pt x="7" y="51"/>
                  </a:lnTo>
                  <a:lnTo>
                    <a:pt x="3" y="45"/>
                  </a:lnTo>
                  <a:lnTo>
                    <a:pt x="0" y="36"/>
                  </a:lnTo>
                  <a:lnTo>
                    <a:pt x="0" y="26"/>
                  </a:lnTo>
                </a:path>
              </a:pathLst>
            </a:custGeom>
            <a:solidFill>
              <a:srgbClr val="999999"/>
            </a:solidFill>
            <a:ln w="12700" cap="rnd" cmpd="sng">
              <a:solidFill>
                <a:srgbClr val="000000"/>
              </a:solidFill>
              <a:prstDash val="solid"/>
              <a:round/>
              <a:headEnd/>
              <a:tailEnd/>
            </a:ln>
          </p:spPr>
          <p:txBody>
            <a:bodyPr/>
            <a:lstStyle/>
            <a:p>
              <a:endParaRPr lang="ru-RU" dirty="0"/>
            </a:p>
          </p:txBody>
        </p:sp>
        <p:sp>
          <p:nvSpPr>
            <p:cNvPr id="1205" name="Freeform 297">
              <a:extLst>
                <a:ext uri="{FF2B5EF4-FFF2-40B4-BE49-F238E27FC236}">
                  <a16:creationId xmlns="" xmlns:a16="http://schemas.microsoft.com/office/drawing/2014/main" id="{E4DBCF2A-7ABC-CE26-282B-2779AB7BBFD0}"/>
                </a:ext>
              </a:extLst>
            </p:cNvPr>
            <p:cNvSpPr>
              <a:spLocks noChangeAspect="1"/>
            </p:cNvSpPr>
            <p:nvPr/>
          </p:nvSpPr>
          <p:spPr bwMode="auto">
            <a:xfrm>
              <a:off x="911" y="3447"/>
              <a:ext cx="28" cy="52"/>
            </a:xfrm>
            <a:custGeom>
              <a:avLst/>
              <a:gdLst>
                <a:gd name="T0" fmla="*/ 0 w 28"/>
                <a:gd name="T1" fmla="*/ 25 h 52"/>
                <a:gd name="T2" fmla="*/ 1 w 28"/>
                <a:gd name="T3" fmla="*/ 15 h 52"/>
                <a:gd name="T4" fmla="*/ 4 w 28"/>
                <a:gd name="T5" fmla="*/ 7 h 52"/>
                <a:gd name="T6" fmla="*/ 8 w 28"/>
                <a:gd name="T7" fmla="*/ 4 h 52"/>
                <a:gd name="T8" fmla="*/ 9 w 28"/>
                <a:gd name="T9" fmla="*/ 1 h 52"/>
                <a:gd name="T10" fmla="*/ 16 w 28"/>
                <a:gd name="T11" fmla="*/ 0 h 52"/>
                <a:gd name="T12" fmla="*/ 18 w 28"/>
                <a:gd name="T13" fmla="*/ 0 h 52"/>
                <a:gd name="T14" fmla="*/ 21 w 28"/>
                <a:gd name="T15" fmla="*/ 2 h 52"/>
                <a:gd name="T16" fmla="*/ 25 w 28"/>
                <a:gd name="T17" fmla="*/ 8 h 52"/>
                <a:gd name="T18" fmla="*/ 27 w 28"/>
                <a:gd name="T19" fmla="*/ 16 h 52"/>
                <a:gd name="T20" fmla="*/ 27 w 28"/>
                <a:gd name="T21" fmla="*/ 26 h 52"/>
                <a:gd name="T22" fmla="*/ 26 w 28"/>
                <a:gd name="T23" fmla="*/ 36 h 52"/>
                <a:gd name="T24" fmla="*/ 22 w 28"/>
                <a:gd name="T25" fmla="*/ 44 h 52"/>
                <a:gd name="T26" fmla="*/ 19 w 28"/>
                <a:gd name="T27" fmla="*/ 47 h 52"/>
                <a:gd name="T28" fmla="*/ 17 w 28"/>
                <a:gd name="T29" fmla="*/ 49 h 52"/>
                <a:gd name="T30" fmla="*/ 10 w 28"/>
                <a:gd name="T31" fmla="*/ 51 h 52"/>
                <a:gd name="T32" fmla="*/ 9 w 28"/>
                <a:gd name="T33" fmla="*/ 51 h 52"/>
                <a:gd name="T34" fmla="*/ 5 w 28"/>
                <a:gd name="T35" fmla="*/ 49 h 52"/>
                <a:gd name="T36" fmla="*/ 1 w 28"/>
                <a:gd name="T37" fmla="*/ 43 h 52"/>
                <a:gd name="T38" fmla="*/ 0 w 28"/>
                <a:gd name="T39" fmla="*/ 35 h 52"/>
                <a:gd name="T40" fmla="*/ 0 w 28"/>
                <a:gd name="T41" fmla="*/ 25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52"/>
                <a:gd name="T65" fmla="*/ 28 w 28"/>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52">
                  <a:moveTo>
                    <a:pt x="0" y="25"/>
                  </a:moveTo>
                  <a:lnTo>
                    <a:pt x="1" y="15"/>
                  </a:lnTo>
                  <a:lnTo>
                    <a:pt x="4" y="7"/>
                  </a:lnTo>
                  <a:lnTo>
                    <a:pt x="8" y="4"/>
                  </a:lnTo>
                  <a:lnTo>
                    <a:pt x="9" y="1"/>
                  </a:lnTo>
                  <a:lnTo>
                    <a:pt x="16" y="0"/>
                  </a:lnTo>
                  <a:lnTo>
                    <a:pt x="18" y="0"/>
                  </a:lnTo>
                  <a:lnTo>
                    <a:pt x="21" y="2"/>
                  </a:lnTo>
                  <a:lnTo>
                    <a:pt x="25" y="8"/>
                  </a:lnTo>
                  <a:lnTo>
                    <a:pt x="27" y="16"/>
                  </a:lnTo>
                  <a:lnTo>
                    <a:pt x="27" y="26"/>
                  </a:lnTo>
                  <a:lnTo>
                    <a:pt x="26" y="36"/>
                  </a:lnTo>
                  <a:lnTo>
                    <a:pt x="22" y="44"/>
                  </a:lnTo>
                  <a:lnTo>
                    <a:pt x="19" y="47"/>
                  </a:lnTo>
                  <a:lnTo>
                    <a:pt x="17" y="49"/>
                  </a:lnTo>
                  <a:lnTo>
                    <a:pt x="10" y="51"/>
                  </a:lnTo>
                  <a:lnTo>
                    <a:pt x="9" y="51"/>
                  </a:lnTo>
                  <a:lnTo>
                    <a:pt x="5" y="49"/>
                  </a:lnTo>
                  <a:lnTo>
                    <a:pt x="1" y="43"/>
                  </a:lnTo>
                  <a:lnTo>
                    <a:pt x="0" y="35"/>
                  </a:lnTo>
                  <a:lnTo>
                    <a:pt x="0" y="25"/>
                  </a:lnTo>
                </a:path>
              </a:pathLst>
            </a:custGeom>
            <a:solidFill>
              <a:srgbClr val="3333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206" name="Freeform 298">
              <a:extLst>
                <a:ext uri="{FF2B5EF4-FFF2-40B4-BE49-F238E27FC236}">
                  <a16:creationId xmlns="" xmlns:a16="http://schemas.microsoft.com/office/drawing/2014/main" id="{5A0580BA-FF55-97B2-9082-3F7D4612A359}"/>
                </a:ext>
              </a:extLst>
            </p:cNvPr>
            <p:cNvSpPr>
              <a:spLocks noChangeAspect="1"/>
            </p:cNvSpPr>
            <p:nvPr/>
          </p:nvSpPr>
          <p:spPr bwMode="auto">
            <a:xfrm>
              <a:off x="911" y="3447"/>
              <a:ext cx="30" cy="52"/>
            </a:xfrm>
            <a:custGeom>
              <a:avLst/>
              <a:gdLst>
                <a:gd name="T0" fmla="*/ 0 w 30"/>
                <a:gd name="T1" fmla="*/ 25 h 52"/>
                <a:gd name="T2" fmla="*/ 2 w 30"/>
                <a:gd name="T3" fmla="*/ 15 h 52"/>
                <a:gd name="T4" fmla="*/ 5 w 30"/>
                <a:gd name="T5" fmla="*/ 7 h 52"/>
                <a:gd name="T6" fmla="*/ 8 w 30"/>
                <a:gd name="T7" fmla="*/ 4 h 52"/>
                <a:gd name="T8" fmla="*/ 10 w 30"/>
                <a:gd name="T9" fmla="*/ 1 h 52"/>
                <a:gd name="T10" fmla="*/ 17 w 30"/>
                <a:gd name="T11" fmla="*/ 0 h 52"/>
                <a:gd name="T12" fmla="*/ 19 w 30"/>
                <a:gd name="T13" fmla="*/ 0 h 52"/>
                <a:gd name="T14" fmla="*/ 22 w 30"/>
                <a:gd name="T15" fmla="*/ 2 h 52"/>
                <a:gd name="T16" fmla="*/ 26 w 30"/>
                <a:gd name="T17" fmla="*/ 8 h 52"/>
                <a:gd name="T18" fmla="*/ 29 w 30"/>
                <a:gd name="T19" fmla="*/ 16 h 52"/>
                <a:gd name="T20" fmla="*/ 29 w 30"/>
                <a:gd name="T21" fmla="*/ 26 h 52"/>
                <a:gd name="T22" fmla="*/ 28 w 30"/>
                <a:gd name="T23" fmla="*/ 36 h 52"/>
                <a:gd name="T24" fmla="*/ 23 w 30"/>
                <a:gd name="T25" fmla="*/ 44 h 52"/>
                <a:gd name="T26" fmla="*/ 21 w 30"/>
                <a:gd name="T27" fmla="*/ 47 h 52"/>
                <a:gd name="T28" fmla="*/ 18 w 30"/>
                <a:gd name="T29" fmla="*/ 49 h 52"/>
                <a:gd name="T30" fmla="*/ 11 w 30"/>
                <a:gd name="T31" fmla="*/ 51 h 52"/>
                <a:gd name="T32" fmla="*/ 9 w 30"/>
                <a:gd name="T33" fmla="*/ 51 h 52"/>
                <a:gd name="T34" fmla="*/ 6 w 30"/>
                <a:gd name="T35" fmla="*/ 49 h 52"/>
                <a:gd name="T36" fmla="*/ 2 w 30"/>
                <a:gd name="T37" fmla="*/ 43 h 52"/>
                <a:gd name="T38" fmla="*/ 0 w 30"/>
                <a:gd name="T39" fmla="*/ 35 h 52"/>
                <a:gd name="T40" fmla="*/ 0 w 30"/>
                <a:gd name="T41" fmla="*/ 25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52"/>
                <a:gd name="T65" fmla="*/ 30 w 30"/>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52">
                  <a:moveTo>
                    <a:pt x="0" y="25"/>
                  </a:moveTo>
                  <a:lnTo>
                    <a:pt x="2" y="15"/>
                  </a:lnTo>
                  <a:lnTo>
                    <a:pt x="5" y="7"/>
                  </a:lnTo>
                  <a:lnTo>
                    <a:pt x="8" y="4"/>
                  </a:lnTo>
                  <a:lnTo>
                    <a:pt x="10" y="1"/>
                  </a:lnTo>
                  <a:lnTo>
                    <a:pt x="17" y="0"/>
                  </a:lnTo>
                  <a:lnTo>
                    <a:pt x="19" y="0"/>
                  </a:lnTo>
                  <a:lnTo>
                    <a:pt x="22" y="2"/>
                  </a:lnTo>
                  <a:lnTo>
                    <a:pt x="26" y="8"/>
                  </a:lnTo>
                  <a:lnTo>
                    <a:pt x="29" y="16"/>
                  </a:lnTo>
                  <a:lnTo>
                    <a:pt x="29" y="26"/>
                  </a:lnTo>
                  <a:lnTo>
                    <a:pt x="28" y="36"/>
                  </a:lnTo>
                  <a:lnTo>
                    <a:pt x="23" y="44"/>
                  </a:lnTo>
                  <a:lnTo>
                    <a:pt x="21" y="47"/>
                  </a:lnTo>
                  <a:lnTo>
                    <a:pt x="18" y="49"/>
                  </a:lnTo>
                  <a:lnTo>
                    <a:pt x="11" y="51"/>
                  </a:lnTo>
                  <a:lnTo>
                    <a:pt x="9" y="51"/>
                  </a:lnTo>
                  <a:lnTo>
                    <a:pt x="6" y="49"/>
                  </a:lnTo>
                  <a:lnTo>
                    <a:pt x="2" y="43"/>
                  </a:lnTo>
                  <a:lnTo>
                    <a:pt x="0" y="35"/>
                  </a:lnTo>
                  <a:lnTo>
                    <a:pt x="0" y="25"/>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07" name="Freeform 299">
              <a:extLst>
                <a:ext uri="{FF2B5EF4-FFF2-40B4-BE49-F238E27FC236}">
                  <a16:creationId xmlns="" xmlns:a16="http://schemas.microsoft.com/office/drawing/2014/main" id="{18D23B74-4512-2BA9-C29B-AB6F79F58614}"/>
                </a:ext>
              </a:extLst>
            </p:cNvPr>
            <p:cNvSpPr>
              <a:spLocks noChangeAspect="1"/>
            </p:cNvSpPr>
            <p:nvPr/>
          </p:nvSpPr>
          <p:spPr bwMode="auto">
            <a:xfrm>
              <a:off x="913" y="3448"/>
              <a:ext cx="24" cy="53"/>
            </a:xfrm>
            <a:custGeom>
              <a:avLst/>
              <a:gdLst>
                <a:gd name="T0" fmla="*/ 0 w 24"/>
                <a:gd name="T1" fmla="*/ 25 h 53"/>
                <a:gd name="T2" fmla="*/ 5 w 24"/>
                <a:gd name="T3" fmla="*/ 7 h 53"/>
                <a:gd name="T4" fmla="*/ 7 w 24"/>
                <a:gd name="T5" fmla="*/ 4 h 53"/>
                <a:gd name="T6" fmla="*/ 11 w 24"/>
                <a:gd name="T7" fmla="*/ 1 h 53"/>
                <a:gd name="T8" fmla="*/ 16 w 24"/>
                <a:gd name="T9" fmla="*/ 0 h 53"/>
                <a:gd name="T10" fmla="*/ 23 w 24"/>
                <a:gd name="T11" fmla="*/ 3 h 53"/>
                <a:gd name="T12" fmla="*/ 15 w 24"/>
                <a:gd name="T13" fmla="*/ 3 h 53"/>
                <a:gd name="T14" fmla="*/ 18 w 24"/>
                <a:gd name="T15" fmla="*/ 14 h 53"/>
                <a:gd name="T16" fmla="*/ 20 w 24"/>
                <a:gd name="T17" fmla="*/ 26 h 53"/>
                <a:gd name="T18" fmla="*/ 18 w 24"/>
                <a:gd name="T19" fmla="*/ 46 h 53"/>
                <a:gd name="T20" fmla="*/ 18 w 24"/>
                <a:gd name="T21" fmla="*/ 47 h 53"/>
                <a:gd name="T22" fmla="*/ 19 w 24"/>
                <a:gd name="T23" fmla="*/ 49 h 53"/>
                <a:gd name="T24" fmla="*/ 11 w 24"/>
                <a:gd name="T25" fmla="*/ 52 h 53"/>
                <a:gd name="T26" fmla="*/ 9 w 24"/>
                <a:gd name="T27" fmla="*/ 52 h 53"/>
                <a:gd name="T28" fmla="*/ 6 w 24"/>
                <a:gd name="T29" fmla="*/ 50 h 53"/>
                <a:gd name="T30" fmla="*/ 2 w 24"/>
                <a:gd name="T31" fmla="*/ 44 h 53"/>
                <a:gd name="T32" fmla="*/ 0 w 24"/>
                <a:gd name="T33" fmla="*/ 35 h 53"/>
                <a:gd name="T34" fmla="*/ 0 w 24"/>
                <a:gd name="T35" fmla="*/ 25 h 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53"/>
                <a:gd name="T56" fmla="*/ 24 w 24"/>
                <a:gd name="T57" fmla="*/ 53 h 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53">
                  <a:moveTo>
                    <a:pt x="0" y="25"/>
                  </a:moveTo>
                  <a:lnTo>
                    <a:pt x="5" y="7"/>
                  </a:lnTo>
                  <a:lnTo>
                    <a:pt x="7" y="4"/>
                  </a:lnTo>
                  <a:lnTo>
                    <a:pt x="11" y="1"/>
                  </a:lnTo>
                  <a:lnTo>
                    <a:pt x="16" y="0"/>
                  </a:lnTo>
                  <a:lnTo>
                    <a:pt x="23" y="3"/>
                  </a:lnTo>
                  <a:lnTo>
                    <a:pt x="15" y="3"/>
                  </a:lnTo>
                  <a:lnTo>
                    <a:pt x="18" y="14"/>
                  </a:lnTo>
                  <a:lnTo>
                    <a:pt x="20" y="26"/>
                  </a:lnTo>
                  <a:lnTo>
                    <a:pt x="18" y="46"/>
                  </a:lnTo>
                  <a:lnTo>
                    <a:pt x="18" y="47"/>
                  </a:lnTo>
                  <a:lnTo>
                    <a:pt x="19" y="49"/>
                  </a:lnTo>
                  <a:lnTo>
                    <a:pt x="11" y="52"/>
                  </a:lnTo>
                  <a:lnTo>
                    <a:pt x="9" y="52"/>
                  </a:lnTo>
                  <a:lnTo>
                    <a:pt x="6" y="50"/>
                  </a:lnTo>
                  <a:lnTo>
                    <a:pt x="2" y="44"/>
                  </a:lnTo>
                  <a:lnTo>
                    <a:pt x="0" y="35"/>
                  </a:lnTo>
                  <a:lnTo>
                    <a:pt x="0" y="25"/>
                  </a:lnTo>
                </a:path>
              </a:pathLst>
            </a:custGeom>
            <a:solidFill>
              <a:srgbClr val="CCCCCC"/>
            </a:solidFill>
            <a:ln w="12700" cap="rnd" cmpd="sng">
              <a:solidFill>
                <a:srgbClr val="000000"/>
              </a:solidFill>
              <a:prstDash val="solid"/>
              <a:round/>
              <a:headEnd/>
              <a:tailEnd/>
            </a:ln>
          </p:spPr>
          <p:txBody>
            <a:bodyPr/>
            <a:lstStyle/>
            <a:p>
              <a:endParaRPr lang="ru-RU" dirty="0"/>
            </a:p>
          </p:txBody>
        </p:sp>
        <p:sp>
          <p:nvSpPr>
            <p:cNvPr id="1208" name="Freeform 300">
              <a:extLst>
                <a:ext uri="{FF2B5EF4-FFF2-40B4-BE49-F238E27FC236}">
                  <a16:creationId xmlns="" xmlns:a16="http://schemas.microsoft.com/office/drawing/2014/main" id="{977A4FE4-5945-8D62-7D6C-F18972041E78}"/>
                </a:ext>
              </a:extLst>
            </p:cNvPr>
            <p:cNvSpPr>
              <a:spLocks noChangeAspect="1"/>
            </p:cNvSpPr>
            <p:nvPr/>
          </p:nvSpPr>
          <p:spPr bwMode="auto">
            <a:xfrm>
              <a:off x="914" y="3452"/>
              <a:ext cx="24" cy="43"/>
            </a:xfrm>
            <a:custGeom>
              <a:avLst/>
              <a:gdLst>
                <a:gd name="T0" fmla="*/ 0 w 24"/>
                <a:gd name="T1" fmla="*/ 20 h 43"/>
                <a:gd name="T2" fmla="*/ 0 w 24"/>
                <a:gd name="T3" fmla="*/ 12 h 43"/>
                <a:gd name="T4" fmla="*/ 4 w 24"/>
                <a:gd name="T5" fmla="*/ 6 h 43"/>
                <a:gd name="T6" fmla="*/ 8 w 24"/>
                <a:gd name="T7" fmla="*/ 1 h 43"/>
                <a:gd name="T8" fmla="*/ 12 w 24"/>
                <a:gd name="T9" fmla="*/ 0 h 43"/>
                <a:gd name="T10" fmla="*/ 14 w 24"/>
                <a:gd name="T11" fmla="*/ 0 h 43"/>
                <a:gd name="T12" fmla="*/ 16 w 24"/>
                <a:gd name="T13" fmla="*/ 2 h 43"/>
                <a:gd name="T14" fmla="*/ 19 w 24"/>
                <a:gd name="T15" fmla="*/ 7 h 43"/>
                <a:gd name="T16" fmla="*/ 22 w 24"/>
                <a:gd name="T17" fmla="*/ 14 h 43"/>
                <a:gd name="T18" fmla="*/ 23 w 24"/>
                <a:gd name="T19" fmla="*/ 22 h 43"/>
                <a:gd name="T20" fmla="*/ 20 w 24"/>
                <a:gd name="T21" fmla="*/ 29 h 43"/>
                <a:gd name="T22" fmla="*/ 17 w 24"/>
                <a:gd name="T23" fmla="*/ 35 h 43"/>
                <a:gd name="T24" fmla="*/ 13 w 24"/>
                <a:gd name="T25" fmla="*/ 40 h 43"/>
                <a:gd name="T26" fmla="*/ 9 w 24"/>
                <a:gd name="T27" fmla="*/ 42 h 43"/>
                <a:gd name="T28" fmla="*/ 5 w 24"/>
                <a:gd name="T29" fmla="*/ 39 h 43"/>
                <a:gd name="T30" fmla="*/ 2 w 24"/>
                <a:gd name="T31" fmla="*/ 34 h 43"/>
                <a:gd name="T32" fmla="*/ 0 w 24"/>
                <a:gd name="T33" fmla="*/ 28 h 43"/>
                <a:gd name="T34" fmla="*/ 0 w 24"/>
                <a:gd name="T35" fmla="*/ 20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3"/>
                <a:gd name="T56" fmla="*/ 24 w 24"/>
                <a:gd name="T57" fmla="*/ 43 h 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3">
                  <a:moveTo>
                    <a:pt x="0" y="20"/>
                  </a:moveTo>
                  <a:lnTo>
                    <a:pt x="0" y="12"/>
                  </a:lnTo>
                  <a:lnTo>
                    <a:pt x="4" y="6"/>
                  </a:lnTo>
                  <a:lnTo>
                    <a:pt x="8" y="1"/>
                  </a:lnTo>
                  <a:lnTo>
                    <a:pt x="12" y="0"/>
                  </a:lnTo>
                  <a:lnTo>
                    <a:pt x="14" y="0"/>
                  </a:lnTo>
                  <a:lnTo>
                    <a:pt x="16" y="2"/>
                  </a:lnTo>
                  <a:lnTo>
                    <a:pt x="19" y="7"/>
                  </a:lnTo>
                  <a:lnTo>
                    <a:pt x="22" y="14"/>
                  </a:lnTo>
                  <a:lnTo>
                    <a:pt x="23" y="22"/>
                  </a:lnTo>
                  <a:lnTo>
                    <a:pt x="20" y="29"/>
                  </a:lnTo>
                  <a:lnTo>
                    <a:pt x="17" y="35"/>
                  </a:lnTo>
                  <a:lnTo>
                    <a:pt x="13" y="40"/>
                  </a:lnTo>
                  <a:lnTo>
                    <a:pt x="9" y="42"/>
                  </a:lnTo>
                  <a:lnTo>
                    <a:pt x="5" y="39"/>
                  </a:lnTo>
                  <a:lnTo>
                    <a:pt x="2" y="34"/>
                  </a:lnTo>
                  <a:lnTo>
                    <a:pt x="0" y="28"/>
                  </a:lnTo>
                  <a:lnTo>
                    <a:pt x="0" y="2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09" name="Oval 301">
              <a:extLst>
                <a:ext uri="{FF2B5EF4-FFF2-40B4-BE49-F238E27FC236}">
                  <a16:creationId xmlns="" xmlns:a16="http://schemas.microsoft.com/office/drawing/2014/main" id="{A736B474-9542-3122-C049-40CA21EE580E}"/>
                </a:ext>
              </a:extLst>
            </p:cNvPr>
            <p:cNvSpPr>
              <a:spLocks noChangeAspect="1" noChangeArrowheads="1"/>
            </p:cNvSpPr>
            <p:nvPr/>
          </p:nvSpPr>
          <p:spPr bwMode="auto">
            <a:xfrm>
              <a:off x="889" y="3438"/>
              <a:ext cx="8" cy="8"/>
            </a:xfrm>
            <a:prstGeom prst="ellipse">
              <a:avLst/>
            </a:prstGeom>
            <a:solidFill>
              <a:srgbClr val="0000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10" name="Freeform 302">
              <a:extLst>
                <a:ext uri="{FF2B5EF4-FFF2-40B4-BE49-F238E27FC236}">
                  <a16:creationId xmlns="" xmlns:a16="http://schemas.microsoft.com/office/drawing/2014/main" id="{A3F1EF60-111C-A35E-68D3-3473A662B408}"/>
                </a:ext>
              </a:extLst>
            </p:cNvPr>
            <p:cNvSpPr>
              <a:spLocks noChangeAspect="1"/>
            </p:cNvSpPr>
            <p:nvPr/>
          </p:nvSpPr>
          <p:spPr bwMode="auto">
            <a:xfrm>
              <a:off x="885" y="3501"/>
              <a:ext cx="17" cy="17"/>
            </a:xfrm>
            <a:custGeom>
              <a:avLst/>
              <a:gdLst>
                <a:gd name="T0" fmla="*/ 16 w 17"/>
                <a:gd name="T1" fmla="*/ 0 h 17"/>
                <a:gd name="T2" fmla="*/ 8 w 17"/>
                <a:gd name="T3" fmla="*/ 16 h 17"/>
                <a:gd name="T4" fmla="*/ 0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0"/>
                  </a:moveTo>
                  <a:lnTo>
                    <a:pt x="8" y="16"/>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grpSp>
          <p:nvGrpSpPr>
            <p:cNvPr id="1211" name="Group 303">
              <a:extLst>
                <a:ext uri="{FF2B5EF4-FFF2-40B4-BE49-F238E27FC236}">
                  <a16:creationId xmlns="" xmlns:a16="http://schemas.microsoft.com/office/drawing/2014/main" id="{DD8BCFF4-6B4D-7F75-6D7A-E79B871D2D7D}"/>
                </a:ext>
              </a:extLst>
            </p:cNvPr>
            <p:cNvGrpSpPr>
              <a:grpSpLocks noChangeAspect="1"/>
            </p:cNvGrpSpPr>
            <p:nvPr/>
          </p:nvGrpSpPr>
          <p:grpSpPr bwMode="auto">
            <a:xfrm>
              <a:off x="753" y="3303"/>
              <a:ext cx="222" cy="81"/>
              <a:chOff x="753" y="3303"/>
              <a:chExt cx="222" cy="81"/>
            </a:xfrm>
          </p:grpSpPr>
          <p:sp>
            <p:nvSpPr>
              <p:cNvPr id="1262" name="Freeform 304">
                <a:extLst>
                  <a:ext uri="{FF2B5EF4-FFF2-40B4-BE49-F238E27FC236}">
                    <a16:creationId xmlns="" xmlns:a16="http://schemas.microsoft.com/office/drawing/2014/main" id="{55942EF0-B9D6-4FE4-DE03-8737E91C0669}"/>
                  </a:ext>
                </a:extLst>
              </p:cNvPr>
              <p:cNvSpPr>
                <a:spLocks noChangeAspect="1"/>
              </p:cNvSpPr>
              <p:nvPr/>
            </p:nvSpPr>
            <p:spPr bwMode="auto">
              <a:xfrm>
                <a:off x="753" y="3303"/>
                <a:ext cx="220" cy="29"/>
              </a:xfrm>
              <a:custGeom>
                <a:avLst/>
                <a:gdLst>
                  <a:gd name="T0" fmla="*/ 109 w 220"/>
                  <a:gd name="T1" fmla="*/ 28 h 29"/>
                  <a:gd name="T2" fmla="*/ 0 w 220"/>
                  <a:gd name="T3" fmla="*/ 24 h 29"/>
                  <a:gd name="T4" fmla="*/ 0 w 220"/>
                  <a:gd name="T5" fmla="*/ 20 h 29"/>
                  <a:gd name="T6" fmla="*/ 22 w 220"/>
                  <a:gd name="T7" fmla="*/ 17 h 29"/>
                  <a:gd name="T8" fmla="*/ 27 w 220"/>
                  <a:gd name="T9" fmla="*/ 13 h 29"/>
                  <a:gd name="T10" fmla="*/ 33 w 220"/>
                  <a:gd name="T11" fmla="*/ 9 h 29"/>
                  <a:gd name="T12" fmla="*/ 43 w 220"/>
                  <a:gd name="T13" fmla="*/ 5 h 29"/>
                  <a:gd name="T14" fmla="*/ 97 w 220"/>
                  <a:gd name="T15" fmla="*/ 5 h 29"/>
                  <a:gd name="T16" fmla="*/ 98 w 220"/>
                  <a:gd name="T17" fmla="*/ 4 h 29"/>
                  <a:gd name="T18" fmla="*/ 99 w 220"/>
                  <a:gd name="T19" fmla="*/ 0 h 29"/>
                  <a:gd name="T20" fmla="*/ 109 w 220"/>
                  <a:gd name="T21" fmla="*/ 0 h 29"/>
                  <a:gd name="T22" fmla="*/ 120 w 220"/>
                  <a:gd name="T23" fmla="*/ 0 h 29"/>
                  <a:gd name="T24" fmla="*/ 121 w 220"/>
                  <a:gd name="T25" fmla="*/ 4 h 29"/>
                  <a:gd name="T26" fmla="*/ 122 w 220"/>
                  <a:gd name="T27" fmla="*/ 5 h 29"/>
                  <a:gd name="T28" fmla="*/ 175 w 220"/>
                  <a:gd name="T29" fmla="*/ 6 h 29"/>
                  <a:gd name="T30" fmla="*/ 187 w 220"/>
                  <a:gd name="T31" fmla="*/ 10 h 29"/>
                  <a:gd name="T32" fmla="*/ 193 w 220"/>
                  <a:gd name="T33" fmla="*/ 14 h 29"/>
                  <a:gd name="T34" fmla="*/ 197 w 220"/>
                  <a:gd name="T35" fmla="*/ 20 h 29"/>
                  <a:gd name="T36" fmla="*/ 219 w 220"/>
                  <a:gd name="T37" fmla="*/ 21 h 29"/>
                  <a:gd name="T38" fmla="*/ 219 w 220"/>
                  <a:gd name="T39" fmla="*/ 28 h 29"/>
                  <a:gd name="T40" fmla="*/ 109 w 220"/>
                  <a:gd name="T41" fmla="*/ 28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0"/>
                  <a:gd name="T64" fmla="*/ 0 h 29"/>
                  <a:gd name="T65" fmla="*/ 220 w 22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0" h="29">
                    <a:moveTo>
                      <a:pt x="109" y="28"/>
                    </a:moveTo>
                    <a:lnTo>
                      <a:pt x="0" y="24"/>
                    </a:lnTo>
                    <a:lnTo>
                      <a:pt x="0" y="20"/>
                    </a:lnTo>
                    <a:lnTo>
                      <a:pt x="22" y="17"/>
                    </a:lnTo>
                    <a:lnTo>
                      <a:pt x="27" y="13"/>
                    </a:lnTo>
                    <a:lnTo>
                      <a:pt x="33" y="9"/>
                    </a:lnTo>
                    <a:lnTo>
                      <a:pt x="43" y="5"/>
                    </a:lnTo>
                    <a:lnTo>
                      <a:pt x="97" y="5"/>
                    </a:lnTo>
                    <a:lnTo>
                      <a:pt x="98" y="4"/>
                    </a:lnTo>
                    <a:lnTo>
                      <a:pt x="99" y="0"/>
                    </a:lnTo>
                    <a:lnTo>
                      <a:pt x="109" y="0"/>
                    </a:lnTo>
                    <a:lnTo>
                      <a:pt x="120" y="0"/>
                    </a:lnTo>
                    <a:lnTo>
                      <a:pt x="121" y="4"/>
                    </a:lnTo>
                    <a:lnTo>
                      <a:pt x="122" y="5"/>
                    </a:lnTo>
                    <a:lnTo>
                      <a:pt x="175" y="6"/>
                    </a:lnTo>
                    <a:lnTo>
                      <a:pt x="187" y="10"/>
                    </a:lnTo>
                    <a:lnTo>
                      <a:pt x="193" y="14"/>
                    </a:lnTo>
                    <a:lnTo>
                      <a:pt x="197" y="20"/>
                    </a:lnTo>
                    <a:lnTo>
                      <a:pt x="219" y="21"/>
                    </a:lnTo>
                    <a:lnTo>
                      <a:pt x="219" y="28"/>
                    </a:lnTo>
                    <a:lnTo>
                      <a:pt x="109" y="28"/>
                    </a:lnTo>
                  </a:path>
                </a:pathLst>
              </a:custGeom>
              <a:solidFill>
                <a:srgbClr val="00AE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263" name="Freeform 305">
                <a:extLst>
                  <a:ext uri="{FF2B5EF4-FFF2-40B4-BE49-F238E27FC236}">
                    <a16:creationId xmlns="" xmlns:a16="http://schemas.microsoft.com/office/drawing/2014/main" id="{D649E194-BEB5-B991-6AF2-11495F22D174}"/>
                  </a:ext>
                </a:extLst>
              </p:cNvPr>
              <p:cNvSpPr>
                <a:spLocks noChangeAspect="1"/>
              </p:cNvSpPr>
              <p:nvPr/>
            </p:nvSpPr>
            <p:spPr bwMode="auto">
              <a:xfrm>
                <a:off x="754" y="3303"/>
                <a:ext cx="221" cy="29"/>
              </a:xfrm>
              <a:custGeom>
                <a:avLst/>
                <a:gdLst>
                  <a:gd name="T0" fmla="*/ 110 w 221"/>
                  <a:gd name="T1" fmla="*/ 28 h 29"/>
                  <a:gd name="T2" fmla="*/ 0 w 221"/>
                  <a:gd name="T3" fmla="*/ 24 h 29"/>
                  <a:gd name="T4" fmla="*/ 0 w 221"/>
                  <a:gd name="T5" fmla="*/ 20 h 29"/>
                  <a:gd name="T6" fmla="*/ 22 w 221"/>
                  <a:gd name="T7" fmla="*/ 18 h 29"/>
                  <a:gd name="T8" fmla="*/ 27 w 221"/>
                  <a:gd name="T9" fmla="*/ 13 h 29"/>
                  <a:gd name="T10" fmla="*/ 33 w 221"/>
                  <a:gd name="T11" fmla="*/ 9 h 29"/>
                  <a:gd name="T12" fmla="*/ 42 w 221"/>
                  <a:gd name="T13" fmla="*/ 5 h 29"/>
                  <a:gd name="T14" fmla="*/ 94 w 221"/>
                  <a:gd name="T15" fmla="*/ 5 h 29"/>
                  <a:gd name="T16" fmla="*/ 98 w 221"/>
                  <a:gd name="T17" fmla="*/ 4 h 29"/>
                  <a:gd name="T18" fmla="*/ 99 w 221"/>
                  <a:gd name="T19" fmla="*/ 0 h 29"/>
                  <a:gd name="T20" fmla="*/ 110 w 221"/>
                  <a:gd name="T21" fmla="*/ 0 h 29"/>
                  <a:gd name="T22" fmla="*/ 121 w 221"/>
                  <a:gd name="T23" fmla="*/ 0 h 29"/>
                  <a:gd name="T24" fmla="*/ 121 w 221"/>
                  <a:gd name="T25" fmla="*/ 4 h 29"/>
                  <a:gd name="T26" fmla="*/ 125 w 221"/>
                  <a:gd name="T27" fmla="*/ 5 h 29"/>
                  <a:gd name="T28" fmla="*/ 176 w 221"/>
                  <a:gd name="T29" fmla="*/ 6 h 29"/>
                  <a:gd name="T30" fmla="*/ 188 w 221"/>
                  <a:gd name="T31" fmla="*/ 9 h 29"/>
                  <a:gd name="T32" fmla="*/ 194 w 221"/>
                  <a:gd name="T33" fmla="*/ 14 h 29"/>
                  <a:gd name="T34" fmla="*/ 198 w 221"/>
                  <a:gd name="T35" fmla="*/ 20 h 29"/>
                  <a:gd name="T36" fmla="*/ 220 w 221"/>
                  <a:gd name="T37" fmla="*/ 21 h 29"/>
                  <a:gd name="T38" fmla="*/ 220 w 221"/>
                  <a:gd name="T39" fmla="*/ 28 h 29"/>
                  <a:gd name="T40" fmla="*/ 110 w 221"/>
                  <a:gd name="T41" fmla="*/ 28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1"/>
                  <a:gd name="T64" fmla="*/ 0 h 29"/>
                  <a:gd name="T65" fmla="*/ 221 w 221"/>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1" h="29">
                    <a:moveTo>
                      <a:pt x="110" y="28"/>
                    </a:moveTo>
                    <a:lnTo>
                      <a:pt x="0" y="24"/>
                    </a:lnTo>
                    <a:lnTo>
                      <a:pt x="0" y="20"/>
                    </a:lnTo>
                    <a:lnTo>
                      <a:pt x="22" y="18"/>
                    </a:lnTo>
                    <a:lnTo>
                      <a:pt x="27" y="13"/>
                    </a:lnTo>
                    <a:lnTo>
                      <a:pt x="33" y="9"/>
                    </a:lnTo>
                    <a:lnTo>
                      <a:pt x="42" y="5"/>
                    </a:lnTo>
                    <a:lnTo>
                      <a:pt x="94" y="5"/>
                    </a:lnTo>
                    <a:lnTo>
                      <a:pt x="98" y="4"/>
                    </a:lnTo>
                    <a:lnTo>
                      <a:pt x="99" y="0"/>
                    </a:lnTo>
                    <a:lnTo>
                      <a:pt x="110" y="0"/>
                    </a:lnTo>
                    <a:lnTo>
                      <a:pt x="121" y="0"/>
                    </a:lnTo>
                    <a:lnTo>
                      <a:pt x="121" y="4"/>
                    </a:lnTo>
                    <a:lnTo>
                      <a:pt x="125" y="5"/>
                    </a:lnTo>
                    <a:lnTo>
                      <a:pt x="176" y="6"/>
                    </a:lnTo>
                    <a:lnTo>
                      <a:pt x="188" y="9"/>
                    </a:lnTo>
                    <a:lnTo>
                      <a:pt x="194" y="14"/>
                    </a:lnTo>
                    <a:lnTo>
                      <a:pt x="198" y="20"/>
                    </a:lnTo>
                    <a:lnTo>
                      <a:pt x="220" y="21"/>
                    </a:lnTo>
                    <a:lnTo>
                      <a:pt x="220" y="28"/>
                    </a:lnTo>
                    <a:lnTo>
                      <a:pt x="110" y="28"/>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64" name="Freeform 306">
                <a:extLst>
                  <a:ext uri="{FF2B5EF4-FFF2-40B4-BE49-F238E27FC236}">
                    <a16:creationId xmlns="" xmlns:a16="http://schemas.microsoft.com/office/drawing/2014/main" id="{43972179-66D6-44DD-2A20-75679261B10D}"/>
                  </a:ext>
                </a:extLst>
              </p:cNvPr>
              <p:cNvSpPr>
                <a:spLocks noChangeAspect="1"/>
              </p:cNvSpPr>
              <p:nvPr/>
            </p:nvSpPr>
            <p:spPr bwMode="auto">
              <a:xfrm>
                <a:off x="885" y="3324"/>
                <a:ext cx="17" cy="17"/>
              </a:xfrm>
              <a:custGeom>
                <a:avLst/>
                <a:gdLst>
                  <a:gd name="T0" fmla="*/ 0 w 17"/>
                  <a:gd name="T1" fmla="*/ 0 h 17"/>
                  <a:gd name="T2" fmla="*/ 8 w 17"/>
                  <a:gd name="T3" fmla="*/ 0 h 17"/>
                  <a:gd name="T4" fmla="*/ 16 w 17"/>
                  <a:gd name="T5" fmla="*/ 0 h 17"/>
                  <a:gd name="T6" fmla="*/ 8 w 17"/>
                  <a:gd name="T7" fmla="*/ 16 h 17"/>
                  <a:gd name="T8" fmla="*/ 2 w 17"/>
                  <a:gd name="T9" fmla="*/ 16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8" y="0"/>
                    </a:lnTo>
                    <a:lnTo>
                      <a:pt x="16" y="0"/>
                    </a:lnTo>
                    <a:lnTo>
                      <a:pt x="8" y="16"/>
                    </a:lnTo>
                    <a:lnTo>
                      <a:pt x="2"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65" name="Freeform 307">
                <a:extLst>
                  <a:ext uri="{FF2B5EF4-FFF2-40B4-BE49-F238E27FC236}">
                    <a16:creationId xmlns="" xmlns:a16="http://schemas.microsoft.com/office/drawing/2014/main" id="{ACB55AFC-4017-AC09-0C87-47AB1C3B9DBE}"/>
                  </a:ext>
                </a:extLst>
              </p:cNvPr>
              <p:cNvSpPr>
                <a:spLocks noChangeAspect="1"/>
              </p:cNvSpPr>
              <p:nvPr/>
            </p:nvSpPr>
            <p:spPr bwMode="auto">
              <a:xfrm>
                <a:off x="885" y="3325"/>
                <a:ext cx="17" cy="17"/>
              </a:xfrm>
              <a:custGeom>
                <a:avLst/>
                <a:gdLst>
                  <a:gd name="T0" fmla="*/ 16 w 17"/>
                  <a:gd name="T1" fmla="*/ 11 h 17"/>
                  <a:gd name="T2" fmla="*/ 8 w 17"/>
                  <a:gd name="T3" fmla="*/ 16 h 17"/>
                  <a:gd name="T4" fmla="*/ 0 w 17"/>
                  <a:gd name="T5" fmla="*/ 11 h 17"/>
                  <a:gd name="T6" fmla="*/ 0 w 17"/>
                  <a:gd name="T7" fmla="*/ 0 h 17"/>
                  <a:gd name="T8" fmla="*/ 5 w 17"/>
                  <a:gd name="T9" fmla="*/ 4 h 17"/>
                  <a:gd name="T10" fmla="*/ 8 w 17"/>
                  <a:gd name="T11" fmla="*/ 4 h 17"/>
                  <a:gd name="T12" fmla="*/ 13 w 17"/>
                  <a:gd name="T13" fmla="*/ 4 h 17"/>
                  <a:gd name="T14" fmla="*/ 16 w 17"/>
                  <a:gd name="T15" fmla="*/ 0 h 17"/>
                  <a:gd name="T16" fmla="*/ 16 w 17"/>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1"/>
                    </a:moveTo>
                    <a:lnTo>
                      <a:pt x="8" y="16"/>
                    </a:lnTo>
                    <a:lnTo>
                      <a:pt x="0" y="11"/>
                    </a:lnTo>
                    <a:lnTo>
                      <a:pt x="0" y="0"/>
                    </a:lnTo>
                    <a:lnTo>
                      <a:pt x="5" y="4"/>
                    </a:lnTo>
                    <a:lnTo>
                      <a:pt x="8" y="4"/>
                    </a:lnTo>
                    <a:lnTo>
                      <a:pt x="13" y="4"/>
                    </a:lnTo>
                    <a:lnTo>
                      <a:pt x="16" y="0"/>
                    </a:lnTo>
                    <a:lnTo>
                      <a:pt x="16" y="11"/>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66" name="Line 308">
                <a:extLst>
                  <a:ext uri="{FF2B5EF4-FFF2-40B4-BE49-F238E27FC236}">
                    <a16:creationId xmlns="" xmlns:a16="http://schemas.microsoft.com/office/drawing/2014/main" id="{8B619633-4A8A-E195-BF22-557FECFA468B}"/>
                  </a:ext>
                </a:extLst>
              </p:cNvPr>
              <p:cNvSpPr>
                <a:spLocks noChangeAspect="1" noChangeShapeType="1"/>
              </p:cNvSpPr>
              <p:nvPr/>
            </p:nvSpPr>
            <p:spPr bwMode="auto">
              <a:xfrm>
                <a:off x="889" y="3327"/>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67" name="Line 309">
                <a:extLst>
                  <a:ext uri="{FF2B5EF4-FFF2-40B4-BE49-F238E27FC236}">
                    <a16:creationId xmlns="" xmlns:a16="http://schemas.microsoft.com/office/drawing/2014/main" id="{54537531-3927-F297-4584-2FFEFDEA5771}"/>
                  </a:ext>
                </a:extLst>
              </p:cNvPr>
              <p:cNvSpPr>
                <a:spLocks noChangeAspect="1" noChangeShapeType="1"/>
              </p:cNvSpPr>
              <p:nvPr/>
            </p:nvSpPr>
            <p:spPr bwMode="auto">
              <a:xfrm>
                <a:off x="899" y="3327"/>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68" name="Freeform 310">
                <a:extLst>
                  <a:ext uri="{FF2B5EF4-FFF2-40B4-BE49-F238E27FC236}">
                    <a16:creationId xmlns="" xmlns:a16="http://schemas.microsoft.com/office/drawing/2014/main" id="{2979375B-DCBC-4807-407C-618B688ABA49}"/>
                  </a:ext>
                </a:extLst>
              </p:cNvPr>
              <p:cNvSpPr>
                <a:spLocks noChangeAspect="1"/>
              </p:cNvSpPr>
              <p:nvPr/>
            </p:nvSpPr>
            <p:spPr bwMode="auto">
              <a:xfrm>
                <a:off x="885" y="3336"/>
                <a:ext cx="17" cy="17"/>
              </a:xfrm>
              <a:custGeom>
                <a:avLst/>
                <a:gdLst>
                  <a:gd name="T0" fmla="*/ 0 w 17"/>
                  <a:gd name="T1" fmla="*/ 0 h 17"/>
                  <a:gd name="T2" fmla="*/ 8 w 17"/>
                  <a:gd name="T3" fmla="*/ 0 h 17"/>
                  <a:gd name="T4" fmla="*/ 16 w 17"/>
                  <a:gd name="T5" fmla="*/ 0 h 17"/>
                  <a:gd name="T6" fmla="*/ 8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8" y="0"/>
                    </a:lnTo>
                    <a:lnTo>
                      <a:pt x="16" y="0"/>
                    </a:lnTo>
                    <a:lnTo>
                      <a:pt x="8"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69" name="Freeform 311">
                <a:extLst>
                  <a:ext uri="{FF2B5EF4-FFF2-40B4-BE49-F238E27FC236}">
                    <a16:creationId xmlns="" xmlns:a16="http://schemas.microsoft.com/office/drawing/2014/main" id="{36760324-DF5B-68A0-19E5-2EE8C644352F}"/>
                  </a:ext>
                </a:extLst>
              </p:cNvPr>
              <p:cNvSpPr>
                <a:spLocks noChangeAspect="1"/>
              </p:cNvSpPr>
              <p:nvPr/>
            </p:nvSpPr>
            <p:spPr bwMode="auto">
              <a:xfrm>
                <a:off x="885" y="3336"/>
                <a:ext cx="17" cy="17"/>
              </a:xfrm>
              <a:custGeom>
                <a:avLst/>
                <a:gdLst>
                  <a:gd name="T0" fmla="*/ 16 w 17"/>
                  <a:gd name="T1" fmla="*/ 12 h 17"/>
                  <a:gd name="T2" fmla="*/ 8 w 17"/>
                  <a:gd name="T3" fmla="*/ 16 h 17"/>
                  <a:gd name="T4" fmla="*/ 0 w 17"/>
                  <a:gd name="T5" fmla="*/ 12 h 17"/>
                  <a:gd name="T6" fmla="*/ 0 w 17"/>
                  <a:gd name="T7" fmla="*/ 0 h 17"/>
                  <a:gd name="T8" fmla="*/ 5 w 17"/>
                  <a:gd name="T9" fmla="*/ 3 h 17"/>
                  <a:gd name="T10" fmla="*/ 8 w 17"/>
                  <a:gd name="T11" fmla="*/ 3 h 17"/>
                  <a:gd name="T12" fmla="*/ 13 w 17"/>
                  <a:gd name="T13" fmla="*/ 3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8" y="16"/>
                    </a:lnTo>
                    <a:lnTo>
                      <a:pt x="0" y="12"/>
                    </a:lnTo>
                    <a:lnTo>
                      <a:pt x="0" y="0"/>
                    </a:lnTo>
                    <a:lnTo>
                      <a:pt x="5" y="3"/>
                    </a:lnTo>
                    <a:lnTo>
                      <a:pt x="8" y="3"/>
                    </a:lnTo>
                    <a:lnTo>
                      <a:pt x="13" y="3"/>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70" name="Line 312">
                <a:extLst>
                  <a:ext uri="{FF2B5EF4-FFF2-40B4-BE49-F238E27FC236}">
                    <a16:creationId xmlns="" xmlns:a16="http://schemas.microsoft.com/office/drawing/2014/main" id="{B7E0D33E-EFD5-97B3-470C-842D524430DC}"/>
                  </a:ext>
                </a:extLst>
              </p:cNvPr>
              <p:cNvSpPr>
                <a:spLocks noChangeAspect="1" noChangeShapeType="1"/>
              </p:cNvSpPr>
              <p:nvPr/>
            </p:nvSpPr>
            <p:spPr bwMode="auto">
              <a:xfrm>
                <a:off x="889" y="33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71" name="Line 313">
                <a:extLst>
                  <a:ext uri="{FF2B5EF4-FFF2-40B4-BE49-F238E27FC236}">
                    <a16:creationId xmlns="" xmlns:a16="http://schemas.microsoft.com/office/drawing/2014/main" id="{042F4E6B-76D3-DE92-62E9-7C0751341445}"/>
                  </a:ext>
                </a:extLst>
              </p:cNvPr>
              <p:cNvSpPr>
                <a:spLocks noChangeAspect="1" noChangeShapeType="1"/>
              </p:cNvSpPr>
              <p:nvPr/>
            </p:nvSpPr>
            <p:spPr bwMode="auto">
              <a:xfrm>
                <a:off x="899" y="33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72" name="Freeform 314">
                <a:extLst>
                  <a:ext uri="{FF2B5EF4-FFF2-40B4-BE49-F238E27FC236}">
                    <a16:creationId xmlns="" xmlns:a16="http://schemas.microsoft.com/office/drawing/2014/main" id="{DC78695D-A98E-C527-3ED4-582061A6286D}"/>
                  </a:ext>
                </a:extLst>
              </p:cNvPr>
              <p:cNvSpPr>
                <a:spLocks noChangeAspect="1"/>
              </p:cNvSpPr>
              <p:nvPr/>
            </p:nvSpPr>
            <p:spPr bwMode="auto">
              <a:xfrm>
                <a:off x="933" y="3323"/>
                <a:ext cx="17" cy="17"/>
              </a:xfrm>
              <a:custGeom>
                <a:avLst/>
                <a:gdLst>
                  <a:gd name="T0" fmla="*/ 0 w 17"/>
                  <a:gd name="T1" fmla="*/ 0 h 17"/>
                  <a:gd name="T2" fmla="*/ 7 w 17"/>
                  <a:gd name="T3" fmla="*/ 0 h 17"/>
                  <a:gd name="T4" fmla="*/ 16 w 17"/>
                  <a:gd name="T5" fmla="*/ 0 h 17"/>
                  <a:gd name="T6" fmla="*/ 7 w 17"/>
                  <a:gd name="T7" fmla="*/ 16 h 17"/>
                  <a:gd name="T8" fmla="*/ 2 w 17"/>
                  <a:gd name="T9" fmla="*/ 16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7" y="0"/>
                    </a:lnTo>
                    <a:lnTo>
                      <a:pt x="16" y="0"/>
                    </a:lnTo>
                    <a:lnTo>
                      <a:pt x="7" y="16"/>
                    </a:lnTo>
                    <a:lnTo>
                      <a:pt x="2"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73" name="Freeform 315">
                <a:extLst>
                  <a:ext uri="{FF2B5EF4-FFF2-40B4-BE49-F238E27FC236}">
                    <a16:creationId xmlns="" xmlns:a16="http://schemas.microsoft.com/office/drawing/2014/main" id="{9A1818CA-A963-F58E-57F7-81263C709129}"/>
                  </a:ext>
                </a:extLst>
              </p:cNvPr>
              <p:cNvSpPr>
                <a:spLocks noChangeAspect="1"/>
              </p:cNvSpPr>
              <p:nvPr/>
            </p:nvSpPr>
            <p:spPr bwMode="auto">
              <a:xfrm>
                <a:off x="933" y="3324"/>
                <a:ext cx="17" cy="17"/>
              </a:xfrm>
              <a:custGeom>
                <a:avLst/>
                <a:gdLst>
                  <a:gd name="T0" fmla="*/ 16 w 17"/>
                  <a:gd name="T1" fmla="*/ 12 h 17"/>
                  <a:gd name="T2" fmla="*/ 7 w 17"/>
                  <a:gd name="T3" fmla="*/ 16 h 17"/>
                  <a:gd name="T4" fmla="*/ 0 w 17"/>
                  <a:gd name="T5" fmla="*/ 12 h 17"/>
                  <a:gd name="T6" fmla="*/ 0 w 17"/>
                  <a:gd name="T7" fmla="*/ 0 h 17"/>
                  <a:gd name="T8" fmla="*/ 3 w 17"/>
                  <a:gd name="T9" fmla="*/ 4 h 17"/>
                  <a:gd name="T10" fmla="*/ 7 w 17"/>
                  <a:gd name="T11" fmla="*/ 4 h 17"/>
                  <a:gd name="T12" fmla="*/ 12 w 17"/>
                  <a:gd name="T13" fmla="*/ 4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7" y="16"/>
                    </a:lnTo>
                    <a:lnTo>
                      <a:pt x="0" y="12"/>
                    </a:lnTo>
                    <a:lnTo>
                      <a:pt x="0" y="0"/>
                    </a:lnTo>
                    <a:lnTo>
                      <a:pt x="3" y="4"/>
                    </a:lnTo>
                    <a:lnTo>
                      <a:pt x="7" y="4"/>
                    </a:lnTo>
                    <a:lnTo>
                      <a:pt x="12" y="4"/>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74" name="Line 316">
                <a:extLst>
                  <a:ext uri="{FF2B5EF4-FFF2-40B4-BE49-F238E27FC236}">
                    <a16:creationId xmlns="" xmlns:a16="http://schemas.microsoft.com/office/drawing/2014/main" id="{B9AB9216-4119-7A25-C9E4-DA23B76467D5}"/>
                  </a:ext>
                </a:extLst>
              </p:cNvPr>
              <p:cNvSpPr>
                <a:spLocks noChangeAspect="1" noChangeShapeType="1"/>
              </p:cNvSpPr>
              <p:nvPr/>
            </p:nvSpPr>
            <p:spPr bwMode="auto">
              <a:xfrm>
                <a:off x="937" y="3325"/>
                <a:ext cx="0"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75" name="Line 317">
                <a:extLst>
                  <a:ext uri="{FF2B5EF4-FFF2-40B4-BE49-F238E27FC236}">
                    <a16:creationId xmlns="" xmlns:a16="http://schemas.microsoft.com/office/drawing/2014/main" id="{8BDC1EFE-6B17-09F8-4458-84AF86B0F6C6}"/>
                  </a:ext>
                </a:extLst>
              </p:cNvPr>
              <p:cNvSpPr>
                <a:spLocks noChangeAspect="1" noChangeShapeType="1"/>
              </p:cNvSpPr>
              <p:nvPr/>
            </p:nvSpPr>
            <p:spPr bwMode="auto">
              <a:xfrm>
                <a:off x="943" y="3325"/>
                <a:ext cx="0"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76" name="Freeform 318">
                <a:extLst>
                  <a:ext uri="{FF2B5EF4-FFF2-40B4-BE49-F238E27FC236}">
                    <a16:creationId xmlns="" xmlns:a16="http://schemas.microsoft.com/office/drawing/2014/main" id="{038CA289-C24F-6671-037C-4EF33D14B8FB}"/>
                  </a:ext>
                </a:extLst>
              </p:cNvPr>
              <p:cNvSpPr>
                <a:spLocks noChangeAspect="1"/>
              </p:cNvSpPr>
              <p:nvPr/>
            </p:nvSpPr>
            <p:spPr bwMode="auto">
              <a:xfrm>
                <a:off x="933" y="3335"/>
                <a:ext cx="17" cy="17"/>
              </a:xfrm>
              <a:custGeom>
                <a:avLst/>
                <a:gdLst>
                  <a:gd name="T0" fmla="*/ 0 w 17"/>
                  <a:gd name="T1" fmla="*/ 0 h 17"/>
                  <a:gd name="T2" fmla="*/ 7 w 17"/>
                  <a:gd name="T3" fmla="*/ 0 h 17"/>
                  <a:gd name="T4" fmla="*/ 16 w 17"/>
                  <a:gd name="T5" fmla="*/ 0 h 17"/>
                  <a:gd name="T6" fmla="*/ 7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7" y="0"/>
                    </a:lnTo>
                    <a:lnTo>
                      <a:pt x="16" y="0"/>
                    </a:lnTo>
                    <a:lnTo>
                      <a:pt x="7"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77" name="Freeform 319">
                <a:extLst>
                  <a:ext uri="{FF2B5EF4-FFF2-40B4-BE49-F238E27FC236}">
                    <a16:creationId xmlns="" xmlns:a16="http://schemas.microsoft.com/office/drawing/2014/main" id="{100EB0F7-6915-978E-2C0D-1AE99451D3CA}"/>
                  </a:ext>
                </a:extLst>
              </p:cNvPr>
              <p:cNvSpPr>
                <a:spLocks noChangeAspect="1"/>
              </p:cNvSpPr>
              <p:nvPr/>
            </p:nvSpPr>
            <p:spPr bwMode="auto">
              <a:xfrm>
                <a:off x="933" y="3336"/>
                <a:ext cx="17" cy="17"/>
              </a:xfrm>
              <a:custGeom>
                <a:avLst/>
                <a:gdLst>
                  <a:gd name="T0" fmla="*/ 16 w 17"/>
                  <a:gd name="T1" fmla="*/ 11 h 17"/>
                  <a:gd name="T2" fmla="*/ 7 w 17"/>
                  <a:gd name="T3" fmla="*/ 16 h 17"/>
                  <a:gd name="T4" fmla="*/ 0 w 17"/>
                  <a:gd name="T5" fmla="*/ 11 h 17"/>
                  <a:gd name="T6" fmla="*/ 0 w 17"/>
                  <a:gd name="T7" fmla="*/ 0 h 17"/>
                  <a:gd name="T8" fmla="*/ 3 w 17"/>
                  <a:gd name="T9" fmla="*/ 4 h 17"/>
                  <a:gd name="T10" fmla="*/ 7 w 17"/>
                  <a:gd name="T11" fmla="*/ 4 h 17"/>
                  <a:gd name="T12" fmla="*/ 12 w 17"/>
                  <a:gd name="T13" fmla="*/ 4 h 17"/>
                  <a:gd name="T14" fmla="*/ 16 w 17"/>
                  <a:gd name="T15" fmla="*/ 0 h 17"/>
                  <a:gd name="T16" fmla="*/ 16 w 17"/>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1"/>
                    </a:moveTo>
                    <a:lnTo>
                      <a:pt x="7" y="16"/>
                    </a:lnTo>
                    <a:lnTo>
                      <a:pt x="0" y="11"/>
                    </a:lnTo>
                    <a:lnTo>
                      <a:pt x="0" y="0"/>
                    </a:lnTo>
                    <a:lnTo>
                      <a:pt x="3" y="4"/>
                    </a:lnTo>
                    <a:lnTo>
                      <a:pt x="7" y="4"/>
                    </a:lnTo>
                    <a:lnTo>
                      <a:pt x="12" y="4"/>
                    </a:lnTo>
                    <a:lnTo>
                      <a:pt x="16" y="0"/>
                    </a:lnTo>
                    <a:lnTo>
                      <a:pt x="16" y="11"/>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78" name="Line 320">
                <a:extLst>
                  <a:ext uri="{FF2B5EF4-FFF2-40B4-BE49-F238E27FC236}">
                    <a16:creationId xmlns="" xmlns:a16="http://schemas.microsoft.com/office/drawing/2014/main" id="{CEAF03A5-EB3C-BA9E-66CE-5105B4851B89}"/>
                  </a:ext>
                </a:extLst>
              </p:cNvPr>
              <p:cNvSpPr>
                <a:spLocks noChangeAspect="1" noChangeShapeType="1"/>
              </p:cNvSpPr>
              <p:nvPr/>
            </p:nvSpPr>
            <p:spPr bwMode="auto">
              <a:xfrm>
                <a:off x="937" y="333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79" name="Line 321">
                <a:extLst>
                  <a:ext uri="{FF2B5EF4-FFF2-40B4-BE49-F238E27FC236}">
                    <a16:creationId xmlns="" xmlns:a16="http://schemas.microsoft.com/office/drawing/2014/main" id="{37BEE4C5-C353-B397-B8B5-7F9B9B5F48E0}"/>
                  </a:ext>
                </a:extLst>
              </p:cNvPr>
              <p:cNvSpPr>
                <a:spLocks noChangeAspect="1" noChangeShapeType="1"/>
              </p:cNvSpPr>
              <p:nvPr/>
            </p:nvSpPr>
            <p:spPr bwMode="auto">
              <a:xfrm>
                <a:off x="943" y="333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80" name="Freeform 322">
                <a:extLst>
                  <a:ext uri="{FF2B5EF4-FFF2-40B4-BE49-F238E27FC236}">
                    <a16:creationId xmlns="" xmlns:a16="http://schemas.microsoft.com/office/drawing/2014/main" id="{66EDCED1-95BF-8977-BF7E-7B29E78E632E}"/>
                  </a:ext>
                </a:extLst>
              </p:cNvPr>
              <p:cNvSpPr>
                <a:spLocks noChangeAspect="1"/>
              </p:cNvSpPr>
              <p:nvPr/>
            </p:nvSpPr>
            <p:spPr bwMode="auto">
              <a:xfrm>
                <a:off x="955" y="3322"/>
                <a:ext cx="17" cy="17"/>
              </a:xfrm>
              <a:custGeom>
                <a:avLst/>
                <a:gdLst>
                  <a:gd name="T0" fmla="*/ 0 w 17"/>
                  <a:gd name="T1" fmla="*/ 0 h 17"/>
                  <a:gd name="T2" fmla="*/ 7 w 17"/>
                  <a:gd name="T3" fmla="*/ 0 h 17"/>
                  <a:gd name="T4" fmla="*/ 16 w 17"/>
                  <a:gd name="T5" fmla="*/ 0 h 17"/>
                  <a:gd name="T6" fmla="*/ 7 w 17"/>
                  <a:gd name="T7" fmla="*/ 16 h 17"/>
                  <a:gd name="T8" fmla="*/ 2 w 17"/>
                  <a:gd name="T9" fmla="*/ 16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7" y="0"/>
                    </a:lnTo>
                    <a:lnTo>
                      <a:pt x="16" y="0"/>
                    </a:lnTo>
                    <a:lnTo>
                      <a:pt x="7" y="16"/>
                    </a:lnTo>
                    <a:lnTo>
                      <a:pt x="2"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81" name="Freeform 323">
                <a:extLst>
                  <a:ext uri="{FF2B5EF4-FFF2-40B4-BE49-F238E27FC236}">
                    <a16:creationId xmlns="" xmlns:a16="http://schemas.microsoft.com/office/drawing/2014/main" id="{5599E009-13E8-C793-61EE-3B39389C98AC}"/>
                  </a:ext>
                </a:extLst>
              </p:cNvPr>
              <p:cNvSpPr>
                <a:spLocks noChangeAspect="1"/>
              </p:cNvSpPr>
              <p:nvPr/>
            </p:nvSpPr>
            <p:spPr bwMode="auto">
              <a:xfrm>
                <a:off x="955" y="3323"/>
                <a:ext cx="17" cy="17"/>
              </a:xfrm>
              <a:custGeom>
                <a:avLst/>
                <a:gdLst>
                  <a:gd name="T0" fmla="*/ 16 w 17"/>
                  <a:gd name="T1" fmla="*/ 12 h 17"/>
                  <a:gd name="T2" fmla="*/ 7 w 17"/>
                  <a:gd name="T3" fmla="*/ 16 h 17"/>
                  <a:gd name="T4" fmla="*/ 0 w 17"/>
                  <a:gd name="T5" fmla="*/ 12 h 17"/>
                  <a:gd name="T6" fmla="*/ 0 w 17"/>
                  <a:gd name="T7" fmla="*/ 0 h 17"/>
                  <a:gd name="T8" fmla="*/ 3 w 17"/>
                  <a:gd name="T9" fmla="*/ 3 h 17"/>
                  <a:gd name="T10" fmla="*/ 7 w 17"/>
                  <a:gd name="T11" fmla="*/ 3 h 17"/>
                  <a:gd name="T12" fmla="*/ 12 w 17"/>
                  <a:gd name="T13" fmla="*/ 3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7" y="16"/>
                    </a:lnTo>
                    <a:lnTo>
                      <a:pt x="0" y="12"/>
                    </a:lnTo>
                    <a:lnTo>
                      <a:pt x="0" y="0"/>
                    </a:lnTo>
                    <a:lnTo>
                      <a:pt x="3" y="3"/>
                    </a:lnTo>
                    <a:lnTo>
                      <a:pt x="7" y="3"/>
                    </a:lnTo>
                    <a:lnTo>
                      <a:pt x="12" y="3"/>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82" name="Line 324">
                <a:extLst>
                  <a:ext uri="{FF2B5EF4-FFF2-40B4-BE49-F238E27FC236}">
                    <a16:creationId xmlns="" xmlns:a16="http://schemas.microsoft.com/office/drawing/2014/main" id="{6DEAD4BA-73BC-BDB9-C970-C63126B74566}"/>
                  </a:ext>
                </a:extLst>
              </p:cNvPr>
              <p:cNvSpPr>
                <a:spLocks noChangeAspect="1" noChangeShapeType="1"/>
              </p:cNvSpPr>
              <p:nvPr/>
            </p:nvSpPr>
            <p:spPr bwMode="auto">
              <a:xfrm>
                <a:off x="959" y="332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83" name="Line 325">
                <a:extLst>
                  <a:ext uri="{FF2B5EF4-FFF2-40B4-BE49-F238E27FC236}">
                    <a16:creationId xmlns="" xmlns:a16="http://schemas.microsoft.com/office/drawing/2014/main" id="{E1198E9E-F68E-4376-F5E7-85F7FF262FC7}"/>
                  </a:ext>
                </a:extLst>
              </p:cNvPr>
              <p:cNvSpPr>
                <a:spLocks noChangeAspect="1" noChangeShapeType="1"/>
              </p:cNvSpPr>
              <p:nvPr/>
            </p:nvSpPr>
            <p:spPr bwMode="auto">
              <a:xfrm>
                <a:off x="966" y="332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84" name="Freeform 326">
                <a:extLst>
                  <a:ext uri="{FF2B5EF4-FFF2-40B4-BE49-F238E27FC236}">
                    <a16:creationId xmlns="" xmlns:a16="http://schemas.microsoft.com/office/drawing/2014/main" id="{AEDE6E35-846A-E52A-1747-64E85C0E6A54}"/>
                  </a:ext>
                </a:extLst>
              </p:cNvPr>
              <p:cNvSpPr>
                <a:spLocks noChangeAspect="1"/>
              </p:cNvSpPr>
              <p:nvPr/>
            </p:nvSpPr>
            <p:spPr bwMode="auto">
              <a:xfrm>
                <a:off x="955" y="3335"/>
                <a:ext cx="17" cy="17"/>
              </a:xfrm>
              <a:custGeom>
                <a:avLst/>
                <a:gdLst>
                  <a:gd name="T0" fmla="*/ 0 w 17"/>
                  <a:gd name="T1" fmla="*/ 0 h 17"/>
                  <a:gd name="T2" fmla="*/ 7 w 17"/>
                  <a:gd name="T3" fmla="*/ 0 h 17"/>
                  <a:gd name="T4" fmla="*/ 16 w 17"/>
                  <a:gd name="T5" fmla="*/ 0 h 17"/>
                  <a:gd name="T6" fmla="*/ 7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7" y="0"/>
                    </a:lnTo>
                    <a:lnTo>
                      <a:pt x="16" y="0"/>
                    </a:lnTo>
                    <a:lnTo>
                      <a:pt x="7"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85" name="Freeform 327">
                <a:extLst>
                  <a:ext uri="{FF2B5EF4-FFF2-40B4-BE49-F238E27FC236}">
                    <a16:creationId xmlns="" xmlns:a16="http://schemas.microsoft.com/office/drawing/2014/main" id="{5C8DE56D-35E8-AB9C-0B3D-63454F06607E}"/>
                  </a:ext>
                </a:extLst>
              </p:cNvPr>
              <p:cNvSpPr>
                <a:spLocks noChangeAspect="1"/>
              </p:cNvSpPr>
              <p:nvPr/>
            </p:nvSpPr>
            <p:spPr bwMode="auto">
              <a:xfrm>
                <a:off x="955" y="3335"/>
                <a:ext cx="17" cy="17"/>
              </a:xfrm>
              <a:custGeom>
                <a:avLst/>
                <a:gdLst>
                  <a:gd name="T0" fmla="*/ 16 w 17"/>
                  <a:gd name="T1" fmla="*/ 13 h 17"/>
                  <a:gd name="T2" fmla="*/ 7 w 17"/>
                  <a:gd name="T3" fmla="*/ 16 h 17"/>
                  <a:gd name="T4" fmla="*/ 0 w 17"/>
                  <a:gd name="T5" fmla="*/ 13 h 17"/>
                  <a:gd name="T6" fmla="*/ 0 w 17"/>
                  <a:gd name="T7" fmla="*/ 0 h 17"/>
                  <a:gd name="T8" fmla="*/ 3 w 17"/>
                  <a:gd name="T9" fmla="*/ 5 h 17"/>
                  <a:gd name="T10" fmla="*/ 7 w 17"/>
                  <a:gd name="T11" fmla="*/ 5 h 17"/>
                  <a:gd name="T12" fmla="*/ 12 w 17"/>
                  <a:gd name="T13" fmla="*/ 5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7" y="16"/>
                    </a:lnTo>
                    <a:lnTo>
                      <a:pt x="0" y="13"/>
                    </a:lnTo>
                    <a:lnTo>
                      <a:pt x="0" y="0"/>
                    </a:lnTo>
                    <a:lnTo>
                      <a:pt x="3" y="5"/>
                    </a:lnTo>
                    <a:lnTo>
                      <a:pt x="7" y="5"/>
                    </a:lnTo>
                    <a:lnTo>
                      <a:pt x="12" y="5"/>
                    </a:lnTo>
                    <a:lnTo>
                      <a:pt x="16" y="0"/>
                    </a:lnTo>
                    <a:lnTo>
                      <a:pt x="16" y="13"/>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86" name="Line 328">
                <a:extLst>
                  <a:ext uri="{FF2B5EF4-FFF2-40B4-BE49-F238E27FC236}">
                    <a16:creationId xmlns="" xmlns:a16="http://schemas.microsoft.com/office/drawing/2014/main" id="{4B96DEF9-8B09-2C6F-BD79-F09130315F9B}"/>
                  </a:ext>
                </a:extLst>
              </p:cNvPr>
              <p:cNvSpPr>
                <a:spLocks noChangeAspect="1" noChangeShapeType="1"/>
              </p:cNvSpPr>
              <p:nvPr/>
            </p:nvSpPr>
            <p:spPr bwMode="auto">
              <a:xfrm>
                <a:off x="959" y="3336"/>
                <a:ext cx="0"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87" name="Line 329">
                <a:extLst>
                  <a:ext uri="{FF2B5EF4-FFF2-40B4-BE49-F238E27FC236}">
                    <a16:creationId xmlns="" xmlns:a16="http://schemas.microsoft.com/office/drawing/2014/main" id="{AB75FFB4-4F8F-517A-B5ED-248AEA412254}"/>
                  </a:ext>
                </a:extLst>
              </p:cNvPr>
              <p:cNvSpPr>
                <a:spLocks noChangeAspect="1" noChangeShapeType="1"/>
              </p:cNvSpPr>
              <p:nvPr/>
            </p:nvSpPr>
            <p:spPr bwMode="auto">
              <a:xfrm>
                <a:off x="966" y="3336"/>
                <a:ext cx="0"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88" name="Freeform 330">
                <a:extLst>
                  <a:ext uri="{FF2B5EF4-FFF2-40B4-BE49-F238E27FC236}">
                    <a16:creationId xmlns="" xmlns:a16="http://schemas.microsoft.com/office/drawing/2014/main" id="{8CA90ACB-5B20-F6E6-3C9E-00C20100386F}"/>
                  </a:ext>
                </a:extLst>
              </p:cNvPr>
              <p:cNvSpPr>
                <a:spLocks noChangeAspect="1"/>
              </p:cNvSpPr>
              <p:nvPr/>
            </p:nvSpPr>
            <p:spPr bwMode="auto">
              <a:xfrm>
                <a:off x="829" y="3323"/>
                <a:ext cx="17" cy="17"/>
              </a:xfrm>
              <a:custGeom>
                <a:avLst/>
                <a:gdLst>
                  <a:gd name="T0" fmla="*/ 0 w 17"/>
                  <a:gd name="T1" fmla="*/ 4 h 17"/>
                  <a:gd name="T2" fmla="*/ 8 w 17"/>
                  <a:gd name="T3" fmla="*/ 0 h 17"/>
                  <a:gd name="T4" fmla="*/ 16 w 17"/>
                  <a:gd name="T5" fmla="*/ 4 h 17"/>
                  <a:gd name="T6" fmla="*/ 8 w 17"/>
                  <a:gd name="T7" fmla="*/ 16 h 17"/>
                  <a:gd name="T8" fmla="*/ 2 w 17"/>
                  <a:gd name="T9" fmla="*/ 11 h 17"/>
                  <a:gd name="T10" fmla="*/ 0 w 17"/>
                  <a:gd name="T11" fmla="*/ 4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4"/>
                    </a:moveTo>
                    <a:lnTo>
                      <a:pt x="8" y="0"/>
                    </a:lnTo>
                    <a:lnTo>
                      <a:pt x="16" y="4"/>
                    </a:lnTo>
                    <a:lnTo>
                      <a:pt x="8" y="16"/>
                    </a:lnTo>
                    <a:lnTo>
                      <a:pt x="2" y="11"/>
                    </a:lnTo>
                    <a:lnTo>
                      <a:pt x="0" y="4"/>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89" name="Freeform 331">
                <a:extLst>
                  <a:ext uri="{FF2B5EF4-FFF2-40B4-BE49-F238E27FC236}">
                    <a16:creationId xmlns="" xmlns:a16="http://schemas.microsoft.com/office/drawing/2014/main" id="{7C3D6AF0-CF7C-622E-65BC-4DFA9271053A}"/>
                  </a:ext>
                </a:extLst>
              </p:cNvPr>
              <p:cNvSpPr>
                <a:spLocks noChangeAspect="1"/>
              </p:cNvSpPr>
              <p:nvPr/>
            </p:nvSpPr>
            <p:spPr bwMode="auto">
              <a:xfrm>
                <a:off x="829" y="3324"/>
                <a:ext cx="17" cy="17"/>
              </a:xfrm>
              <a:custGeom>
                <a:avLst/>
                <a:gdLst>
                  <a:gd name="T0" fmla="*/ 16 w 17"/>
                  <a:gd name="T1" fmla="*/ 12 h 17"/>
                  <a:gd name="T2" fmla="*/ 8 w 17"/>
                  <a:gd name="T3" fmla="*/ 16 h 17"/>
                  <a:gd name="T4" fmla="*/ 0 w 17"/>
                  <a:gd name="T5" fmla="*/ 12 h 17"/>
                  <a:gd name="T6" fmla="*/ 0 w 17"/>
                  <a:gd name="T7" fmla="*/ 0 h 17"/>
                  <a:gd name="T8" fmla="*/ 5 w 17"/>
                  <a:gd name="T9" fmla="*/ 3 h 17"/>
                  <a:gd name="T10" fmla="*/ 8 w 17"/>
                  <a:gd name="T11" fmla="*/ 3 h 17"/>
                  <a:gd name="T12" fmla="*/ 13 w 17"/>
                  <a:gd name="T13" fmla="*/ 3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8" y="16"/>
                    </a:lnTo>
                    <a:lnTo>
                      <a:pt x="0" y="12"/>
                    </a:lnTo>
                    <a:lnTo>
                      <a:pt x="0" y="0"/>
                    </a:lnTo>
                    <a:lnTo>
                      <a:pt x="5" y="3"/>
                    </a:lnTo>
                    <a:lnTo>
                      <a:pt x="8" y="3"/>
                    </a:lnTo>
                    <a:lnTo>
                      <a:pt x="13" y="3"/>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90" name="Line 332">
                <a:extLst>
                  <a:ext uri="{FF2B5EF4-FFF2-40B4-BE49-F238E27FC236}">
                    <a16:creationId xmlns="" xmlns:a16="http://schemas.microsoft.com/office/drawing/2014/main" id="{8E953B74-8925-144F-7FE9-AD3F76DA35F3}"/>
                  </a:ext>
                </a:extLst>
              </p:cNvPr>
              <p:cNvSpPr>
                <a:spLocks noChangeAspect="1" noChangeShapeType="1"/>
              </p:cNvSpPr>
              <p:nvPr/>
            </p:nvSpPr>
            <p:spPr bwMode="auto">
              <a:xfrm>
                <a:off x="832" y="3325"/>
                <a:ext cx="0"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91" name="Line 333">
                <a:extLst>
                  <a:ext uri="{FF2B5EF4-FFF2-40B4-BE49-F238E27FC236}">
                    <a16:creationId xmlns="" xmlns:a16="http://schemas.microsoft.com/office/drawing/2014/main" id="{D0A9EEF8-AA7B-B565-DBE1-7112390E47D8}"/>
                  </a:ext>
                </a:extLst>
              </p:cNvPr>
              <p:cNvSpPr>
                <a:spLocks noChangeAspect="1" noChangeShapeType="1"/>
              </p:cNvSpPr>
              <p:nvPr/>
            </p:nvSpPr>
            <p:spPr bwMode="auto">
              <a:xfrm>
                <a:off x="841" y="3325"/>
                <a:ext cx="0"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92" name="Freeform 334">
                <a:extLst>
                  <a:ext uri="{FF2B5EF4-FFF2-40B4-BE49-F238E27FC236}">
                    <a16:creationId xmlns="" xmlns:a16="http://schemas.microsoft.com/office/drawing/2014/main" id="{B5179C92-E06F-137A-3122-1F40ADF4606C}"/>
                  </a:ext>
                </a:extLst>
              </p:cNvPr>
              <p:cNvSpPr>
                <a:spLocks noChangeAspect="1"/>
              </p:cNvSpPr>
              <p:nvPr/>
            </p:nvSpPr>
            <p:spPr bwMode="auto">
              <a:xfrm>
                <a:off x="829" y="3336"/>
                <a:ext cx="17" cy="17"/>
              </a:xfrm>
              <a:custGeom>
                <a:avLst/>
                <a:gdLst>
                  <a:gd name="T0" fmla="*/ 0 w 17"/>
                  <a:gd name="T1" fmla="*/ 0 h 17"/>
                  <a:gd name="T2" fmla="*/ 8 w 17"/>
                  <a:gd name="T3" fmla="*/ 0 h 17"/>
                  <a:gd name="T4" fmla="*/ 16 w 17"/>
                  <a:gd name="T5" fmla="*/ 0 h 17"/>
                  <a:gd name="T6" fmla="*/ 8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8" y="0"/>
                    </a:lnTo>
                    <a:lnTo>
                      <a:pt x="16" y="0"/>
                    </a:lnTo>
                    <a:lnTo>
                      <a:pt x="8"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93" name="Freeform 335">
                <a:extLst>
                  <a:ext uri="{FF2B5EF4-FFF2-40B4-BE49-F238E27FC236}">
                    <a16:creationId xmlns="" xmlns:a16="http://schemas.microsoft.com/office/drawing/2014/main" id="{B1644D8B-8F7A-5400-65C7-454CB1931AD1}"/>
                  </a:ext>
                </a:extLst>
              </p:cNvPr>
              <p:cNvSpPr>
                <a:spLocks noChangeAspect="1"/>
              </p:cNvSpPr>
              <p:nvPr/>
            </p:nvSpPr>
            <p:spPr bwMode="auto">
              <a:xfrm>
                <a:off x="829" y="3336"/>
                <a:ext cx="17" cy="17"/>
              </a:xfrm>
              <a:custGeom>
                <a:avLst/>
                <a:gdLst>
                  <a:gd name="T0" fmla="*/ 16 w 17"/>
                  <a:gd name="T1" fmla="*/ 12 h 17"/>
                  <a:gd name="T2" fmla="*/ 8 w 17"/>
                  <a:gd name="T3" fmla="*/ 16 h 17"/>
                  <a:gd name="T4" fmla="*/ 0 w 17"/>
                  <a:gd name="T5" fmla="*/ 12 h 17"/>
                  <a:gd name="T6" fmla="*/ 0 w 17"/>
                  <a:gd name="T7" fmla="*/ 0 h 17"/>
                  <a:gd name="T8" fmla="*/ 5 w 17"/>
                  <a:gd name="T9" fmla="*/ 3 h 17"/>
                  <a:gd name="T10" fmla="*/ 8 w 17"/>
                  <a:gd name="T11" fmla="*/ 3 h 17"/>
                  <a:gd name="T12" fmla="*/ 13 w 17"/>
                  <a:gd name="T13" fmla="*/ 3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8" y="16"/>
                    </a:lnTo>
                    <a:lnTo>
                      <a:pt x="0" y="12"/>
                    </a:lnTo>
                    <a:lnTo>
                      <a:pt x="0" y="0"/>
                    </a:lnTo>
                    <a:lnTo>
                      <a:pt x="5" y="3"/>
                    </a:lnTo>
                    <a:lnTo>
                      <a:pt x="8" y="3"/>
                    </a:lnTo>
                    <a:lnTo>
                      <a:pt x="13" y="3"/>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94" name="Line 336">
                <a:extLst>
                  <a:ext uri="{FF2B5EF4-FFF2-40B4-BE49-F238E27FC236}">
                    <a16:creationId xmlns="" xmlns:a16="http://schemas.microsoft.com/office/drawing/2014/main" id="{94C4244F-4EAC-006D-24EF-FA8D43616BB4}"/>
                  </a:ext>
                </a:extLst>
              </p:cNvPr>
              <p:cNvSpPr>
                <a:spLocks noChangeAspect="1" noChangeShapeType="1"/>
              </p:cNvSpPr>
              <p:nvPr/>
            </p:nvSpPr>
            <p:spPr bwMode="auto">
              <a:xfrm>
                <a:off x="832" y="33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95" name="Line 337">
                <a:extLst>
                  <a:ext uri="{FF2B5EF4-FFF2-40B4-BE49-F238E27FC236}">
                    <a16:creationId xmlns="" xmlns:a16="http://schemas.microsoft.com/office/drawing/2014/main" id="{1D2A5787-538C-2B7F-8362-5CA2C5227028}"/>
                  </a:ext>
                </a:extLst>
              </p:cNvPr>
              <p:cNvSpPr>
                <a:spLocks noChangeAspect="1" noChangeShapeType="1"/>
              </p:cNvSpPr>
              <p:nvPr/>
            </p:nvSpPr>
            <p:spPr bwMode="auto">
              <a:xfrm>
                <a:off x="841" y="333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96" name="Freeform 338">
                <a:extLst>
                  <a:ext uri="{FF2B5EF4-FFF2-40B4-BE49-F238E27FC236}">
                    <a16:creationId xmlns="" xmlns:a16="http://schemas.microsoft.com/office/drawing/2014/main" id="{1122404C-D42C-6D22-246E-3A702EA5ECF9}"/>
                  </a:ext>
                </a:extLst>
              </p:cNvPr>
              <p:cNvSpPr>
                <a:spLocks noChangeAspect="1"/>
              </p:cNvSpPr>
              <p:nvPr/>
            </p:nvSpPr>
            <p:spPr bwMode="auto">
              <a:xfrm>
                <a:off x="781" y="3322"/>
                <a:ext cx="17" cy="17"/>
              </a:xfrm>
              <a:custGeom>
                <a:avLst/>
                <a:gdLst>
                  <a:gd name="T0" fmla="*/ 0 w 17"/>
                  <a:gd name="T1" fmla="*/ 6 h 17"/>
                  <a:gd name="T2" fmla="*/ 8 w 17"/>
                  <a:gd name="T3" fmla="*/ 0 h 17"/>
                  <a:gd name="T4" fmla="*/ 16 w 17"/>
                  <a:gd name="T5" fmla="*/ 6 h 17"/>
                  <a:gd name="T6" fmla="*/ 8 w 17"/>
                  <a:gd name="T7" fmla="*/ 16 h 17"/>
                  <a:gd name="T8" fmla="*/ 2 w 17"/>
                  <a:gd name="T9" fmla="*/ 9 h 17"/>
                  <a:gd name="T10" fmla="*/ 0 w 17"/>
                  <a:gd name="T11" fmla="*/ 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6"/>
                    </a:moveTo>
                    <a:lnTo>
                      <a:pt x="8" y="0"/>
                    </a:lnTo>
                    <a:lnTo>
                      <a:pt x="16" y="6"/>
                    </a:lnTo>
                    <a:lnTo>
                      <a:pt x="8" y="16"/>
                    </a:lnTo>
                    <a:lnTo>
                      <a:pt x="2" y="9"/>
                    </a:lnTo>
                    <a:lnTo>
                      <a:pt x="0" y="6"/>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97" name="Freeform 339">
                <a:extLst>
                  <a:ext uri="{FF2B5EF4-FFF2-40B4-BE49-F238E27FC236}">
                    <a16:creationId xmlns="" xmlns:a16="http://schemas.microsoft.com/office/drawing/2014/main" id="{D815C3CF-5616-0403-8CB9-C084E703A1A9}"/>
                  </a:ext>
                </a:extLst>
              </p:cNvPr>
              <p:cNvSpPr>
                <a:spLocks noChangeAspect="1"/>
              </p:cNvSpPr>
              <p:nvPr/>
            </p:nvSpPr>
            <p:spPr bwMode="auto">
              <a:xfrm>
                <a:off x="781" y="3323"/>
                <a:ext cx="17" cy="17"/>
              </a:xfrm>
              <a:custGeom>
                <a:avLst/>
                <a:gdLst>
                  <a:gd name="T0" fmla="*/ 16 w 17"/>
                  <a:gd name="T1" fmla="*/ 12 h 17"/>
                  <a:gd name="T2" fmla="*/ 8 w 17"/>
                  <a:gd name="T3" fmla="*/ 16 h 17"/>
                  <a:gd name="T4" fmla="*/ 0 w 17"/>
                  <a:gd name="T5" fmla="*/ 12 h 17"/>
                  <a:gd name="T6" fmla="*/ 0 w 17"/>
                  <a:gd name="T7" fmla="*/ 0 h 17"/>
                  <a:gd name="T8" fmla="*/ 5 w 17"/>
                  <a:gd name="T9" fmla="*/ 3 h 17"/>
                  <a:gd name="T10" fmla="*/ 8 w 17"/>
                  <a:gd name="T11" fmla="*/ 3 h 17"/>
                  <a:gd name="T12" fmla="*/ 13 w 17"/>
                  <a:gd name="T13" fmla="*/ 3 h 17"/>
                  <a:gd name="T14" fmla="*/ 16 w 17"/>
                  <a:gd name="T15" fmla="*/ 0 h 17"/>
                  <a:gd name="T16" fmla="*/ 16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2"/>
                    </a:moveTo>
                    <a:lnTo>
                      <a:pt x="8" y="16"/>
                    </a:lnTo>
                    <a:lnTo>
                      <a:pt x="0" y="12"/>
                    </a:lnTo>
                    <a:lnTo>
                      <a:pt x="0" y="0"/>
                    </a:lnTo>
                    <a:lnTo>
                      <a:pt x="5" y="3"/>
                    </a:lnTo>
                    <a:lnTo>
                      <a:pt x="8" y="3"/>
                    </a:lnTo>
                    <a:lnTo>
                      <a:pt x="13" y="3"/>
                    </a:lnTo>
                    <a:lnTo>
                      <a:pt x="16" y="0"/>
                    </a:lnTo>
                    <a:lnTo>
                      <a:pt x="16" y="12"/>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298" name="Line 340">
                <a:extLst>
                  <a:ext uri="{FF2B5EF4-FFF2-40B4-BE49-F238E27FC236}">
                    <a16:creationId xmlns="" xmlns:a16="http://schemas.microsoft.com/office/drawing/2014/main" id="{4B9BFAE9-DD10-0C21-6FFB-4BD1937AAB66}"/>
                  </a:ext>
                </a:extLst>
              </p:cNvPr>
              <p:cNvSpPr>
                <a:spLocks noChangeAspect="1" noChangeShapeType="1"/>
              </p:cNvSpPr>
              <p:nvPr/>
            </p:nvSpPr>
            <p:spPr bwMode="auto">
              <a:xfrm>
                <a:off x="785" y="332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99" name="Line 341">
                <a:extLst>
                  <a:ext uri="{FF2B5EF4-FFF2-40B4-BE49-F238E27FC236}">
                    <a16:creationId xmlns="" xmlns:a16="http://schemas.microsoft.com/office/drawing/2014/main" id="{3718843B-7F4F-3F55-4A29-3D8605C54FB2}"/>
                  </a:ext>
                </a:extLst>
              </p:cNvPr>
              <p:cNvSpPr>
                <a:spLocks noChangeAspect="1" noChangeShapeType="1"/>
              </p:cNvSpPr>
              <p:nvPr/>
            </p:nvSpPr>
            <p:spPr bwMode="auto">
              <a:xfrm>
                <a:off x="793" y="3324"/>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00" name="Freeform 342">
                <a:extLst>
                  <a:ext uri="{FF2B5EF4-FFF2-40B4-BE49-F238E27FC236}">
                    <a16:creationId xmlns="" xmlns:a16="http://schemas.microsoft.com/office/drawing/2014/main" id="{6D21E546-4C2E-117D-C030-C9E4B484C3E4}"/>
                  </a:ext>
                </a:extLst>
              </p:cNvPr>
              <p:cNvSpPr>
                <a:spLocks noChangeAspect="1"/>
              </p:cNvSpPr>
              <p:nvPr/>
            </p:nvSpPr>
            <p:spPr bwMode="auto">
              <a:xfrm>
                <a:off x="781" y="3335"/>
                <a:ext cx="17" cy="17"/>
              </a:xfrm>
              <a:custGeom>
                <a:avLst/>
                <a:gdLst>
                  <a:gd name="T0" fmla="*/ 0 w 17"/>
                  <a:gd name="T1" fmla="*/ 0 h 17"/>
                  <a:gd name="T2" fmla="*/ 8 w 17"/>
                  <a:gd name="T3" fmla="*/ 0 h 17"/>
                  <a:gd name="T4" fmla="*/ 16 w 17"/>
                  <a:gd name="T5" fmla="*/ 0 h 17"/>
                  <a:gd name="T6" fmla="*/ 8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8" y="0"/>
                    </a:lnTo>
                    <a:lnTo>
                      <a:pt x="16" y="0"/>
                    </a:lnTo>
                    <a:lnTo>
                      <a:pt x="8" y="16"/>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301" name="Freeform 343">
                <a:extLst>
                  <a:ext uri="{FF2B5EF4-FFF2-40B4-BE49-F238E27FC236}">
                    <a16:creationId xmlns="" xmlns:a16="http://schemas.microsoft.com/office/drawing/2014/main" id="{2EE70B6B-003F-1B0A-E783-986C5D8F21EC}"/>
                  </a:ext>
                </a:extLst>
              </p:cNvPr>
              <p:cNvSpPr>
                <a:spLocks noChangeAspect="1"/>
              </p:cNvSpPr>
              <p:nvPr/>
            </p:nvSpPr>
            <p:spPr bwMode="auto">
              <a:xfrm>
                <a:off x="781" y="3336"/>
                <a:ext cx="17" cy="17"/>
              </a:xfrm>
              <a:custGeom>
                <a:avLst/>
                <a:gdLst>
                  <a:gd name="T0" fmla="*/ 16 w 17"/>
                  <a:gd name="T1" fmla="*/ 11 h 17"/>
                  <a:gd name="T2" fmla="*/ 8 w 17"/>
                  <a:gd name="T3" fmla="*/ 16 h 17"/>
                  <a:gd name="T4" fmla="*/ 0 w 17"/>
                  <a:gd name="T5" fmla="*/ 11 h 17"/>
                  <a:gd name="T6" fmla="*/ 0 w 17"/>
                  <a:gd name="T7" fmla="*/ 0 h 17"/>
                  <a:gd name="T8" fmla="*/ 5 w 17"/>
                  <a:gd name="T9" fmla="*/ 4 h 17"/>
                  <a:gd name="T10" fmla="*/ 8 w 17"/>
                  <a:gd name="T11" fmla="*/ 4 h 17"/>
                  <a:gd name="T12" fmla="*/ 13 w 17"/>
                  <a:gd name="T13" fmla="*/ 4 h 17"/>
                  <a:gd name="T14" fmla="*/ 16 w 17"/>
                  <a:gd name="T15" fmla="*/ 0 h 17"/>
                  <a:gd name="T16" fmla="*/ 16 w 17"/>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1"/>
                    </a:moveTo>
                    <a:lnTo>
                      <a:pt x="8" y="16"/>
                    </a:lnTo>
                    <a:lnTo>
                      <a:pt x="0" y="11"/>
                    </a:lnTo>
                    <a:lnTo>
                      <a:pt x="0" y="0"/>
                    </a:lnTo>
                    <a:lnTo>
                      <a:pt x="5" y="4"/>
                    </a:lnTo>
                    <a:lnTo>
                      <a:pt x="8" y="4"/>
                    </a:lnTo>
                    <a:lnTo>
                      <a:pt x="13" y="4"/>
                    </a:lnTo>
                    <a:lnTo>
                      <a:pt x="16" y="0"/>
                    </a:lnTo>
                    <a:lnTo>
                      <a:pt x="16" y="11"/>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302" name="Line 344">
                <a:extLst>
                  <a:ext uri="{FF2B5EF4-FFF2-40B4-BE49-F238E27FC236}">
                    <a16:creationId xmlns="" xmlns:a16="http://schemas.microsoft.com/office/drawing/2014/main" id="{C245624C-34B1-E14C-95B8-6C70F0BF30BD}"/>
                  </a:ext>
                </a:extLst>
              </p:cNvPr>
              <p:cNvSpPr>
                <a:spLocks noChangeAspect="1" noChangeShapeType="1"/>
              </p:cNvSpPr>
              <p:nvPr/>
            </p:nvSpPr>
            <p:spPr bwMode="auto">
              <a:xfrm>
                <a:off x="785" y="333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03" name="Line 345">
                <a:extLst>
                  <a:ext uri="{FF2B5EF4-FFF2-40B4-BE49-F238E27FC236}">
                    <a16:creationId xmlns="" xmlns:a16="http://schemas.microsoft.com/office/drawing/2014/main" id="{0C9B33C7-2076-42C1-F299-EB3DF55864F3}"/>
                  </a:ext>
                </a:extLst>
              </p:cNvPr>
              <p:cNvSpPr>
                <a:spLocks noChangeAspect="1" noChangeShapeType="1"/>
              </p:cNvSpPr>
              <p:nvPr/>
            </p:nvSpPr>
            <p:spPr bwMode="auto">
              <a:xfrm>
                <a:off x="793" y="333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04" name="Freeform 346">
                <a:extLst>
                  <a:ext uri="{FF2B5EF4-FFF2-40B4-BE49-F238E27FC236}">
                    <a16:creationId xmlns="" xmlns:a16="http://schemas.microsoft.com/office/drawing/2014/main" id="{8F9A8C52-D778-8BC3-3DC5-0D7B25DDE23A}"/>
                  </a:ext>
                </a:extLst>
              </p:cNvPr>
              <p:cNvSpPr>
                <a:spLocks noChangeAspect="1"/>
              </p:cNvSpPr>
              <p:nvPr/>
            </p:nvSpPr>
            <p:spPr bwMode="auto">
              <a:xfrm>
                <a:off x="758" y="3319"/>
                <a:ext cx="17" cy="17"/>
              </a:xfrm>
              <a:custGeom>
                <a:avLst/>
                <a:gdLst>
                  <a:gd name="T0" fmla="*/ 0 w 17"/>
                  <a:gd name="T1" fmla="*/ 6 h 17"/>
                  <a:gd name="T2" fmla="*/ 8 w 17"/>
                  <a:gd name="T3" fmla="*/ 0 h 17"/>
                  <a:gd name="T4" fmla="*/ 16 w 17"/>
                  <a:gd name="T5" fmla="*/ 6 h 17"/>
                  <a:gd name="T6" fmla="*/ 8 w 17"/>
                  <a:gd name="T7" fmla="*/ 16 h 17"/>
                  <a:gd name="T8" fmla="*/ 2 w 17"/>
                  <a:gd name="T9" fmla="*/ 10 h 17"/>
                  <a:gd name="T10" fmla="*/ 0 w 17"/>
                  <a:gd name="T11" fmla="*/ 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6"/>
                    </a:moveTo>
                    <a:lnTo>
                      <a:pt x="8" y="0"/>
                    </a:lnTo>
                    <a:lnTo>
                      <a:pt x="16" y="6"/>
                    </a:lnTo>
                    <a:lnTo>
                      <a:pt x="8" y="16"/>
                    </a:lnTo>
                    <a:lnTo>
                      <a:pt x="2" y="10"/>
                    </a:lnTo>
                    <a:lnTo>
                      <a:pt x="0" y="6"/>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305" name="Freeform 347">
                <a:extLst>
                  <a:ext uri="{FF2B5EF4-FFF2-40B4-BE49-F238E27FC236}">
                    <a16:creationId xmlns="" xmlns:a16="http://schemas.microsoft.com/office/drawing/2014/main" id="{12799AE5-99CC-CC6A-A772-47FB8AC9BE40}"/>
                  </a:ext>
                </a:extLst>
              </p:cNvPr>
              <p:cNvSpPr>
                <a:spLocks noChangeAspect="1"/>
              </p:cNvSpPr>
              <p:nvPr/>
            </p:nvSpPr>
            <p:spPr bwMode="auto">
              <a:xfrm>
                <a:off x="758" y="3321"/>
                <a:ext cx="17" cy="17"/>
              </a:xfrm>
              <a:custGeom>
                <a:avLst/>
                <a:gdLst>
                  <a:gd name="T0" fmla="*/ 16 w 17"/>
                  <a:gd name="T1" fmla="*/ 13 h 17"/>
                  <a:gd name="T2" fmla="*/ 8 w 17"/>
                  <a:gd name="T3" fmla="*/ 16 h 17"/>
                  <a:gd name="T4" fmla="*/ 0 w 17"/>
                  <a:gd name="T5" fmla="*/ 13 h 17"/>
                  <a:gd name="T6" fmla="*/ 0 w 17"/>
                  <a:gd name="T7" fmla="*/ 0 h 17"/>
                  <a:gd name="T8" fmla="*/ 4 w 17"/>
                  <a:gd name="T9" fmla="*/ 5 h 17"/>
                  <a:gd name="T10" fmla="*/ 8 w 17"/>
                  <a:gd name="T11" fmla="*/ 5 h 17"/>
                  <a:gd name="T12" fmla="*/ 13 w 17"/>
                  <a:gd name="T13" fmla="*/ 2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4" y="5"/>
                    </a:lnTo>
                    <a:lnTo>
                      <a:pt x="8" y="5"/>
                    </a:lnTo>
                    <a:lnTo>
                      <a:pt x="13" y="2"/>
                    </a:lnTo>
                    <a:lnTo>
                      <a:pt x="16" y="0"/>
                    </a:lnTo>
                    <a:lnTo>
                      <a:pt x="16" y="13"/>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306" name="Line 348">
                <a:extLst>
                  <a:ext uri="{FF2B5EF4-FFF2-40B4-BE49-F238E27FC236}">
                    <a16:creationId xmlns="" xmlns:a16="http://schemas.microsoft.com/office/drawing/2014/main" id="{ECB0CB72-114D-4AFB-2C33-6EE7A3CF1E1C}"/>
                  </a:ext>
                </a:extLst>
              </p:cNvPr>
              <p:cNvSpPr>
                <a:spLocks noChangeAspect="1" noChangeShapeType="1"/>
              </p:cNvSpPr>
              <p:nvPr/>
            </p:nvSpPr>
            <p:spPr bwMode="auto">
              <a:xfrm>
                <a:off x="764" y="3322"/>
                <a:ext cx="0"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07" name="Line 349">
                <a:extLst>
                  <a:ext uri="{FF2B5EF4-FFF2-40B4-BE49-F238E27FC236}">
                    <a16:creationId xmlns="" xmlns:a16="http://schemas.microsoft.com/office/drawing/2014/main" id="{0657645A-0301-BED2-4424-65B56E53FF25}"/>
                  </a:ext>
                </a:extLst>
              </p:cNvPr>
              <p:cNvSpPr>
                <a:spLocks noChangeAspect="1" noChangeShapeType="1"/>
              </p:cNvSpPr>
              <p:nvPr/>
            </p:nvSpPr>
            <p:spPr bwMode="auto">
              <a:xfrm>
                <a:off x="772" y="3323"/>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08" name="Freeform 350">
                <a:extLst>
                  <a:ext uri="{FF2B5EF4-FFF2-40B4-BE49-F238E27FC236}">
                    <a16:creationId xmlns="" xmlns:a16="http://schemas.microsoft.com/office/drawing/2014/main" id="{814E0507-88ED-2703-40CE-F61FDDBB1D27}"/>
                  </a:ext>
                </a:extLst>
              </p:cNvPr>
              <p:cNvSpPr>
                <a:spLocks noChangeAspect="1"/>
              </p:cNvSpPr>
              <p:nvPr/>
            </p:nvSpPr>
            <p:spPr bwMode="auto">
              <a:xfrm>
                <a:off x="758" y="3334"/>
                <a:ext cx="17" cy="17"/>
              </a:xfrm>
              <a:custGeom>
                <a:avLst/>
                <a:gdLst>
                  <a:gd name="T0" fmla="*/ 0 w 17"/>
                  <a:gd name="T1" fmla="*/ 10 h 17"/>
                  <a:gd name="T2" fmla="*/ 8 w 17"/>
                  <a:gd name="T3" fmla="*/ 0 h 17"/>
                  <a:gd name="T4" fmla="*/ 16 w 17"/>
                  <a:gd name="T5" fmla="*/ 10 h 17"/>
                  <a:gd name="T6" fmla="*/ 8 w 17"/>
                  <a:gd name="T7" fmla="*/ 16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8" y="0"/>
                    </a:lnTo>
                    <a:lnTo>
                      <a:pt x="16" y="10"/>
                    </a:lnTo>
                    <a:lnTo>
                      <a:pt x="8" y="16"/>
                    </a:lnTo>
                    <a:lnTo>
                      <a:pt x="0" y="1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309" name="Freeform 351">
                <a:extLst>
                  <a:ext uri="{FF2B5EF4-FFF2-40B4-BE49-F238E27FC236}">
                    <a16:creationId xmlns="" xmlns:a16="http://schemas.microsoft.com/office/drawing/2014/main" id="{32B08B16-94C1-30D9-7405-140B2B241B51}"/>
                  </a:ext>
                </a:extLst>
              </p:cNvPr>
              <p:cNvSpPr>
                <a:spLocks noChangeAspect="1"/>
              </p:cNvSpPr>
              <p:nvPr/>
            </p:nvSpPr>
            <p:spPr bwMode="auto">
              <a:xfrm>
                <a:off x="758" y="3335"/>
                <a:ext cx="17" cy="17"/>
              </a:xfrm>
              <a:custGeom>
                <a:avLst/>
                <a:gdLst>
                  <a:gd name="T0" fmla="*/ 16 w 17"/>
                  <a:gd name="T1" fmla="*/ 13 h 17"/>
                  <a:gd name="T2" fmla="*/ 8 w 17"/>
                  <a:gd name="T3" fmla="*/ 16 h 17"/>
                  <a:gd name="T4" fmla="*/ 0 w 17"/>
                  <a:gd name="T5" fmla="*/ 13 h 17"/>
                  <a:gd name="T6" fmla="*/ 0 w 17"/>
                  <a:gd name="T7" fmla="*/ 0 h 17"/>
                  <a:gd name="T8" fmla="*/ 4 w 17"/>
                  <a:gd name="T9" fmla="*/ 2 h 17"/>
                  <a:gd name="T10" fmla="*/ 8 w 17"/>
                  <a:gd name="T11" fmla="*/ 2 h 17"/>
                  <a:gd name="T12" fmla="*/ 13 w 17"/>
                  <a:gd name="T13" fmla="*/ 2 h 17"/>
                  <a:gd name="T14" fmla="*/ 16 w 17"/>
                  <a:gd name="T15" fmla="*/ 0 h 17"/>
                  <a:gd name="T16" fmla="*/ 16 w 17"/>
                  <a:gd name="T17" fmla="*/ 13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3"/>
                    </a:moveTo>
                    <a:lnTo>
                      <a:pt x="8" y="16"/>
                    </a:lnTo>
                    <a:lnTo>
                      <a:pt x="0" y="13"/>
                    </a:lnTo>
                    <a:lnTo>
                      <a:pt x="0" y="0"/>
                    </a:lnTo>
                    <a:lnTo>
                      <a:pt x="4" y="2"/>
                    </a:lnTo>
                    <a:lnTo>
                      <a:pt x="8" y="2"/>
                    </a:lnTo>
                    <a:lnTo>
                      <a:pt x="13" y="2"/>
                    </a:lnTo>
                    <a:lnTo>
                      <a:pt x="16" y="0"/>
                    </a:lnTo>
                    <a:lnTo>
                      <a:pt x="16" y="13"/>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310" name="Line 352">
                <a:extLst>
                  <a:ext uri="{FF2B5EF4-FFF2-40B4-BE49-F238E27FC236}">
                    <a16:creationId xmlns="" xmlns:a16="http://schemas.microsoft.com/office/drawing/2014/main" id="{75D3BAEE-8536-4A18-9725-4B6DDEA26734}"/>
                  </a:ext>
                </a:extLst>
              </p:cNvPr>
              <p:cNvSpPr>
                <a:spLocks noChangeAspect="1" noChangeShapeType="1"/>
              </p:cNvSpPr>
              <p:nvPr/>
            </p:nvSpPr>
            <p:spPr bwMode="auto">
              <a:xfrm>
                <a:off x="764" y="3335"/>
                <a:ext cx="0"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11" name="Line 353">
                <a:extLst>
                  <a:ext uri="{FF2B5EF4-FFF2-40B4-BE49-F238E27FC236}">
                    <a16:creationId xmlns="" xmlns:a16="http://schemas.microsoft.com/office/drawing/2014/main" id="{5FABF514-8D66-0664-05F4-125302014FEF}"/>
                  </a:ext>
                </a:extLst>
              </p:cNvPr>
              <p:cNvSpPr>
                <a:spLocks noChangeAspect="1" noChangeShapeType="1"/>
              </p:cNvSpPr>
              <p:nvPr/>
            </p:nvSpPr>
            <p:spPr bwMode="auto">
              <a:xfrm>
                <a:off x="772" y="3335"/>
                <a:ext cx="0"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312" name="Oval 354">
                <a:extLst>
                  <a:ext uri="{FF2B5EF4-FFF2-40B4-BE49-F238E27FC236}">
                    <a16:creationId xmlns="" xmlns:a16="http://schemas.microsoft.com/office/drawing/2014/main" id="{E5BDE40F-FE0E-AACE-E037-EAD477F4EC0C}"/>
                  </a:ext>
                </a:extLst>
              </p:cNvPr>
              <p:cNvSpPr>
                <a:spLocks noChangeAspect="1" noChangeArrowheads="1"/>
              </p:cNvSpPr>
              <p:nvPr/>
            </p:nvSpPr>
            <p:spPr bwMode="auto">
              <a:xfrm>
                <a:off x="858" y="3307"/>
                <a:ext cx="13" cy="8"/>
              </a:xfrm>
              <a:prstGeom prst="ellipse">
                <a:avLst/>
              </a:prstGeom>
              <a:solidFill>
                <a:srgbClr val="00AE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13" name="Freeform 355">
                <a:extLst>
                  <a:ext uri="{FF2B5EF4-FFF2-40B4-BE49-F238E27FC236}">
                    <a16:creationId xmlns="" xmlns:a16="http://schemas.microsoft.com/office/drawing/2014/main" id="{21AD3400-129C-C88B-F93A-F99ECC2CC2FB}"/>
                  </a:ext>
                </a:extLst>
              </p:cNvPr>
              <p:cNvSpPr>
                <a:spLocks noChangeAspect="1"/>
              </p:cNvSpPr>
              <p:nvPr/>
            </p:nvSpPr>
            <p:spPr bwMode="auto">
              <a:xfrm>
                <a:off x="848" y="3309"/>
                <a:ext cx="32" cy="17"/>
              </a:xfrm>
              <a:custGeom>
                <a:avLst/>
                <a:gdLst>
                  <a:gd name="T0" fmla="*/ 30 w 32"/>
                  <a:gd name="T1" fmla="*/ 0 h 17"/>
                  <a:gd name="T2" fmla="*/ 31 w 32"/>
                  <a:gd name="T3" fmla="*/ 8 h 17"/>
                  <a:gd name="T4" fmla="*/ 26 w 32"/>
                  <a:gd name="T5" fmla="*/ 10 h 17"/>
                  <a:gd name="T6" fmla="*/ 15 w 32"/>
                  <a:gd name="T7" fmla="*/ 16 h 17"/>
                  <a:gd name="T8" fmla="*/ 5 w 32"/>
                  <a:gd name="T9" fmla="*/ 10 h 17"/>
                  <a:gd name="T10" fmla="*/ 0 w 32"/>
                  <a:gd name="T11" fmla="*/ 8 h 17"/>
                  <a:gd name="T12" fmla="*/ 1 w 32"/>
                  <a:gd name="T13" fmla="*/ 0 h 17"/>
                  <a:gd name="T14" fmla="*/ 0 60000 65536"/>
                  <a:gd name="T15" fmla="*/ 0 60000 65536"/>
                  <a:gd name="T16" fmla="*/ 0 60000 65536"/>
                  <a:gd name="T17" fmla="*/ 0 60000 65536"/>
                  <a:gd name="T18" fmla="*/ 0 60000 65536"/>
                  <a:gd name="T19" fmla="*/ 0 60000 65536"/>
                  <a:gd name="T20" fmla="*/ 0 60000 65536"/>
                  <a:gd name="T21" fmla="*/ 0 w 32"/>
                  <a:gd name="T22" fmla="*/ 0 h 17"/>
                  <a:gd name="T23" fmla="*/ 32 w 3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17">
                    <a:moveTo>
                      <a:pt x="30" y="0"/>
                    </a:moveTo>
                    <a:lnTo>
                      <a:pt x="31" y="8"/>
                    </a:lnTo>
                    <a:lnTo>
                      <a:pt x="26" y="10"/>
                    </a:lnTo>
                    <a:lnTo>
                      <a:pt x="15" y="16"/>
                    </a:lnTo>
                    <a:lnTo>
                      <a:pt x="5" y="10"/>
                    </a:lnTo>
                    <a:lnTo>
                      <a:pt x="0" y="8"/>
                    </a:lnTo>
                    <a:lnTo>
                      <a:pt x="1" y="0"/>
                    </a:lnTo>
                  </a:path>
                </a:pathLst>
              </a:custGeom>
              <a:solidFill>
                <a:srgbClr val="00AE00"/>
              </a:solidFill>
              <a:ln w="12700" cap="rnd" cmpd="sng">
                <a:solidFill>
                  <a:srgbClr val="000000"/>
                </a:solidFill>
                <a:prstDash val="solid"/>
                <a:round/>
                <a:headEnd type="none" w="sm" len="sm"/>
                <a:tailEnd type="none" w="sm" len="sm"/>
              </a:ln>
            </p:spPr>
            <p:txBody>
              <a:bodyPr/>
              <a:lstStyle/>
              <a:p>
                <a:endParaRPr lang="ru-RU" dirty="0"/>
              </a:p>
            </p:txBody>
          </p:sp>
          <p:sp>
            <p:nvSpPr>
              <p:cNvPr id="1314" name="Freeform 356">
                <a:extLst>
                  <a:ext uri="{FF2B5EF4-FFF2-40B4-BE49-F238E27FC236}">
                    <a16:creationId xmlns="" xmlns:a16="http://schemas.microsoft.com/office/drawing/2014/main" id="{7ECE8AEF-E62B-03B2-3F43-5EE0CA969249}"/>
                  </a:ext>
                </a:extLst>
              </p:cNvPr>
              <p:cNvSpPr>
                <a:spLocks noChangeAspect="1"/>
              </p:cNvSpPr>
              <p:nvPr/>
            </p:nvSpPr>
            <p:spPr bwMode="auto">
              <a:xfrm>
                <a:off x="809" y="3362"/>
                <a:ext cx="110" cy="17"/>
              </a:xfrm>
              <a:custGeom>
                <a:avLst/>
                <a:gdLst>
                  <a:gd name="T0" fmla="*/ 109 w 110"/>
                  <a:gd name="T1" fmla="*/ 4 h 17"/>
                  <a:gd name="T2" fmla="*/ 88 w 110"/>
                  <a:gd name="T3" fmla="*/ 16 h 17"/>
                  <a:gd name="T4" fmla="*/ 55 w 110"/>
                  <a:gd name="T5" fmla="*/ 16 h 17"/>
                  <a:gd name="T6" fmla="*/ 21 w 110"/>
                  <a:gd name="T7" fmla="*/ 16 h 17"/>
                  <a:gd name="T8" fmla="*/ 0 w 110"/>
                  <a:gd name="T9" fmla="*/ 0 h 17"/>
                  <a:gd name="T10" fmla="*/ 0 60000 65536"/>
                  <a:gd name="T11" fmla="*/ 0 60000 65536"/>
                  <a:gd name="T12" fmla="*/ 0 60000 65536"/>
                  <a:gd name="T13" fmla="*/ 0 60000 65536"/>
                  <a:gd name="T14" fmla="*/ 0 60000 65536"/>
                  <a:gd name="T15" fmla="*/ 0 w 110"/>
                  <a:gd name="T16" fmla="*/ 0 h 17"/>
                  <a:gd name="T17" fmla="*/ 110 w 110"/>
                  <a:gd name="T18" fmla="*/ 17 h 17"/>
                </a:gdLst>
                <a:ahLst/>
                <a:cxnLst>
                  <a:cxn ang="T10">
                    <a:pos x="T0" y="T1"/>
                  </a:cxn>
                  <a:cxn ang="T11">
                    <a:pos x="T2" y="T3"/>
                  </a:cxn>
                  <a:cxn ang="T12">
                    <a:pos x="T4" y="T5"/>
                  </a:cxn>
                  <a:cxn ang="T13">
                    <a:pos x="T6" y="T7"/>
                  </a:cxn>
                  <a:cxn ang="T14">
                    <a:pos x="T8" y="T9"/>
                  </a:cxn>
                </a:cxnLst>
                <a:rect l="T15" t="T16" r="T17" b="T18"/>
                <a:pathLst>
                  <a:path w="110" h="17">
                    <a:moveTo>
                      <a:pt x="109" y="4"/>
                    </a:moveTo>
                    <a:lnTo>
                      <a:pt x="88" y="16"/>
                    </a:lnTo>
                    <a:lnTo>
                      <a:pt x="55" y="16"/>
                    </a:lnTo>
                    <a:lnTo>
                      <a:pt x="21" y="16"/>
                    </a:lnTo>
                    <a:lnTo>
                      <a:pt x="0" y="0"/>
                    </a:lnTo>
                  </a:path>
                </a:pathLst>
              </a:custGeom>
              <a:solidFill>
                <a:srgbClr val="00AE00"/>
              </a:solidFill>
              <a:ln w="12700" cap="rnd" cmpd="sng">
                <a:solidFill>
                  <a:srgbClr val="000000"/>
                </a:solidFill>
                <a:prstDash val="solid"/>
                <a:round/>
                <a:headEnd type="none" w="sm" len="sm"/>
                <a:tailEnd type="none" w="sm" len="sm"/>
              </a:ln>
            </p:spPr>
            <p:txBody>
              <a:bodyPr/>
              <a:lstStyle/>
              <a:p>
                <a:endParaRPr lang="ru-RU" dirty="0"/>
              </a:p>
            </p:txBody>
          </p:sp>
          <p:sp>
            <p:nvSpPr>
              <p:cNvPr id="1315" name="Freeform 357">
                <a:extLst>
                  <a:ext uri="{FF2B5EF4-FFF2-40B4-BE49-F238E27FC236}">
                    <a16:creationId xmlns="" xmlns:a16="http://schemas.microsoft.com/office/drawing/2014/main" id="{0E75808C-F287-73A6-19DB-62EF45F564BB}"/>
                  </a:ext>
                </a:extLst>
              </p:cNvPr>
              <p:cNvSpPr>
                <a:spLocks noChangeAspect="1"/>
              </p:cNvSpPr>
              <p:nvPr/>
            </p:nvSpPr>
            <p:spPr bwMode="auto">
              <a:xfrm>
                <a:off x="825" y="3367"/>
                <a:ext cx="78" cy="17"/>
              </a:xfrm>
              <a:custGeom>
                <a:avLst/>
                <a:gdLst>
                  <a:gd name="T0" fmla="*/ 77 w 78"/>
                  <a:gd name="T1" fmla="*/ 0 h 17"/>
                  <a:gd name="T2" fmla="*/ 40 w 78"/>
                  <a:gd name="T3" fmla="*/ 16 h 17"/>
                  <a:gd name="T4" fmla="*/ 0 w 78"/>
                  <a:gd name="T5" fmla="*/ 0 h 17"/>
                  <a:gd name="T6" fmla="*/ 0 60000 65536"/>
                  <a:gd name="T7" fmla="*/ 0 60000 65536"/>
                  <a:gd name="T8" fmla="*/ 0 60000 65536"/>
                  <a:gd name="T9" fmla="*/ 0 w 78"/>
                  <a:gd name="T10" fmla="*/ 0 h 17"/>
                  <a:gd name="T11" fmla="*/ 78 w 78"/>
                  <a:gd name="T12" fmla="*/ 17 h 17"/>
                </a:gdLst>
                <a:ahLst/>
                <a:cxnLst>
                  <a:cxn ang="T6">
                    <a:pos x="T0" y="T1"/>
                  </a:cxn>
                  <a:cxn ang="T7">
                    <a:pos x="T2" y="T3"/>
                  </a:cxn>
                  <a:cxn ang="T8">
                    <a:pos x="T4" y="T5"/>
                  </a:cxn>
                </a:cxnLst>
                <a:rect l="T9" t="T10" r="T11" b="T12"/>
                <a:pathLst>
                  <a:path w="78" h="17">
                    <a:moveTo>
                      <a:pt x="77" y="0"/>
                    </a:moveTo>
                    <a:lnTo>
                      <a:pt x="40" y="16"/>
                    </a:lnTo>
                    <a:lnTo>
                      <a:pt x="0" y="0"/>
                    </a:lnTo>
                  </a:path>
                </a:pathLst>
              </a:custGeom>
              <a:solidFill>
                <a:srgbClr val="00AE00"/>
              </a:solidFill>
              <a:ln w="12700" cap="rnd" cmpd="sng">
                <a:solidFill>
                  <a:srgbClr val="000000"/>
                </a:solidFill>
                <a:prstDash val="solid"/>
                <a:round/>
                <a:headEnd type="none" w="sm" len="sm"/>
                <a:tailEnd type="none" w="sm" len="sm"/>
              </a:ln>
            </p:spPr>
            <p:txBody>
              <a:bodyPr/>
              <a:lstStyle/>
              <a:p>
                <a:endParaRPr lang="ru-RU" dirty="0"/>
              </a:p>
            </p:txBody>
          </p:sp>
          <p:sp>
            <p:nvSpPr>
              <p:cNvPr id="1316" name="Freeform 358">
                <a:extLst>
                  <a:ext uri="{FF2B5EF4-FFF2-40B4-BE49-F238E27FC236}">
                    <a16:creationId xmlns="" xmlns:a16="http://schemas.microsoft.com/office/drawing/2014/main" id="{8503EA84-61B7-6F1D-1F24-84B82F26640B}"/>
                  </a:ext>
                </a:extLst>
              </p:cNvPr>
              <p:cNvSpPr>
                <a:spLocks noChangeAspect="1"/>
              </p:cNvSpPr>
              <p:nvPr/>
            </p:nvSpPr>
            <p:spPr bwMode="auto">
              <a:xfrm>
                <a:off x="754" y="3325"/>
                <a:ext cx="221" cy="17"/>
              </a:xfrm>
              <a:custGeom>
                <a:avLst/>
                <a:gdLst>
                  <a:gd name="T0" fmla="*/ 0 w 221"/>
                  <a:gd name="T1" fmla="*/ 0 h 17"/>
                  <a:gd name="T2" fmla="*/ 32 w 221"/>
                  <a:gd name="T3" fmla="*/ 3 h 17"/>
                  <a:gd name="T4" fmla="*/ 109 w 221"/>
                  <a:gd name="T5" fmla="*/ 5 h 17"/>
                  <a:gd name="T6" fmla="*/ 188 w 221"/>
                  <a:gd name="T7" fmla="*/ 3 h 17"/>
                  <a:gd name="T8" fmla="*/ 220 w 221"/>
                  <a:gd name="T9" fmla="*/ 0 h 17"/>
                  <a:gd name="T10" fmla="*/ 220 w 221"/>
                  <a:gd name="T11" fmla="*/ 10 h 17"/>
                  <a:gd name="T12" fmla="*/ 188 w 221"/>
                  <a:gd name="T13" fmla="*/ 14 h 17"/>
                  <a:gd name="T14" fmla="*/ 109 w 221"/>
                  <a:gd name="T15" fmla="*/ 16 h 17"/>
                  <a:gd name="T16" fmla="*/ 32 w 221"/>
                  <a:gd name="T17" fmla="*/ 14 h 17"/>
                  <a:gd name="T18" fmla="*/ 0 w 221"/>
                  <a:gd name="T19" fmla="*/ 10 h 17"/>
                  <a:gd name="T20" fmla="*/ 0 w 221"/>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1"/>
                  <a:gd name="T34" fmla="*/ 0 h 17"/>
                  <a:gd name="T35" fmla="*/ 221 w 221"/>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1" h="17">
                    <a:moveTo>
                      <a:pt x="0" y="0"/>
                    </a:moveTo>
                    <a:lnTo>
                      <a:pt x="32" y="3"/>
                    </a:lnTo>
                    <a:lnTo>
                      <a:pt x="109" y="5"/>
                    </a:lnTo>
                    <a:lnTo>
                      <a:pt x="188" y="3"/>
                    </a:lnTo>
                    <a:lnTo>
                      <a:pt x="220" y="0"/>
                    </a:lnTo>
                    <a:lnTo>
                      <a:pt x="220" y="10"/>
                    </a:lnTo>
                    <a:lnTo>
                      <a:pt x="188" y="14"/>
                    </a:lnTo>
                    <a:lnTo>
                      <a:pt x="109" y="16"/>
                    </a:lnTo>
                    <a:lnTo>
                      <a:pt x="32" y="14"/>
                    </a:lnTo>
                    <a:lnTo>
                      <a:pt x="0" y="10"/>
                    </a:lnTo>
                    <a:lnTo>
                      <a:pt x="0" y="0"/>
                    </a:lnTo>
                  </a:path>
                </a:pathLst>
              </a:custGeom>
              <a:solidFill>
                <a:srgbClr val="00AE00"/>
              </a:solidFill>
              <a:ln w="12700" cap="rnd" cmpd="sng">
                <a:solidFill>
                  <a:srgbClr val="000000"/>
                </a:solidFill>
                <a:prstDash val="solid"/>
                <a:round/>
                <a:headEnd/>
                <a:tailEnd/>
              </a:ln>
            </p:spPr>
            <p:txBody>
              <a:bodyPr/>
              <a:lstStyle/>
              <a:p>
                <a:endParaRPr lang="ru-RU" dirty="0"/>
              </a:p>
            </p:txBody>
          </p:sp>
          <p:sp>
            <p:nvSpPr>
              <p:cNvPr id="1317" name="Freeform 359">
                <a:extLst>
                  <a:ext uri="{FF2B5EF4-FFF2-40B4-BE49-F238E27FC236}">
                    <a16:creationId xmlns="" xmlns:a16="http://schemas.microsoft.com/office/drawing/2014/main" id="{4910D8FC-536C-26DC-DF26-FF1C2C430F6B}"/>
                  </a:ext>
                </a:extLst>
              </p:cNvPr>
              <p:cNvSpPr>
                <a:spLocks noChangeAspect="1"/>
              </p:cNvSpPr>
              <p:nvPr/>
            </p:nvSpPr>
            <p:spPr bwMode="auto">
              <a:xfrm>
                <a:off x="754" y="3327"/>
                <a:ext cx="221" cy="17"/>
              </a:xfrm>
              <a:custGeom>
                <a:avLst/>
                <a:gdLst>
                  <a:gd name="T0" fmla="*/ 220 w 221"/>
                  <a:gd name="T1" fmla="*/ 0 h 17"/>
                  <a:gd name="T2" fmla="*/ 188 w 221"/>
                  <a:gd name="T3" fmla="*/ 11 h 17"/>
                  <a:gd name="T4" fmla="*/ 109 w 221"/>
                  <a:gd name="T5" fmla="*/ 16 h 17"/>
                  <a:gd name="T6" fmla="*/ 32 w 221"/>
                  <a:gd name="T7" fmla="*/ 11 h 17"/>
                  <a:gd name="T8" fmla="*/ 0 w 221"/>
                  <a:gd name="T9" fmla="*/ 0 h 17"/>
                  <a:gd name="T10" fmla="*/ 0 60000 65536"/>
                  <a:gd name="T11" fmla="*/ 0 60000 65536"/>
                  <a:gd name="T12" fmla="*/ 0 60000 65536"/>
                  <a:gd name="T13" fmla="*/ 0 60000 65536"/>
                  <a:gd name="T14" fmla="*/ 0 60000 65536"/>
                  <a:gd name="T15" fmla="*/ 0 w 221"/>
                  <a:gd name="T16" fmla="*/ 0 h 17"/>
                  <a:gd name="T17" fmla="*/ 221 w 221"/>
                  <a:gd name="T18" fmla="*/ 17 h 17"/>
                </a:gdLst>
                <a:ahLst/>
                <a:cxnLst>
                  <a:cxn ang="T10">
                    <a:pos x="T0" y="T1"/>
                  </a:cxn>
                  <a:cxn ang="T11">
                    <a:pos x="T2" y="T3"/>
                  </a:cxn>
                  <a:cxn ang="T12">
                    <a:pos x="T4" y="T5"/>
                  </a:cxn>
                  <a:cxn ang="T13">
                    <a:pos x="T6" y="T7"/>
                  </a:cxn>
                  <a:cxn ang="T14">
                    <a:pos x="T8" y="T9"/>
                  </a:cxn>
                </a:cxnLst>
                <a:rect l="T15" t="T16" r="T17" b="T18"/>
                <a:pathLst>
                  <a:path w="221" h="17">
                    <a:moveTo>
                      <a:pt x="220" y="0"/>
                    </a:moveTo>
                    <a:lnTo>
                      <a:pt x="188" y="11"/>
                    </a:lnTo>
                    <a:lnTo>
                      <a:pt x="109" y="16"/>
                    </a:lnTo>
                    <a:lnTo>
                      <a:pt x="32" y="11"/>
                    </a:lnTo>
                    <a:lnTo>
                      <a:pt x="0" y="0"/>
                    </a:lnTo>
                  </a:path>
                </a:pathLst>
              </a:custGeom>
              <a:solidFill>
                <a:srgbClr val="00AE00"/>
              </a:solidFill>
              <a:ln w="12700" cap="rnd" cmpd="sng">
                <a:solidFill>
                  <a:srgbClr val="000000"/>
                </a:solidFill>
                <a:prstDash val="solid"/>
                <a:round/>
                <a:headEnd type="none" w="sm" len="sm"/>
                <a:tailEnd type="none" w="sm" len="sm"/>
              </a:ln>
            </p:spPr>
            <p:txBody>
              <a:bodyPr/>
              <a:lstStyle/>
              <a:p>
                <a:endParaRPr lang="ru-RU" dirty="0"/>
              </a:p>
            </p:txBody>
          </p:sp>
        </p:grpSp>
        <p:sp>
          <p:nvSpPr>
            <p:cNvPr id="1212" name="Freeform 360">
              <a:extLst>
                <a:ext uri="{FF2B5EF4-FFF2-40B4-BE49-F238E27FC236}">
                  <a16:creationId xmlns="" xmlns:a16="http://schemas.microsoft.com/office/drawing/2014/main" id="{2A66A1E3-65BC-354B-223F-C2549D89E770}"/>
                </a:ext>
              </a:extLst>
            </p:cNvPr>
            <p:cNvSpPr>
              <a:spLocks noChangeAspect="1"/>
            </p:cNvSpPr>
            <p:nvPr/>
          </p:nvSpPr>
          <p:spPr bwMode="auto">
            <a:xfrm>
              <a:off x="928" y="3447"/>
              <a:ext cx="17" cy="17"/>
            </a:xfrm>
            <a:custGeom>
              <a:avLst/>
              <a:gdLst>
                <a:gd name="T0" fmla="*/ 0 w 17"/>
                <a:gd name="T1" fmla="*/ 0 h 17"/>
                <a:gd name="T2" fmla="*/ 16 w 17"/>
                <a:gd name="T3" fmla="*/ 10 h 17"/>
                <a:gd name="T4" fmla="*/ 16 w 17"/>
                <a:gd name="T5" fmla="*/ 13 h 17"/>
                <a:gd name="T6" fmla="*/ 16 w 17"/>
                <a:gd name="T7" fmla="*/ 16 h 17"/>
                <a:gd name="T8" fmla="*/ 0 w 17"/>
                <a:gd name="T9" fmla="*/ 10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16" y="10"/>
                  </a:lnTo>
                  <a:lnTo>
                    <a:pt x="16" y="13"/>
                  </a:lnTo>
                  <a:lnTo>
                    <a:pt x="16" y="16"/>
                  </a:lnTo>
                  <a:lnTo>
                    <a:pt x="0" y="10"/>
                  </a:lnTo>
                  <a:lnTo>
                    <a:pt x="0" y="0"/>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1213" name="Freeform 361">
              <a:extLst>
                <a:ext uri="{FF2B5EF4-FFF2-40B4-BE49-F238E27FC236}">
                  <a16:creationId xmlns="" xmlns:a16="http://schemas.microsoft.com/office/drawing/2014/main" id="{8A146812-E736-F4AD-CE8C-4BC3A045A477}"/>
                </a:ext>
              </a:extLst>
            </p:cNvPr>
            <p:cNvSpPr>
              <a:spLocks noChangeAspect="1"/>
            </p:cNvSpPr>
            <p:nvPr/>
          </p:nvSpPr>
          <p:spPr bwMode="auto">
            <a:xfrm>
              <a:off x="928" y="3491"/>
              <a:ext cx="17" cy="17"/>
            </a:xfrm>
            <a:custGeom>
              <a:avLst/>
              <a:gdLst>
                <a:gd name="T0" fmla="*/ 4 w 17"/>
                <a:gd name="T1" fmla="*/ 16 h 17"/>
                <a:gd name="T2" fmla="*/ 0 w 17"/>
                <a:gd name="T3" fmla="*/ 2 h 17"/>
                <a:gd name="T4" fmla="*/ 4 w 17"/>
                <a:gd name="T5" fmla="*/ 0 h 17"/>
                <a:gd name="T6" fmla="*/ 16 w 17"/>
                <a:gd name="T7" fmla="*/ 6 h 17"/>
                <a:gd name="T8" fmla="*/ 4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16"/>
                  </a:moveTo>
                  <a:lnTo>
                    <a:pt x="0" y="2"/>
                  </a:lnTo>
                  <a:lnTo>
                    <a:pt x="4" y="0"/>
                  </a:lnTo>
                  <a:lnTo>
                    <a:pt x="16" y="6"/>
                  </a:lnTo>
                  <a:lnTo>
                    <a:pt x="4" y="16"/>
                  </a:lnTo>
                </a:path>
              </a:pathLst>
            </a:custGeom>
            <a:solidFill>
              <a:srgbClr val="000000"/>
            </a:solidFill>
            <a:ln w="12700" cap="rnd" cmpd="sng">
              <a:solidFill>
                <a:srgbClr val="000000"/>
              </a:solidFill>
              <a:prstDash val="solid"/>
              <a:round/>
              <a:headEnd/>
              <a:tailEnd/>
            </a:ln>
          </p:spPr>
          <p:txBody>
            <a:bodyPr/>
            <a:lstStyle/>
            <a:p>
              <a:endParaRPr lang="ru-RU" dirty="0"/>
            </a:p>
          </p:txBody>
        </p:sp>
        <p:sp>
          <p:nvSpPr>
            <p:cNvPr id="1214" name="Freeform 362">
              <a:extLst>
                <a:ext uri="{FF2B5EF4-FFF2-40B4-BE49-F238E27FC236}">
                  <a16:creationId xmlns="" xmlns:a16="http://schemas.microsoft.com/office/drawing/2014/main" id="{717A2F08-25D2-ACFA-4298-2FD41EAAA1C5}"/>
                </a:ext>
              </a:extLst>
            </p:cNvPr>
            <p:cNvSpPr>
              <a:spLocks noChangeAspect="1"/>
            </p:cNvSpPr>
            <p:nvPr/>
          </p:nvSpPr>
          <p:spPr bwMode="auto">
            <a:xfrm>
              <a:off x="839" y="3716"/>
              <a:ext cx="50" cy="21"/>
            </a:xfrm>
            <a:custGeom>
              <a:avLst/>
              <a:gdLst>
                <a:gd name="T0" fmla="*/ 0 w 50"/>
                <a:gd name="T1" fmla="*/ 20 h 21"/>
                <a:gd name="T2" fmla="*/ 12 w 50"/>
                <a:gd name="T3" fmla="*/ 14 h 21"/>
                <a:gd name="T4" fmla="*/ 23 w 50"/>
                <a:gd name="T5" fmla="*/ 14 h 21"/>
                <a:gd name="T6" fmla="*/ 31 w 50"/>
                <a:gd name="T7" fmla="*/ 13 h 21"/>
                <a:gd name="T8" fmla="*/ 38 w 50"/>
                <a:gd name="T9" fmla="*/ 11 h 21"/>
                <a:gd name="T10" fmla="*/ 42 w 50"/>
                <a:gd name="T11" fmla="*/ 9 h 21"/>
                <a:gd name="T12" fmla="*/ 44 w 50"/>
                <a:gd name="T13" fmla="*/ 5 h 21"/>
                <a:gd name="T14" fmla="*/ 44 w 50"/>
                <a:gd name="T15" fmla="*/ 0 h 21"/>
                <a:gd name="T16" fmla="*/ 49 w 50"/>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21"/>
                <a:gd name="T29" fmla="*/ 50 w 50"/>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21">
                  <a:moveTo>
                    <a:pt x="0" y="20"/>
                  </a:moveTo>
                  <a:lnTo>
                    <a:pt x="12" y="14"/>
                  </a:lnTo>
                  <a:lnTo>
                    <a:pt x="23" y="14"/>
                  </a:lnTo>
                  <a:lnTo>
                    <a:pt x="31" y="13"/>
                  </a:lnTo>
                  <a:lnTo>
                    <a:pt x="38" y="11"/>
                  </a:lnTo>
                  <a:lnTo>
                    <a:pt x="42" y="9"/>
                  </a:lnTo>
                  <a:lnTo>
                    <a:pt x="44" y="5"/>
                  </a:lnTo>
                  <a:lnTo>
                    <a:pt x="44" y="0"/>
                  </a:lnTo>
                  <a:lnTo>
                    <a:pt x="49"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15" name="Freeform 363">
              <a:extLst>
                <a:ext uri="{FF2B5EF4-FFF2-40B4-BE49-F238E27FC236}">
                  <a16:creationId xmlns="" xmlns:a16="http://schemas.microsoft.com/office/drawing/2014/main" id="{A2221B8F-A02F-1440-3863-FE54AFBCBE54}"/>
                </a:ext>
              </a:extLst>
            </p:cNvPr>
            <p:cNvSpPr>
              <a:spLocks noChangeAspect="1"/>
            </p:cNvSpPr>
            <p:nvPr/>
          </p:nvSpPr>
          <p:spPr bwMode="auto">
            <a:xfrm>
              <a:off x="829" y="3717"/>
              <a:ext cx="17" cy="20"/>
            </a:xfrm>
            <a:custGeom>
              <a:avLst/>
              <a:gdLst>
                <a:gd name="T0" fmla="*/ 16 w 17"/>
                <a:gd name="T1" fmla="*/ 0 h 20"/>
                <a:gd name="T2" fmla="*/ 14 w 17"/>
                <a:gd name="T3" fmla="*/ 4 h 20"/>
                <a:gd name="T4" fmla="*/ 14 w 17"/>
                <a:gd name="T5" fmla="*/ 17 h 20"/>
                <a:gd name="T6" fmla="*/ 11 w 17"/>
                <a:gd name="T7" fmla="*/ 19 h 20"/>
                <a:gd name="T8" fmla="*/ 8 w 17"/>
                <a:gd name="T9" fmla="*/ 19 h 20"/>
                <a:gd name="T10" fmla="*/ 4 w 17"/>
                <a:gd name="T11" fmla="*/ 18 h 20"/>
                <a:gd name="T12" fmla="*/ 2 w 17"/>
                <a:gd name="T13" fmla="*/ 15 h 20"/>
                <a:gd name="T14" fmla="*/ 0 w 17"/>
                <a:gd name="T15" fmla="*/ 6 h 20"/>
                <a:gd name="T16" fmla="*/ 0 w 17"/>
                <a:gd name="T17" fmla="*/ 4 h 20"/>
                <a:gd name="T18" fmla="*/ 1 w 17"/>
                <a:gd name="T19" fmla="*/ 1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0"/>
                <a:gd name="T32" fmla="*/ 17 w 17"/>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0">
                  <a:moveTo>
                    <a:pt x="16" y="0"/>
                  </a:moveTo>
                  <a:lnTo>
                    <a:pt x="14" y="4"/>
                  </a:lnTo>
                  <a:lnTo>
                    <a:pt x="14" y="17"/>
                  </a:lnTo>
                  <a:lnTo>
                    <a:pt x="11" y="19"/>
                  </a:lnTo>
                  <a:lnTo>
                    <a:pt x="8" y="19"/>
                  </a:lnTo>
                  <a:lnTo>
                    <a:pt x="4" y="18"/>
                  </a:lnTo>
                  <a:lnTo>
                    <a:pt x="2" y="15"/>
                  </a:lnTo>
                  <a:lnTo>
                    <a:pt x="0" y="6"/>
                  </a:lnTo>
                  <a:lnTo>
                    <a:pt x="0" y="4"/>
                  </a:lnTo>
                  <a:lnTo>
                    <a:pt x="1" y="1"/>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16" name="Freeform 364">
              <a:extLst>
                <a:ext uri="{FF2B5EF4-FFF2-40B4-BE49-F238E27FC236}">
                  <a16:creationId xmlns="" xmlns:a16="http://schemas.microsoft.com/office/drawing/2014/main" id="{91DEFF30-0FEC-76C3-2F16-0793A551ADB8}"/>
                </a:ext>
              </a:extLst>
            </p:cNvPr>
            <p:cNvSpPr>
              <a:spLocks noChangeAspect="1"/>
            </p:cNvSpPr>
            <p:nvPr/>
          </p:nvSpPr>
          <p:spPr bwMode="auto">
            <a:xfrm>
              <a:off x="844" y="3717"/>
              <a:ext cx="17" cy="17"/>
            </a:xfrm>
            <a:custGeom>
              <a:avLst/>
              <a:gdLst>
                <a:gd name="T0" fmla="*/ 16 w 17"/>
                <a:gd name="T1" fmla="*/ 16 h 17"/>
                <a:gd name="T2" fmla="*/ 10 w 17"/>
                <a:gd name="T3" fmla="*/ 8 h 17"/>
                <a:gd name="T4" fmla="*/ 5 w 17"/>
                <a:gd name="T5" fmla="*/ 2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0" y="8"/>
                  </a:lnTo>
                  <a:lnTo>
                    <a:pt x="5" y="2"/>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17" name="Line 365">
              <a:extLst>
                <a:ext uri="{FF2B5EF4-FFF2-40B4-BE49-F238E27FC236}">
                  <a16:creationId xmlns="" xmlns:a16="http://schemas.microsoft.com/office/drawing/2014/main" id="{3C83F066-9BBE-6E53-32B0-7A2F3605D4A0}"/>
                </a:ext>
              </a:extLst>
            </p:cNvPr>
            <p:cNvSpPr>
              <a:spLocks noChangeAspect="1" noChangeShapeType="1"/>
            </p:cNvSpPr>
            <p:nvPr/>
          </p:nvSpPr>
          <p:spPr bwMode="auto">
            <a:xfrm flipV="1">
              <a:off x="878" y="3731"/>
              <a:ext cx="9"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18" name="Oval 366">
              <a:extLst>
                <a:ext uri="{FF2B5EF4-FFF2-40B4-BE49-F238E27FC236}">
                  <a16:creationId xmlns="" xmlns:a16="http://schemas.microsoft.com/office/drawing/2014/main" id="{48292684-A6BA-6ED7-6750-E538B14CAAB0}"/>
                </a:ext>
              </a:extLst>
            </p:cNvPr>
            <p:cNvSpPr>
              <a:spLocks noChangeAspect="1" noChangeArrowheads="1"/>
            </p:cNvSpPr>
            <p:nvPr/>
          </p:nvSpPr>
          <p:spPr bwMode="auto">
            <a:xfrm>
              <a:off x="767" y="3426"/>
              <a:ext cx="98" cy="89"/>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19" name="Oval 367">
              <a:extLst>
                <a:ext uri="{FF2B5EF4-FFF2-40B4-BE49-F238E27FC236}">
                  <a16:creationId xmlns="" xmlns:a16="http://schemas.microsoft.com/office/drawing/2014/main" id="{459BF9DE-69F0-F1A4-0EE3-63982A5A4FA2}"/>
                </a:ext>
              </a:extLst>
            </p:cNvPr>
            <p:cNvSpPr>
              <a:spLocks noChangeAspect="1" noChangeArrowheads="1"/>
            </p:cNvSpPr>
            <p:nvPr/>
          </p:nvSpPr>
          <p:spPr bwMode="auto">
            <a:xfrm>
              <a:off x="770" y="3430"/>
              <a:ext cx="92" cy="8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20" name="Oval 368">
              <a:extLst>
                <a:ext uri="{FF2B5EF4-FFF2-40B4-BE49-F238E27FC236}">
                  <a16:creationId xmlns="" xmlns:a16="http://schemas.microsoft.com/office/drawing/2014/main" id="{C7E2B278-BE19-0625-00DF-36729E1BC70B}"/>
                </a:ext>
              </a:extLst>
            </p:cNvPr>
            <p:cNvSpPr>
              <a:spLocks noChangeAspect="1" noChangeArrowheads="1"/>
            </p:cNvSpPr>
            <p:nvPr/>
          </p:nvSpPr>
          <p:spPr bwMode="auto">
            <a:xfrm>
              <a:off x="771" y="3429"/>
              <a:ext cx="88" cy="80"/>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21" name="Oval 369">
              <a:extLst>
                <a:ext uri="{FF2B5EF4-FFF2-40B4-BE49-F238E27FC236}">
                  <a16:creationId xmlns="" xmlns:a16="http://schemas.microsoft.com/office/drawing/2014/main" id="{7724D520-06C9-6877-EE86-DBC0F80C4B80}"/>
                </a:ext>
              </a:extLst>
            </p:cNvPr>
            <p:cNvSpPr>
              <a:spLocks noChangeAspect="1" noChangeArrowheads="1"/>
            </p:cNvSpPr>
            <p:nvPr/>
          </p:nvSpPr>
          <p:spPr bwMode="auto">
            <a:xfrm>
              <a:off x="772" y="3432"/>
              <a:ext cx="83" cy="7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22" name="Freeform 370">
              <a:extLst>
                <a:ext uri="{FF2B5EF4-FFF2-40B4-BE49-F238E27FC236}">
                  <a16:creationId xmlns="" xmlns:a16="http://schemas.microsoft.com/office/drawing/2014/main" id="{60D47598-CF41-4F24-1035-24CFE9837DDC}"/>
                </a:ext>
              </a:extLst>
            </p:cNvPr>
            <p:cNvSpPr>
              <a:spLocks noChangeAspect="1"/>
            </p:cNvSpPr>
            <p:nvPr/>
          </p:nvSpPr>
          <p:spPr bwMode="auto">
            <a:xfrm>
              <a:off x="766" y="3439"/>
              <a:ext cx="20" cy="21"/>
            </a:xfrm>
            <a:custGeom>
              <a:avLst/>
              <a:gdLst>
                <a:gd name="T0" fmla="*/ 12 w 20"/>
                <a:gd name="T1" fmla="*/ 0 h 21"/>
                <a:gd name="T2" fmla="*/ 5 w 20"/>
                <a:gd name="T3" fmla="*/ 10 h 21"/>
                <a:gd name="T4" fmla="*/ 0 w 20"/>
                <a:gd name="T5" fmla="*/ 19 h 21"/>
                <a:gd name="T6" fmla="*/ 6 w 20"/>
                <a:gd name="T7" fmla="*/ 20 h 21"/>
                <a:gd name="T8" fmla="*/ 10 w 20"/>
                <a:gd name="T9" fmla="*/ 9 h 21"/>
                <a:gd name="T10" fmla="*/ 19 w 20"/>
                <a:gd name="T11" fmla="*/ 0 h 21"/>
                <a:gd name="T12" fmla="*/ 16 w 20"/>
                <a:gd name="T13" fmla="*/ 0 h 21"/>
                <a:gd name="T14" fmla="*/ 12 w 20"/>
                <a:gd name="T15" fmla="*/ 0 h 21"/>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1"/>
                <a:gd name="T26" fmla="*/ 20 w 20"/>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1">
                  <a:moveTo>
                    <a:pt x="12" y="0"/>
                  </a:moveTo>
                  <a:lnTo>
                    <a:pt x="5" y="10"/>
                  </a:lnTo>
                  <a:lnTo>
                    <a:pt x="0" y="19"/>
                  </a:lnTo>
                  <a:lnTo>
                    <a:pt x="6" y="20"/>
                  </a:lnTo>
                  <a:lnTo>
                    <a:pt x="10" y="9"/>
                  </a:lnTo>
                  <a:lnTo>
                    <a:pt x="19" y="0"/>
                  </a:lnTo>
                  <a:lnTo>
                    <a:pt x="16" y="0"/>
                  </a:lnTo>
                  <a:lnTo>
                    <a:pt x="12" y="0"/>
                  </a:lnTo>
                </a:path>
              </a:pathLst>
            </a:custGeom>
            <a:solidFill>
              <a:srgbClr val="333333"/>
            </a:solidFill>
            <a:ln w="12700" cap="rnd" cmpd="sng">
              <a:solidFill>
                <a:srgbClr val="000000"/>
              </a:solidFill>
              <a:prstDash val="solid"/>
              <a:round/>
              <a:headEnd/>
              <a:tailEnd/>
            </a:ln>
          </p:spPr>
          <p:txBody>
            <a:bodyPr/>
            <a:lstStyle/>
            <a:p>
              <a:endParaRPr lang="ru-RU" dirty="0"/>
            </a:p>
          </p:txBody>
        </p:sp>
        <p:sp>
          <p:nvSpPr>
            <p:cNvPr id="1223" name="Freeform 371">
              <a:extLst>
                <a:ext uri="{FF2B5EF4-FFF2-40B4-BE49-F238E27FC236}">
                  <a16:creationId xmlns="" xmlns:a16="http://schemas.microsoft.com/office/drawing/2014/main" id="{83F0B389-3BEA-31E6-231D-D784152CE147}"/>
                </a:ext>
              </a:extLst>
            </p:cNvPr>
            <p:cNvSpPr>
              <a:spLocks noChangeAspect="1"/>
            </p:cNvSpPr>
            <p:nvPr/>
          </p:nvSpPr>
          <p:spPr bwMode="auto">
            <a:xfrm>
              <a:off x="765" y="3436"/>
              <a:ext cx="20" cy="21"/>
            </a:xfrm>
            <a:custGeom>
              <a:avLst/>
              <a:gdLst>
                <a:gd name="T0" fmla="*/ 19 w 20"/>
                <a:gd name="T1" fmla="*/ 3 h 21"/>
                <a:gd name="T2" fmla="*/ 18 w 20"/>
                <a:gd name="T3" fmla="*/ 0 h 21"/>
                <a:gd name="T4" fmla="*/ 12 w 20"/>
                <a:gd name="T5" fmla="*/ 1 h 21"/>
                <a:gd name="T6" fmla="*/ 5 w 20"/>
                <a:gd name="T7" fmla="*/ 9 h 21"/>
                <a:gd name="T8" fmla="*/ 0 w 20"/>
                <a:gd name="T9" fmla="*/ 20 h 21"/>
                <a:gd name="T10" fmla="*/ 0 w 20"/>
                <a:gd name="T11" fmla="*/ 20 h 21"/>
                <a:gd name="T12" fmla="*/ 6 w 20"/>
                <a:gd name="T13" fmla="*/ 10 h 21"/>
                <a:gd name="T14" fmla="*/ 13 w 20"/>
                <a:gd name="T15" fmla="*/ 3 h 21"/>
                <a:gd name="T16" fmla="*/ 19 w 20"/>
                <a:gd name="T17" fmla="*/ 3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21"/>
                <a:gd name="T29" fmla="*/ 20 w 20"/>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21">
                  <a:moveTo>
                    <a:pt x="19" y="3"/>
                  </a:moveTo>
                  <a:lnTo>
                    <a:pt x="18" y="0"/>
                  </a:lnTo>
                  <a:lnTo>
                    <a:pt x="12" y="1"/>
                  </a:lnTo>
                  <a:lnTo>
                    <a:pt x="5" y="9"/>
                  </a:lnTo>
                  <a:lnTo>
                    <a:pt x="0" y="20"/>
                  </a:lnTo>
                  <a:lnTo>
                    <a:pt x="6" y="10"/>
                  </a:lnTo>
                  <a:lnTo>
                    <a:pt x="13" y="3"/>
                  </a:lnTo>
                  <a:lnTo>
                    <a:pt x="19" y="3"/>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1224" name="Oval 372">
              <a:extLst>
                <a:ext uri="{FF2B5EF4-FFF2-40B4-BE49-F238E27FC236}">
                  <a16:creationId xmlns="" xmlns:a16="http://schemas.microsoft.com/office/drawing/2014/main" id="{9BF01643-CCD0-F70E-FF6F-EE84961B77F3}"/>
                </a:ext>
              </a:extLst>
            </p:cNvPr>
            <p:cNvSpPr>
              <a:spLocks noChangeAspect="1" noChangeArrowheads="1"/>
            </p:cNvSpPr>
            <p:nvPr/>
          </p:nvSpPr>
          <p:spPr bwMode="auto">
            <a:xfrm>
              <a:off x="793" y="3443"/>
              <a:ext cx="21" cy="17"/>
            </a:xfrm>
            <a:prstGeom prst="ellipse">
              <a:avLst/>
            </a:prstGeom>
            <a:solidFill>
              <a:schemeClr val="folHlink"/>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25" name="Oval 373">
              <a:extLst>
                <a:ext uri="{FF2B5EF4-FFF2-40B4-BE49-F238E27FC236}">
                  <a16:creationId xmlns="" xmlns:a16="http://schemas.microsoft.com/office/drawing/2014/main" id="{D65B159E-C53F-F725-C041-8D61EDE948F1}"/>
                </a:ext>
              </a:extLst>
            </p:cNvPr>
            <p:cNvSpPr>
              <a:spLocks noChangeAspect="1" noChangeArrowheads="1"/>
            </p:cNvSpPr>
            <p:nvPr/>
          </p:nvSpPr>
          <p:spPr bwMode="auto">
            <a:xfrm>
              <a:off x="793" y="3477"/>
              <a:ext cx="21" cy="19"/>
            </a:xfrm>
            <a:prstGeom prst="ellipse">
              <a:avLst/>
            </a:prstGeom>
            <a:solidFill>
              <a:schemeClr val="folHlink"/>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26" name="Line 374">
              <a:extLst>
                <a:ext uri="{FF2B5EF4-FFF2-40B4-BE49-F238E27FC236}">
                  <a16:creationId xmlns="" xmlns:a16="http://schemas.microsoft.com/office/drawing/2014/main" id="{F77A4BA0-AD27-D592-E1EC-5BD94637C785}"/>
                </a:ext>
              </a:extLst>
            </p:cNvPr>
            <p:cNvSpPr>
              <a:spLocks noChangeAspect="1" noChangeShapeType="1"/>
            </p:cNvSpPr>
            <p:nvPr/>
          </p:nvSpPr>
          <p:spPr bwMode="auto">
            <a:xfrm>
              <a:off x="823" y="3458"/>
              <a:ext cx="3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27" name="Freeform 375">
              <a:extLst>
                <a:ext uri="{FF2B5EF4-FFF2-40B4-BE49-F238E27FC236}">
                  <a16:creationId xmlns="" xmlns:a16="http://schemas.microsoft.com/office/drawing/2014/main" id="{B8876A27-1110-1415-AE92-E489A9608F0C}"/>
                </a:ext>
              </a:extLst>
            </p:cNvPr>
            <p:cNvSpPr>
              <a:spLocks noChangeAspect="1"/>
            </p:cNvSpPr>
            <p:nvPr/>
          </p:nvSpPr>
          <p:spPr bwMode="auto">
            <a:xfrm>
              <a:off x="810" y="3483"/>
              <a:ext cx="47" cy="29"/>
            </a:xfrm>
            <a:custGeom>
              <a:avLst/>
              <a:gdLst>
                <a:gd name="T0" fmla="*/ 46 w 47"/>
                <a:gd name="T1" fmla="*/ 1 h 29"/>
                <a:gd name="T2" fmla="*/ 14 w 47"/>
                <a:gd name="T3" fmla="*/ 0 h 29"/>
                <a:gd name="T4" fmla="*/ 6 w 47"/>
                <a:gd name="T5" fmla="*/ 22 h 29"/>
                <a:gd name="T6" fmla="*/ 4 w 47"/>
                <a:gd name="T7" fmla="*/ 25 h 29"/>
                <a:gd name="T8" fmla="*/ 0 w 47"/>
                <a:gd name="T9" fmla="*/ 26 h 29"/>
                <a:gd name="T10" fmla="*/ 0 w 47"/>
                <a:gd name="T11" fmla="*/ 27 h 29"/>
                <a:gd name="T12" fmla="*/ 0 w 47"/>
                <a:gd name="T13" fmla="*/ 28 h 29"/>
                <a:gd name="T14" fmla="*/ 0 60000 65536"/>
                <a:gd name="T15" fmla="*/ 0 60000 65536"/>
                <a:gd name="T16" fmla="*/ 0 60000 65536"/>
                <a:gd name="T17" fmla="*/ 0 60000 65536"/>
                <a:gd name="T18" fmla="*/ 0 60000 65536"/>
                <a:gd name="T19" fmla="*/ 0 60000 65536"/>
                <a:gd name="T20" fmla="*/ 0 60000 65536"/>
                <a:gd name="T21" fmla="*/ 0 w 47"/>
                <a:gd name="T22" fmla="*/ 0 h 29"/>
                <a:gd name="T23" fmla="*/ 47 w 47"/>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9">
                  <a:moveTo>
                    <a:pt x="46" y="1"/>
                  </a:moveTo>
                  <a:lnTo>
                    <a:pt x="14" y="0"/>
                  </a:lnTo>
                  <a:lnTo>
                    <a:pt x="6" y="22"/>
                  </a:lnTo>
                  <a:lnTo>
                    <a:pt x="4" y="25"/>
                  </a:lnTo>
                  <a:lnTo>
                    <a:pt x="0" y="26"/>
                  </a:lnTo>
                  <a:lnTo>
                    <a:pt x="0" y="27"/>
                  </a:lnTo>
                  <a:lnTo>
                    <a:pt x="0" y="28"/>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228" name="Line 376">
              <a:extLst>
                <a:ext uri="{FF2B5EF4-FFF2-40B4-BE49-F238E27FC236}">
                  <a16:creationId xmlns="" xmlns:a16="http://schemas.microsoft.com/office/drawing/2014/main" id="{EF8B36AF-39C7-97F2-DFD5-40300D75054A}"/>
                </a:ext>
              </a:extLst>
            </p:cNvPr>
            <p:cNvSpPr>
              <a:spLocks noChangeAspect="1" noChangeShapeType="1"/>
            </p:cNvSpPr>
            <p:nvPr/>
          </p:nvSpPr>
          <p:spPr bwMode="auto">
            <a:xfrm>
              <a:off x="821" y="3490"/>
              <a:ext cx="29"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29" name="Oval 377">
              <a:extLst>
                <a:ext uri="{FF2B5EF4-FFF2-40B4-BE49-F238E27FC236}">
                  <a16:creationId xmlns="" xmlns:a16="http://schemas.microsoft.com/office/drawing/2014/main" id="{0A1E7389-DD4D-B81A-B0EF-CAE069E61EC9}"/>
                </a:ext>
              </a:extLst>
            </p:cNvPr>
            <p:cNvSpPr>
              <a:spLocks noChangeAspect="1" noChangeArrowheads="1"/>
            </p:cNvSpPr>
            <p:nvPr/>
          </p:nvSpPr>
          <p:spPr bwMode="auto">
            <a:xfrm>
              <a:off x="818" y="3438"/>
              <a:ext cx="8" cy="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30" name="Oval 378">
              <a:extLst>
                <a:ext uri="{FF2B5EF4-FFF2-40B4-BE49-F238E27FC236}">
                  <a16:creationId xmlns="" xmlns:a16="http://schemas.microsoft.com/office/drawing/2014/main" id="{5315204F-3563-FF39-29E0-9A53AE2A7B1F}"/>
                </a:ext>
              </a:extLst>
            </p:cNvPr>
            <p:cNvSpPr>
              <a:spLocks noChangeAspect="1" noChangeArrowheads="1"/>
            </p:cNvSpPr>
            <p:nvPr/>
          </p:nvSpPr>
          <p:spPr bwMode="auto">
            <a:xfrm>
              <a:off x="814" y="3507"/>
              <a:ext cx="8" cy="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31" name="AutoShape 379">
              <a:extLst>
                <a:ext uri="{FF2B5EF4-FFF2-40B4-BE49-F238E27FC236}">
                  <a16:creationId xmlns="" xmlns:a16="http://schemas.microsoft.com/office/drawing/2014/main" id="{9E81F4E9-6E12-8C52-BC8A-A74449C7C475}"/>
                </a:ext>
              </a:extLst>
            </p:cNvPr>
            <p:cNvSpPr>
              <a:spLocks noChangeAspect="1" noChangeArrowheads="1"/>
            </p:cNvSpPr>
            <p:nvPr/>
          </p:nvSpPr>
          <p:spPr bwMode="auto">
            <a:xfrm>
              <a:off x="838" y="3468"/>
              <a:ext cx="16" cy="16"/>
            </a:xfrm>
            <a:prstGeom prst="roundRect">
              <a:avLst>
                <a:gd name="adj" fmla="val 28458"/>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32" name="AutoShape 380">
              <a:extLst>
                <a:ext uri="{FF2B5EF4-FFF2-40B4-BE49-F238E27FC236}">
                  <a16:creationId xmlns="" xmlns:a16="http://schemas.microsoft.com/office/drawing/2014/main" id="{EDC08870-052D-59D3-3E77-046F6F4F84AC}"/>
                </a:ext>
              </a:extLst>
            </p:cNvPr>
            <p:cNvSpPr>
              <a:spLocks noChangeAspect="1" noChangeArrowheads="1"/>
            </p:cNvSpPr>
            <p:nvPr/>
          </p:nvSpPr>
          <p:spPr bwMode="auto">
            <a:xfrm>
              <a:off x="842" y="3472"/>
              <a:ext cx="8" cy="8"/>
            </a:xfrm>
            <a:prstGeom prst="roundRect">
              <a:avLst>
                <a:gd name="adj" fmla="val 24833"/>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33" name="Line 381">
              <a:extLst>
                <a:ext uri="{FF2B5EF4-FFF2-40B4-BE49-F238E27FC236}">
                  <a16:creationId xmlns="" xmlns:a16="http://schemas.microsoft.com/office/drawing/2014/main" id="{6D2D46D7-BF3D-1FEE-E26D-3763E2F267A6}"/>
                </a:ext>
              </a:extLst>
            </p:cNvPr>
            <p:cNvSpPr>
              <a:spLocks noChangeAspect="1" noChangeShapeType="1"/>
            </p:cNvSpPr>
            <p:nvPr/>
          </p:nvSpPr>
          <p:spPr bwMode="auto">
            <a:xfrm>
              <a:off x="822" y="3448"/>
              <a:ext cx="2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34" name="Line 382">
              <a:extLst>
                <a:ext uri="{FF2B5EF4-FFF2-40B4-BE49-F238E27FC236}">
                  <a16:creationId xmlns="" xmlns:a16="http://schemas.microsoft.com/office/drawing/2014/main" id="{E32794A6-221D-A902-52AD-36BE82227F31}"/>
                </a:ext>
              </a:extLst>
            </p:cNvPr>
            <p:cNvSpPr>
              <a:spLocks noChangeAspect="1" noChangeShapeType="1"/>
            </p:cNvSpPr>
            <p:nvPr/>
          </p:nvSpPr>
          <p:spPr bwMode="auto">
            <a:xfrm>
              <a:off x="822" y="3446"/>
              <a:ext cx="2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35" name="Line 383">
              <a:extLst>
                <a:ext uri="{FF2B5EF4-FFF2-40B4-BE49-F238E27FC236}">
                  <a16:creationId xmlns="" xmlns:a16="http://schemas.microsoft.com/office/drawing/2014/main" id="{F25C0C3D-6109-2483-A65F-484FF0EE4474}"/>
                </a:ext>
              </a:extLst>
            </p:cNvPr>
            <p:cNvSpPr>
              <a:spLocks noChangeAspect="1" noChangeShapeType="1"/>
            </p:cNvSpPr>
            <p:nvPr/>
          </p:nvSpPr>
          <p:spPr bwMode="auto">
            <a:xfrm>
              <a:off x="821" y="3445"/>
              <a:ext cx="2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36" name="Line 384">
              <a:extLst>
                <a:ext uri="{FF2B5EF4-FFF2-40B4-BE49-F238E27FC236}">
                  <a16:creationId xmlns="" xmlns:a16="http://schemas.microsoft.com/office/drawing/2014/main" id="{403CA39F-47CC-F364-1F2B-296DFF8C27C2}"/>
                </a:ext>
              </a:extLst>
            </p:cNvPr>
            <p:cNvSpPr>
              <a:spLocks noChangeAspect="1" noChangeShapeType="1"/>
            </p:cNvSpPr>
            <p:nvPr/>
          </p:nvSpPr>
          <p:spPr bwMode="auto">
            <a:xfrm>
              <a:off x="821" y="3441"/>
              <a:ext cx="2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37" name="Line 385">
              <a:extLst>
                <a:ext uri="{FF2B5EF4-FFF2-40B4-BE49-F238E27FC236}">
                  <a16:creationId xmlns="" xmlns:a16="http://schemas.microsoft.com/office/drawing/2014/main" id="{203FAE7B-5DAF-EF23-2A0A-B911A41FE753}"/>
                </a:ext>
              </a:extLst>
            </p:cNvPr>
            <p:cNvSpPr>
              <a:spLocks noChangeAspect="1" noChangeShapeType="1"/>
            </p:cNvSpPr>
            <p:nvPr/>
          </p:nvSpPr>
          <p:spPr bwMode="auto">
            <a:xfrm>
              <a:off x="821" y="3438"/>
              <a:ext cx="2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38" name="Line 386">
              <a:extLst>
                <a:ext uri="{FF2B5EF4-FFF2-40B4-BE49-F238E27FC236}">
                  <a16:creationId xmlns="" xmlns:a16="http://schemas.microsoft.com/office/drawing/2014/main" id="{754FEDED-53A3-1595-0B78-8DE51178C8E6}"/>
                </a:ext>
              </a:extLst>
            </p:cNvPr>
            <p:cNvSpPr>
              <a:spLocks noChangeAspect="1" noChangeShapeType="1"/>
            </p:cNvSpPr>
            <p:nvPr/>
          </p:nvSpPr>
          <p:spPr bwMode="auto">
            <a:xfrm>
              <a:off x="819" y="3436"/>
              <a:ext cx="2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39" name="Line 387">
              <a:extLst>
                <a:ext uri="{FF2B5EF4-FFF2-40B4-BE49-F238E27FC236}">
                  <a16:creationId xmlns="" xmlns:a16="http://schemas.microsoft.com/office/drawing/2014/main" id="{6C870711-746E-EF89-9EDC-B5B2DF869991}"/>
                </a:ext>
              </a:extLst>
            </p:cNvPr>
            <p:cNvSpPr>
              <a:spLocks noChangeAspect="1" noChangeShapeType="1"/>
            </p:cNvSpPr>
            <p:nvPr/>
          </p:nvSpPr>
          <p:spPr bwMode="auto">
            <a:xfrm>
              <a:off x="821" y="3434"/>
              <a:ext cx="1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40" name="Line 388">
              <a:extLst>
                <a:ext uri="{FF2B5EF4-FFF2-40B4-BE49-F238E27FC236}">
                  <a16:creationId xmlns="" xmlns:a16="http://schemas.microsoft.com/office/drawing/2014/main" id="{2FA8929C-602B-CE42-3295-B719014EC5E9}"/>
                </a:ext>
              </a:extLst>
            </p:cNvPr>
            <p:cNvSpPr>
              <a:spLocks noChangeAspect="1" noChangeShapeType="1"/>
            </p:cNvSpPr>
            <p:nvPr/>
          </p:nvSpPr>
          <p:spPr bwMode="auto">
            <a:xfrm>
              <a:off x="818" y="3433"/>
              <a:ext cx="1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41" name="Line 389">
              <a:extLst>
                <a:ext uri="{FF2B5EF4-FFF2-40B4-BE49-F238E27FC236}">
                  <a16:creationId xmlns="" xmlns:a16="http://schemas.microsoft.com/office/drawing/2014/main" id="{A4CE0757-6F80-FE8A-F1D3-F4FFBECBB55A}"/>
                </a:ext>
              </a:extLst>
            </p:cNvPr>
            <p:cNvSpPr>
              <a:spLocks noChangeAspect="1" noChangeShapeType="1"/>
            </p:cNvSpPr>
            <p:nvPr/>
          </p:nvSpPr>
          <p:spPr bwMode="auto">
            <a:xfrm>
              <a:off x="822" y="3443"/>
              <a:ext cx="2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42" name="Line 390">
              <a:extLst>
                <a:ext uri="{FF2B5EF4-FFF2-40B4-BE49-F238E27FC236}">
                  <a16:creationId xmlns="" xmlns:a16="http://schemas.microsoft.com/office/drawing/2014/main" id="{ADDB2197-1227-071B-FBE9-A36C16426516}"/>
                </a:ext>
              </a:extLst>
            </p:cNvPr>
            <p:cNvSpPr>
              <a:spLocks noChangeAspect="1" noChangeShapeType="1"/>
            </p:cNvSpPr>
            <p:nvPr/>
          </p:nvSpPr>
          <p:spPr bwMode="auto">
            <a:xfrm>
              <a:off x="821" y="3491"/>
              <a:ext cx="28"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43" name="Line 391">
              <a:extLst>
                <a:ext uri="{FF2B5EF4-FFF2-40B4-BE49-F238E27FC236}">
                  <a16:creationId xmlns="" xmlns:a16="http://schemas.microsoft.com/office/drawing/2014/main" id="{93396EAF-1682-49FD-B45C-93451A194833}"/>
                </a:ext>
              </a:extLst>
            </p:cNvPr>
            <p:cNvSpPr>
              <a:spLocks noChangeAspect="1" noChangeShapeType="1"/>
            </p:cNvSpPr>
            <p:nvPr/>
          </p:nvSpPr>
          <p:spPr bwMode="auto">
            <a:xfrm>
              <a:off x="821" y="3494"/>
              <a:ext cx="27"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44" name="Line 392">
              <a:extLst>
                <a:ext uri="{FF2B5EF4-FFF2-40B4-BE49-F238E27FC236}">
                  <a16:creationId xmlns="" xmlns:a16="http://schemas.microsoft.com/office/drawing/2014/main" id="{AD6D8D7A-27F1-FA97-19B9-B1D427DB4CAD}"/>
                </a:ext>
              </a:extLst>
            </p:cNvPr>
            <p:cNvSpPr>
              <a:spLocks noChangeAspect="1" noChangeShapeType="1"/>
            </p:cNvSpPr>
            <p:nvPr/>
          </p:nvSpPr>
          <p:spPr bwMode="auto">
            <a:xfrm>
              <a:off x="820" y="3497"/>
              <a:ext cx="27"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45" name="Line 393">
              <a:extLst>
                <a:ext uri="{FF2B5EF4-FFF2-40B4-BE49-F238E27FC236}">
                  <a16:creationId xmlns="" xmlns:a16="http://schemas.microsoft.com/office/drawing/2014/main" id="{34C98782-A599-F44C-6BF4-CBA2BECD9DEC}"/>
                </a:ext>
              </a:extLst>
            </p:cNvPr>
            <p:cNvSpPr>
              <a:spLocks noChangeAspect="1" noChangeShapeType="1"/>
            </p:cNvSpPr>
            <p:nvPr/>
          </p:nvSpPr>
          <p:spPr bwMode="auto">
            <a:xfrm>
              <a:off x="818" y="3500"/>
              <a:ext cx="24"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46" name="Line 394">
              <a:extLst>
                <a:ext uri="{FF2B5EF4-FFF2-40B4-BE49-F238E27FC236}">
                  <a16:creationId xmlns="" xmlns:a16="http://schemas.microsoft.com/office/drawing/2014/main" id="{C7F92432-0D6A-C64D-B3C8-546EC1C522E8}"/>
                </a:ext>
              </a:extLst>
            </p:cNvPr>
            <p:cNvSpPr>
              <a:spLocks noChangeAspect="1" noChangeShapeType="1"/>
            </p:cNvSpPr>
            <p:nvPr/>
          </p:nvSpPr>
          <p:spPr bwMode="auto">
            <a:xfrm>
              <a:off x="819" y="3502"/>
              <a:ext cx="19"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47" name="Line 395">
              <a:extLst>
                <a:ext uri="{FF2B5EF4-FFF2-40B4-BE49-F238E27FC236}">
                  <a16:creationId xmlns="" xmlns:a16="http://schemas.microsoft.com/office/drawing/2014/main" id="{7C396BDA-9993-C40D-C0D4-D584E619A4D5}"/>
                </a:ext>
              </a:extLst>
            </p:cNvPr>
            <p:cNvSpPr>
              <a:spLocks noChangeAspect="1" noChangeShapeType="1"/>
            </p:cNvSpPr>
            <p:nvPr/>
          </p:nvSpPr>
          <p:spPr bwMode="auto">
            <a:xfrm>
              <a:off x="819" y="3505"/>
              <a:ext cx="1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48" name="Line 396">
              <a:extLst>
                <a:ext uri="{FF2B5EF4-FFF2-40B4-BE49-F238E27FC236}">
                  <a16:creationId xmlns="" xmlns:a16="http://schemas.microsoft.com/office/drawing/2014/main" id="{B1A6D1EC-4467-9880-FF99-3EBD71C31B81}"/>
                </a:ext>
              </a:extLst>
            </p:cNvPr>
            <p:cNvSpPr>
              <a:spLocks noChangeAspect="1" noChangeShapeType="1"/>
            </p:cNvSpPr>
            <p:nvPr/>
          </p:nvSpPr>
          <p:spPr bwMode="auto">
            <a:xfrm>
              <a:off x="818" y="3507"/>
              <a:ext cx="14"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49" name="Line 397">
              <a:extLst>
                <a:ext uri="{FF2B5EF4-FFF2-40B4-BE49-F238E27FC236}">
                  <a16:creationId xmlns="" xmlns:a16="http://schemas.microsoft.com/office/drawing/2014/main" id="{2FD634EB-F694-7F19-2F5C-1C8DA8D975A4}"/>
                </a:ext>
              </a:extLst>
            </p:cNvPr>
            <p:cNvSpPr>
              <a:spLocks noChangeAspect="1" noChangeShapeType="1"/>
            </p:cNvSpPr>
            <p:nvPr/>
          </p:nvSpPr>
          <p:spPr bwMode="auto">
            <a:xfrm>
              <a:off x="815" y="3509"/>
              <a:ext cx="1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50" name="Line 398">
              <a:extLst>
                <a:ext uri="{FF2B5EF4-FFF2-40B4-BE49-F238E27FC236}">
                  <a16:creationId xmlns="" xmlns:a16="http://schemas.microsoft.com/office/drawing/2014/main" id="{62F68F16-4D7D-0960-8498-B56F69C99A65}"/>
                </a:ext>
              </a:extLst>
            </p:cNvPr>
            <p:cNvSpPr>
              <a:spLocks noChangeAspect="1" noChangeShapeType="1"/>
            </p:cNvSpPr>
            <p:nvPr/>
          </p:nvSpPr>
          <p:spPr bwMode="auto">
            <a:xfrm>
              <a:off x="820" y="3500"/>
              <a:ext cx="1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51" name="Freeform 399">
              <a:extLst>
                <a:ext uri="{FF2B5EF4-FFF2-40B4-BE49-F238E27FC236}">
                  <a16:creationId xmlns="" xmlns:a16="http://schemas.microsoft.com/office/drawing/2014/main" id="{379338D4-5000-4439-08C1-66072C8E8F8E}"/>
                </a:ext>
              </a:extLst>
            </p:cNvPr>
            <p:cNvSpPr>
              <a:spLocks noChangeAspect="1"/>
            </p:cNvSpPr>
            <p:nvPr/>
          </p:nvSpPr>
          <p:spPr bwMode="auto">
            <a:xfrm>
              <a:off x="839" y="3482"/>
              <a:ext cx="25" cy="22"/>
            </a:xfrm>
            <a:custGeom>
              <a:avLst/>
              <a:gdLst>
                <a:gd name="T0" fmla="*/ 0 w 25"/>
                <a:gd name="T1" fmla="*/ 19 h 22"/>
                <a:gd name="T2" fmla="*/ 7 w 25"/>
                <a:gd name="T3" fmla="*/ 13 h 22"/>
                <a:gd name="T4" fmla="*/ 11 w 25"/>
                <a:gd name="T5" fmla="*/ 6 h 22"/>
                <a:gd name="T6" fmla="*/ 14 w 25"/>
                <a:gd name="T7" fmla="*/ 0 h 22"/>
                <a:gd name="T8" fmla="*/ 24 w 25"/>
                <a:gd name="T9" fmla="*/ 0 h 22"/>
                <a:gd name="T10" fmla="*/ 20 w 25"/>
                <a:gd name="T11" fmla="*/ 6 h 22"/>
                <a:gd name="T12" fmla="*/ 16 w 25"/>
                <a:gd name="T13" fmla="*/ 11 h 22"/>
                <a:gd name="T14" fmla="*/ 6 w 25"/>
                <a:gd name="T15" fmla="*/ 21 h 22"/>
                <a:gd name="T16" fmla="*/ 0 w 25"/>
                <a:gd name="T17" fmla="*/ 19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2"/>
                <a:gd name="T29" fmla="*/ 25 w 25"/>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2">
                  <a:moveTo>
                    <a:pt x="0" y="19"/>
                  </a:moveTo>
                  <a:lnTo>
                    <a:pt x="7" y="13"/>
                  </a:lnTo>
                  <a:lnTo>
                    <a:pt x="11" y="6"/>
                  </a:lnTo>
                  <a:lnTo>
                    <a:pt x="14" y="0"/>
                  </a:lnTo>
                  <a:lnTo>
                    <a:pt x="24" y="0"/>
                  </a:lnTo>
                  <a:lnTo>
                    <a:pt x="20" y="6"/>
                  </a:lnTo>
                  <a:lnTo>
                    <a:pt x="16" y="11"/>
                  </a:lnTo>
                  <a:lnTo>
                    <a:pt x="6" y="21"/>
                  </a:lnTo>
                  <a:lnTo>
                    <a:pt x="0" y="19"/>
                  </a:lnTo>
                </a:path>
              </a:pathLst>
            </a:custGeom>
            <a:solidFill>
              <a:srgbClr val="B3B3B3"/>
            </a:solidFill>
            <a:ln w="12700" cap="rnd" cmpd="sng">
              <a:solidFill>
                <a:srgbClr val="000000"/>
              </a:solidFill>
              <a:prstDash val="solid"/>
              <a:round/>
              <a:headEnd/>
              <a:tailEnd/>
            </a:ln>
          </p:spPr>
          <p:txBody>
            <a:bodyPr/>
            <a:lstStyle/>
            <a:p>
              <a:endParaRPr lang="ru-RU" dirty="0"/>
            </a:p>
          </p:txBody>
        </p:sp>
        <p:sp>
          <p:nvSpPr>
            <p:cNvPr id="1252" name="Freeform 400">
              <a:extLst>
                <a:ext uri="{FF2B5EF4-FFF2-40B4-BE49-F238E27FC236}">
                  <a16:creationId xmlns="" xmlns:a16="http://schemas.microsoft.com/office/drawing/2014/main" id="{7A849AE1-EAFD-4F35-7AAE-8ABEA0A5E0E4}"/>
                </a:ext>
              </a:extLst>
            </p:cNvPr>
            <p:cNvSpPr>
              <a:spLocks noChangeAspect="1"/>
            </p:cNvSpPr>
            <p:nvPr/>
          </p:nvSpPr>
          <p:spPr bwMode="auto">
            <a:xfrm>
              <a:off x="843" y="3484"/>
              <a:ext cx="21" cy="21"/>
            </a:xfrm>
            <a:custGeom>
              <a:avLst/>
              <a:gdLst>
                <a:gd name="T0" fmla="*/ 0 w 21"/>
                <a:gd name="T1" fmla="*/ 18 h 21"/>
                <a:gd name="T2" fmla="*/ 7 w 21"/>
                <a:gd name="T3" fmla="*/ 12 h 21"/>
                <a:gd name="T4" fmla="*/ 11 w 21"/>
                <a:gd name="T5" fmla="*/ 5 h 21"/>
                <a:gd name="T6" fmla="*/ 14 w 21"/>
                <a:gd name="T7" fmla="*/ 0 h 21"/>
                <a:gd name="T8" fmla="*/ 20 w 21"/>
                <a:gd name="T9" fmla="*/ 0 h 21"/>
                <a:gd name="T10" fmla="*/ 14 w 21"/>
                <a:gd name="T11" fmla="*/ 10 h 21"/>
                <a:gd name="T12" fmla="*/ 10 w 21"/>
                <a:gd name="T13" fmla="*/ 16 h 21"/>
                <a:gd name="T14" fmla="*/ 5 w 21"/>
                <a:gd name="T15" fmla="*/ 20 h 21"/>
                <a:gd name="T16" fmla="*/ 0 w 21"/>
                <a:gd name="T17" fmla="*/ 18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1"/>
                <a:gd name="T29" fmla="*/ 21 w 2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1">
                  <a:moveTo>
                    <a:pt x="0" y="18"/>
                  </a:moveTo>
                  <a:lnTo>
                    <a:pt x="7" y="12"/>
                  </a:lnTo>
                  <a:lnTo>
                    <a:pt x="11" y="5"/>
                  </a:lnTo>
                  <a:lnTo>
                    <a:pt x="14" y="0"/>
                  </a:lnTo>
                  <a:lnTo>
                    <a:pt x="20" y="0"/>
                  </a:lnTo>
                  <a:lnTo>
                    <a:pt x="14" y="10"/>
                  </a:lnTo>
                  <a:lnTo>
                    <a:pt x="10" y="16"/>
                  </a:lnTo>
                  <a:lnTo>
                    <a:pt x="5" y="20"/>
                  </a:lnTo>
                  <a:lnTo>
                    <a:pt x="0" y="18"/>
                  </a:lnTo>
                </a:path>
              </a:pathLst>
            </a:custGeom>
            <a:solidFill>
              <a:srgbClr val="666666"/>
            </a:solidFill>
            <a:ln w="12700" cap="rnd" cmpd="sng">
              <a:solidFill>
                <a:srgbClr val="000000"/>
              </a:solidFill>
              <a:prstDash val="solid"/>
              <a:round/>
              <a:headEnd/>
              <a:tailEnd/>
            </a:ln>
          </p:spPr>
          <p:txBody>
            <a:bodyPr/>
            <a:lstStyle/>
            <a:p>
              <a:endParaRPr lang="ru-RU" dirty="0"/>
            </a:p>
          </p:txBody>
        </p:sp>
        <p:sp>
          <p:nvSpPr>
            <p:cNvPr id="1253" name="Line 401">
              <a:extLst>
                <a:ext uri="{FF2B5EF4-FFF2-40B4-BE49-F238E27FC236}">
                  <a16:creationId xmlns="" xmlns:a16="http://schemas.microsoft.com/office/drawing/2014/main" id="{05AC07D5-1D0E-A0E4-7A34-244FF91BD01F}"/>
                </a:ext>
              </a:extLst>
            </p:cNvPr>
            <p:cNvSpPr>
              <a:spLocks noChangeAspect="1" noChangeShapeType="1"/>
            </p:cNvSpPr>
            <p:nvPr/>
          </p:nvSpPr>
          <p:spPr bwMode="auto">
            <a:xfrm>
              <a:off x="818" y="3430"/>
              <a:ext cx="8" cy="2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54" name="Line 402">
              <a:extLst>
                <a:ext uri="{FF2B5EF4-FFF2-40B4-BE49-F238E27FC236}">
                  <a16:creationId xmlns="" xmlns:a16="http://schemas.microsoft.com/office/drawing/2014/main" id="{B842B646-BA00-0895-6D09-ABE7802E187D}"/>
                </a:ext>
              </a:extLst>
            </p:cNvPr>
            <p:cNvSpPr>
              <a:spLocks noChangeAspect="1" noChangeShapeType="1"/>
            </p:cNvSpPr>
            <p:nvPr/>
          </p:nvSpPr>
          <p:spPr bwMode="auto">
            <a:xfrm flipV="1">
              <a:off x="800" y="3444"/>
              <a:ext cx="9" cy="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55" name="Line 403">
              <a:extLst>
                <a:ext uri="{FF2B5EF4-FFF2-40B4-BE49-F238E27FC236}">
                  <a16:creationId xmlns="" xmlns:a16="http://schemas.microsoft.com/office/drawing/2014/main" id="{664781F3-D257-6189-C085-C1A927DFE856}"/>
                </a:ext>
              </a:extLst>
            </p:cNvPr>
            <p:cNvSpPr>
              <a:spLocks noChangeAspect="1" noChangeShapeType="1"/>
            </p:cNvSpPr>
            <p:nvPr/>
          </p:nvSpPr>
          <p:spPr bwMode="auto">
            <a:xfrm flipV="1">
              <a:off x="800" y="3480"/>
              <a:ext cx="9" cy="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56" name="Line 404">
              <a:extLst>
                <a:ext uri="{FF2B5EF4-FFF2-40B4-BE49-F238E27FC236}">
                  <a16:creationId xmlns="" xmlns:a16="http://schemas.microsoft.com/office/drawing/2014/main" id="{2CE96307-E523-38F7-07A1-9C54C0736141}"/>
                </a:ext>
              </a:extLst>
            </p:cNvPr>
            <p:cNvSpPr>
              <a:spLocks noChangeAspect="1" noChangeShapeType="1"/>
            </p:cNvSpPr>
            <p:nvPr/>
          </p:nvSpPr>
          <p:spPr bwMode="auto">
            <a:xfrm>
              <a:off x="823" y="3487"/>
              <a:ext cx="26"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57" name="Line 405">
              <a:extLst>
                <a:ext uri="{FF2B5EF4-FFF2-40B4-BE49-F238E27FC236}">
                  <a16:creationId xmlns="" xmlns:a16="http://schemas.microsoft.com/office/drawing/2014/main" id="{64CA40CF-6A78-9148-7428-5D63807DB99E}"/>
                </a:ext>
              </a:extLst>
            </p:cNvPr>
            <p:cNvSpPr>
              <a:spLocks noChangeAspect="1" noChangeShapeType="1"/>
            </p:cNvSpPr>
            <p:nvPr/>
          </p:nvSpPr>
          <p:spPr bwMode="auto">
            <a:xfrm>
              <a:off x="824" y="3451"/>
              <a:ext cx="2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58" name="Line 406">
              <a:extLst>
                <a:ext uri="{FF2B5EF4-FFF2-40B4-BE49-F238E27FC236}">
                  <a16:creationId xmlns="" xmlns:a16="http://schemas.microsoft.com/office/drawing/2014/main" id="{5691DBA0-CE25-A7EC-3A87-C8ED3DADA1EA}"/>
                </a:ext>
              </a:extLst>
            </p:cNvPr>
            <p:cNvSpPr>
              <a:spLocks noChangeAspect="1" noChangeShapeType="1"/>
            </p:cNvSpPr>
            <p:nvPr/>
          </p:nvSpPr>
          <p:spPr bwMode="auto">
            <a:xfrm>
              <a:off x="826" y="3455"/>
              <a:ext cx="2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59" name="Line 407">
              <a:extLst>
                <a:ext uri="{FF2B5EF4-FFF2-40B4-BE49-F238E27FC236}">
                  <a16:creationId xmlns="" xmlns:a16="http://schemas.microsoft.com/office/drawing/2014/main" id="{EEFB12AB-3D15-C309-C60E-A744D191C6AA}"/>
                </a:ext>
              </a:extLst>
            </p:cNvPr>
            <p:cNvSpPr>
              <a:spLocks noChangeAspect="1" noChangeShapeType="1"/>
            </p:cNvSpPr>
            <p:nvPr/>
          </p:nvSpPr>
          <p:spPr bwMode="auto">
            <a:xfrm>
              <a:off x="826" y="3455"/>
              <a:ext cx="29"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260" name="Oval 408">
              <a:extLst>
                <a:ext uri="{FF2B5EF4-FFF2-40B4-BE49-F238E27FC236}">
                  <a16:creationId xmlns="" xmlns:a16="http://schemas.microsoft.com/office/drawing/2014/main" id="{9D3791E6-89DA-84C1-0E02-2BE648873BFB}"/>
                </a:ext>
              </a:extLst>
            </p:cNvPr>
            <p:cNvSpPr>
              <a:spLocks noChangeAspect="1" noChangeArrowheads="1"/>
            </p:cNvSpPr>
            <p:nvPr/>
          </p:nvSpPr>
          <p:spPr bwMode="auto">
            <a:xfrm>
              <a:off x="789" y="3440"/>
              <a:ext cx="26" cy="2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61" name="Oval 409">
              <a:extLst>
                <a:ext uri="{FF2B5EF4-FFF2-40B4-BE49-F238E27FC236}">
                  <a16:creationId xmlns="" xmlns:a16="http://schemas.microsoft.com/office/drawing/2014/main" id="{A15F9ED7-F5DF-822D-551F-8A186BE3F7D9}"/>
                </a:ext>
              </a:extLst>
            </p:cNvPr>
            <p:cNvSpPr>
              <a:spLocks noChangeAspect="1" noChangeArrowheads="1"/>
            </p:cNvSpPr>
            <p:nvPr/>
          </p:nvSpPr>
          <p:spPr bwMode="auto">
            <a:xfrm>
              <a:off x="789" y="3477"/>
              <a:ext cx="26" cy="23"/>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750" name="Group 410">
            <a:extLst>
              <a:ext uri="{FF2B5EF4-FFF2-40B4-BE49-F238E27FC236}">
                <a16:creationId xmlns="" xmlns:a16="http://schemas.microsoft.com/office/drawing/2014/main" id="{C40C58AE-7C42-B4EB-E128-D099D3D5DAD4}"/>
              </a:ext>
            </a:extLst>
          </p:cNvPr>
          <p:cNvGrpSpPr>
            <a:grpSpLocks noChangeAspect="1"/>
          </p:cNvGrpSpPr>
          <p:nvPr/>
        </p:nvGrpSpPr>
        <p:grpSpPr bwMode="auto">
          <a:xfrm>
            <a:off x="3784914" y="5902741"/>
            <a:ext cx="359591" cy="319766"/>
            <a:chOff x="517" y="3306"/>
            <a:chExt cx="182" cy="281"/>
          </a:xfrm>
        </p:grpSpPr>
        <p:sp>
          <p:nvSpPr>
            <p:cNvPr id="790" name="Freeform 411">
              <a:extLst>
                <a:ext uri="{FF2B5EF4-FFF2-40B4-BE49-F238E27FC236}">
                  <a16:creationId xmlns="" xmlns:a16="http://schemas.microsoft.com/office/drawing/2014/main" id="{A6E0E865-8606-D8F1-0922-40558CA9A93B}"/>
                </a:ext>
              </a:extLst>
            </p:cNvPr>
            <p:cNvSpPr>
              <a:spLocks noChangeAspect="1"/>
            </p:cNvSpPr>
            <p:nvPr/>
          </p:nvSpPr>
          <p:spPr bwMode="auto">
            <a:xfrm>
              <a:off x="519" y="3491"/>
              <a:ext cx="17" cy="17"/>
            </a:xfrm>
            <a:custGeom>
              <a:avLst/>
              <a:gdLst>
                <a:gd name="T0" fmla="*/ 13 w 17"/>
                <a:gd name="T1" fmla="*/ 0 h 17"/>
                <a:gd name="T2" fmla="*/ 7 w 17"/>
                <a:gd name="T3" fmla="*/ 0 h 17"/>
                <a:gd name="T4" fmla="*/ 1 w 17"/>
                <a:gd name="T5" fmla="*/ 2 h 17"/>
                <a:gd name="T6" fmla="*/ 0 w 17"/>
                <a:gd name="T7" fmla="*/ 10 h 17"/>
                <a:gd name="T8" fmla="*/ 2 w 17"/>
                <a:gd name="T9" fmla="*/ 15 h 17"/>
                <a:gd name="T10" fmla="*/ 7 w 17"/>
                <a:gd name="T11" fmla="*/ 16 h 17"/>
                <a:gd name="T12" fmla="*/ 16 w 17"/>
                <a:gd name="T13" fmla="*/ 2 h 17"/>
                <a:gd name="T14" fmla="*/ 13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3" y="0"/>
                  </a:moveTo>
                  <a:lnTo>
                    <a:pt x="7" y="0"/>
                  </a:lnTo>
                  <a:lnTo>
                    <a:pt x="1" y="2"/>
                  </a:lnTo>
                  <a:lnTo>
                    <a:pt x="0" y="10"/>
                  </a:lnTo>
                  <a:lnTo>
                    <a:pt x="2" y="15"/>
                  </a:lnTo>
                  <a:lnTo>
                    <a:pt x="7" y="16"/>
                  </a:lnTo>
                  <a:lnTo>
                    <a:pt x="16" y="2"/>
                  </a:lnTo>
                  <a:lnTo>
                    <a:pt x="13" y="0"/>
                  </a:lnTo>
                </a:path>
              </a:pathLst>
            </a:custGeom>
            <a:solidFill>
              <a:srgbClr val="B5B5B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91" name="Freeform 412">
              <a:extLst>
                <a:ext uri="{FF2B5EF4-FFF2-40B4-BE49-F238E27FC236}">
                  <a16:creationId xmlns="" xmlns:a16="http://schemas.microsoft.com/office/drawing/2014/main" id="{79C32897-029B-406D-EA07-47D733DB3D4A}"/>
                </a:ext>
              </a:extLst>
            </p:cNvPr>
            <p:cNvSpPr>
              <a:spLocks noChangeAspect="1"/>
            </p:cNvSpPr>
            <p:nvPr/>
          </p:nvSpPr>
          <p:spPr bwMode="auto">
            <a:xfrm>
              <a:off x="518" y="3491"/>
              <a:ext cx="17" cy="17"/>
            </a:xfrm>
            <a:custGeom>
              <a:avLst/>
              <a:gdLst>
                <a:gd name="T0" fmla="*/ 13 w 17"/>
                <a:gd name="T1" fmla="*/ 1 h 17"/>
                <a:gd name="T2" fmla="*/ 7 w 17"/>
                <a:gd name="T3" fmla="*/ 0 h 17"/>
                <a:gd name="T4" fmla="*/ 1 w 17"/>
                <a:gd name="T5" fmla="*/ 2 h 17"/>
                <a:gd name="T6" fmla="*/ 0 w 17"/>
                <a:gd name="T7" fmla="*/ 10 h 17"/>
                <a:gd name="T8" fmla="*/ 2 w 17"/>
                <a:gd name="T9" fmla="*/ 15 h 17"/>
                <a:gd name="T10" fmla="*/ 7 w 17"/>
                <a:gd name="T11" fmla="*/ 16 h 17"/>
                <a:gd name="T12" fmla="*/ 16 w 17"/>
                <a:gd name="T13" fmla="*/ 2 h 17"/>
                <a:gd name="T14" fmla="*/ 13 w 17"/>
                <a:gd name="T15" fmla="*/ 1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3" y="1"/>
                  </a:moveTo>
                  <a:lnTo>
                    <a:pt x="7" y="0"/>
                  </a:lnTo>
                  <a:lnTo>
                    <a:pt x="1" y="2"/>
                  </a:lnTo>
                  <a:lnTo>
                    <a:pt x="0" y="10"/>
                  </a:lnTo>
                  <a:lnTo>
                    <a:pt x="2" y="15"/>
                  </a:lnTo>
                  <a:lnTo>
                    <a:pt x="7" y="16"/>
                  </a:lnTo>
                  <a:lnTo>
                    <a:pt x="16" y="2"/>
                  </a:lnTo>
                  <a:lnTo>
                    <a:pt x="13" y="1"/>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792" name="Freeform 413">
              <a:extLst>
                <a:ext uri="{FF2B5EF4-FFF2-40B4-BE49-F238E27FC236}">
                  <a16:creationId xmlns="" xmlns:a16="http://schemas.microsoft.com/office/drawing/2014/main" id="{735AE459-5825-C1D4-DB55-A817B27F3865}"/>
                </a:ext>
              </a:extLst>
            </p:cNvPr>
            <p:cNvSpPr>
              <a:spLocks noChangeAspect="1"/>
            </p:cNvSpPr>
            <p:nvPr/>
          </p:nvSpPr>
          <p:spPr bwMode="auto">
            <a:xfrm>
              <a:off x="520" y="3493"/>
              <a:ext cx="17" cy="17"/>
            </a:xfrm>
            <a:custGeom>
              <a:avLst/>
              <a:gdLst>
                <a:gd name="T0" fmla="*/ 11 w 17"/>
                <a:gd name="T1" fmla="*/ 0 h 17"/>
                <a:gd name="T2" fmla="*/ 8 w 17"/>
                <a:gd name="T3" fmla="*/ 0 h 17"/>
                <a:gd name="T4" fmla="*/ 2 w 17"/>
                <a:gd name="T5" fmla="*/ 1 h 17"/>
                <a:gd name="T6" fmla="*/ 0 w 17"/>
                <a:gd name="T7" fmla="*/ 10 h 17"/>
                <a:gd name="T8" fmla="*/ 3 w 17"/>
                <a:gd name="T9" fmla="*/ 15 h 17"/>
                <a:gd name="T10" fmla="*/ 8 w 17"/>
                <a:gd name="T11" fmla="*/ 16 h 17"/>
                <a:gd name="T12" fmla="*/ 16 w 17"/>
                <a:gd name="T13" fmla="*/ 2 h 17"/>
                <a:gd name="T14" fmla="*/ 11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1" y="0"/>
                  </a:moveTo>
                  <a:lnTo>
                    <a:pt x="8" y="0"/>
                  </a:lnTo>
                  <a:lnTo>
                    <a:pt x="2" y="1"/>
                  </a:lnTo>
                  <a:lnTo>
                    <a:pt x="0" y="10"/>
                  </a:lnTo>
                  <a:lnTo>
                    <a:pt x="3" y="15"/>
                  </a:lnTo>
                  <a:lnTo>
                    <a:pt x="8" y="16"/>
                  </a:lnTo>
                  <a:lnTo>
                    <a:pt x="16" y="2"/>
                  </a:lnTo>
                  <a:lnTo>
                    <a:pt x="11" y="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93" name="Freeform 414">
              <a:extLst>
                <a:ext uri="{FF2B5EF4-FFF2-40B4-BE49-F238E27FC236}">
                  <a16:creationId xmlns="" xmlns:a16="http://schemas.microsoft.com/office/drawing/2014/main" id="{1E64FE45-541D-EB5E-CD98-E1EAAEF83544}"/>
                </a:ext>
              </a:extLst>
            </p:cNvPr>
            <p:cNvSpPr>
              <a:spLocks noChangeAspect="1"/>
            </p:cNvSpPr>
            <p:nvPr/>
          </p:nvSpPr>
          <p:spPr bwMode="auto">
            <a:xfrm>
              <a:off x="520" y="3493"/>
              <a:ext cx="17" cy="17"/>
            </a:xfrm>
            <a:custGeom>
              <a:avLst/>
              <a:gdLst>
                <a:gd name="T0" fmla="*/ 11 w 17"/>
                <a:gd name="T1" fmla="*/ 1 h 17"/>
                <a:gd name="T2" fmla="*/ 8 w 17"/>
                <a:gd name="T3" fmla="*/ 0 h 17"/>
                <a:gd name="T4" fmla="*/ 2 w 17"/>
                <a:gd name="T5" fmla="*/ 1 h 17"/>
                <a:gd name="T6" fmla="*/ 0 w 17"/>
                <a:gd name="T7" fmla="*/ 10 h 17"/>
                <a:gd name="T8" fmla="*/ 3 w 17"/>
                <a:gd name="T9" fmla="*/ 14 h 17"/>
                <a:gd name="T10" fmla="*/ 8 w 17"/>
                <a:gd name="T11" fmla="*/ 16 h 17"/>
                <a:gd name="T12" fmla="*/ 16 w 17"/>
                <a:gd name="T13" fmla="*/ 2 h 17"/>
                <a:gd name="T14" fmla="*/ 11 w 17"/>
                <a:gd name="T15" fmla="*/ 1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1" y="1"/>
                  </a:moveTo>
                  <a:lnTo>
                    <a:pt x="8" y="0"/>
                  </a:lnTo>
                  <a:lnTo>
                    <a:pt x="2" y="1"/>
                  </a:lnTo>
                  <a:lnTo>
                    <a:pt x="0" y="10"/>
                  </a:lnTo>
                  <a:lnTo>
                    <a:pt x="3" y="14"/>
                  </a:lnTo>
                  <a:lnTo>
                    <a:pt x="8" y="16"/>
                  </a:lnTo>
                  <a:lnTo>
                    <a:pt x="16" y="2"/>
                  </a:lnTo>
                  <a:lnTo>
                    <a:pt x="11" y="1"/>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794" name="Freeform 415">
              <a:extLst>
                <a:ext uri="{FF2B5EF4-FFF2-40B4-BE49-F238E27FC236}">
                  <a16:creationId xmlns="" xmlns:a16="http://schemas.microsoft.com/office/drawing/2014/main" id="{BA98ED7B-E39E-1CEE-2428-5536EFC9B647}"/>
                </a:ext>
              </a:extLst>
            </p:cNvPr>
            <p:cNvSpPr>
              <a:spLocks noChangeAspect="1"/>
            </p:cNvSpPr>
            <p:nvPr/>
          </p:nvSpPr>
          <p:spPr bwMode="auto">
            <a:xfrm>
              <a:off x="520" y="3491"/>
              <a:ext cx="17" cy="22"/>
            </a:xfrm>
            <a:custGeom>
              <a:avLst/>
              <a:gdLst>
                <a:gd name="T0" fmla="*/ 16 w 17"/>
                <a:gd name="T1" fmla="*/ 3 h 22"/>
                <a:gd name="T2" fmla="*/ 5 w 17"/>
                <a:gd name="T3" fmla="*/ 0 h 22"/>
                <a:gd name="T4" fmla="*/ 1 w 17"/>
                <a:gd name="T5" fmla="*/ 3 h 22"/>
                <a:gd name="T6" fmla="*/ 0 w 17"/>
                <a:gd name="T7" fmla="*/ 14 h 22"/>
                <a:gd name="T8" fmla="*/ 4 w 17"/>
                <a:gd name="T9" fmla="*/ 17 h 22"/>
                <a:gd name="T10" fmla="*/ 12 w 17"/>
                <a:gd name="T11" fmla="*/ 21 h 22"/>
                <a:gd name="T12" fmla="*/ 16 w 17"/>
                <a:gd name="T13" fmla="*/ 3 h 22"/>
                <a:gd name="T14" fmla="*/ 0 60000 65536"/>
                <a:gd name="T15" fmla="*/ 0 60000 65536"/>
                <a:gd name="T16" fmla="*/ 0 60000 65536"/>
                <a:gd name="T17" fmla="*/ 0 60000 65536"/>
                <a:gd name="T18" fmla="*/ 0 60000 65536"/>
                <a:gd name="T19" fmla="*/ 0 60000 65536"/>
                <a:gd name="T20" fmla="*/ 0 60000 65536"/>
                <a:gd name="T21" fmla="*/ 0 w 17"/>
                <a:gd name="T22" fmla="*/ 0 h 22"/>
                <a:gd name="T23" fmla="*/ 17 w 17"/>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2">
                  <a:moveTo>
                    <a:pt x="16" y="3"/>
                  </a:moveTo>
                  <a:lnTo>
                    <a:pt x="5" y="0"/>
                  </a:lnTo>
                  <a:lnTo>
                    <a:pt x="1" y="3"/>
                  </a:lnTo>
                  <a:lnTo>
                    <a:pt x="0" y="14"/>
                  </a:lnTo>
                  <a:lnTo>
                    <a:pt x="4" y="17"/>
                  </a:lnTo>
                  <a:lnTo>
                    <a:pt x="12" y="21"/>
                  </a:lnTo>
                  <a:lnTo>
                    <a:pt x="16" y="3"/>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95" name="Freeform 416">
              <a:extLst>
                <a:ext uri="{FF2B5EF4-FFF2-40B4-BE49-F238E27FC236}">
                  <a16:creationId xmlns="" xmlns:a16="http://schemas.microsoft.com/office/drawing/2014/main" id="{5C3D34C1-FBF4-A5BF-6438-2378D5EBC809}"/>
                </a:ext>
              </a:extLst>
            </p:cNvPr>
            <p:cNvSpPr>
              <a:spLocks noChangeAspect="1"/>
            </p:cNvSpPr>
            <p:nvPr/>
          </p:nvSpPr>
          <p:spPr bwMode="auto">
            <a:xfrm>
              <a:off x="521" y="3491"/>
              <a:ext cx="19" cy="28"/>
            </a:xfrm>
            <a:custGeom>
              <a:avLst/>
              <a:gdLst>
                <a:gd name="T0" fmla="*/ 18 w 19"/>
                <a:gd name="T1" fmla="*/ 4 h 28"/>
                <a:gd name="T2" fmla="*/ 6 w 19"/>
                <a:gd name="T3" fmla="*/ 0 h 28"/>
                <a:gd name="T4" fmla="*/ 1 w 19"/>
                <a:gd name="T5" fmla="*/ 4 h 28"/>
                <a:gd name="T6" fmla="*/ 0 w 19"/>
                <a:gd name="T7" fmla="*/ 18 h 28"/>
                <a:gd name="T8" fmla="*/ 5 w 19"/>
                <a:gd name="T9" fmla="*/ 22 h 28"/>
                <a:gd name="T10" fmla="*/ 14 w 19"/>
                <a:gd name="T11" fmla="*/ 27 h 28"/>
                <a:gd name="T12" fmla="*/ 18 w 19"/>
                <a:gd name="T13" fmla="*/ 4 h 28"/>
                <a:gd name="T14" fmla="*/ 0 60000 65536"/>
                <a:gd name="T15" fmla="*/ 0 60000 65536"/>
                <a:gd name="T16" fmla="*/ 0 60000 65536"/>
                <a:gd name="T17" fmla="*/ 0 60000 65536"/>
                <a:gd name="T18" fmla="*/ 0 60000 65536"/>
                <a:gd name="T19" fmla="*/ 0 60000 65536"/>
                <a:gd name="T20" fmla="*/ 0 60000 65536"/>
                <a:gd name="T21" fmla="*/ 0 w 19"/>
                <a:gd name="T22" fmla="*/ 0 h 28"/>
                <a:gd name="T23" fmla="*/ 19 w 19"/>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28">
                  <a:moveTo>
                    <a:pt x="18" y="4"/>
                  </a:moveTo>
                  <a:lnTo>
                    <a:pt x="6" y="0"/>
                  </a:lnTo>
                  <a:lnTo>
                    <a:pt x="1" y="4"/>
                  </a:lnTo>
                  <a:lnTo>
                    <a:pt x="0" y="18"/>
                  </a:lnTo>
                  <a:lnTo>
                    <a:pt x="5" y="22"/>
                  </a:lnTo>
                  <a:lnTo>
                    <a:pt x="14" y="27"/>
                  </a:lnTo>
                  <a:lnTo>
                    <a:pt x="18" y="4"/>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796" name="Freeform 417">
              <a:extLst>
                <a:ext uri="{FF2B5EF4-FFF2-40B4-BE49-F238E27FC236}">
                  <a16:creationId xmlns="" xmlns:a16="http://schemas.microsoft.com/office/drawing/2014/main" id="{357EC266-325A-2DB6-FFD0-C79C5AD04FCC}"/>
                </a:ext>
              </a:extLst>
            </p:cNvPr>
            <p:cNvSpPr>
              <a:spLocks noChangeAspect="1"/>
            </p:cNvSpPr>
            <p:nvPr/>
          </p:nvSpPr>
          <p:spPr bwMode="auto">
            <a:xfrm>
              <a:off x="530" y="3495"/>
              <a:ext cx="17" cy="18"/>
            </a:xfrm>
            <a:custGeom>
              <a:avLst/>
              <a:gdLst>
                <a:gd name="T0" fmla="*/ 16 w 17"/>
                <a:gd name="T1" fmla="*/ 3 h 18"/>
                <a:gd name="T2" fmla="*/ 10 w 17"/>
                <a:gd name="T3" fmla="*/ 0 h 18"/>
                <a:gd name="T4" fmla="*/ 0 w 17"/>
                <a:gd name="T5" fmla="*/ 5 h 18"/>
                <a:gd name="T6" fmla="*/ 0 w 17"/>
                <a:gd name="T7" fmla="*/ 13 h 18"/>
                <a:gd name="T8" fmla="*/ 5 w 17"/>
                <a:gd name="T9" fmla="*/ 17 h 18"/>
                <a:gd name="T10" fmla="*/ 12 w 17"/>
                <a:gd name="T11" fmla="*/ 15 h 18"/>
                <a:gd name="T12" fmla="*/ 16 w 17"/>
                <a:gd name="T13" fmla="*/ 3 h 18"/>
                <a:gd name="T14" fmla="*/ 0 60000 65536"/>
                <a:gd name="T15" fmla="*/ 0 60000 65536"/>
                <a:gd name="T16" fmla="*/ 0 60000 65536"/>
                <a:gd name="T17" fmla="*/ 0 60000 65536"/>
                <a:gd name="T18" fmla="*/ 0 60000 65536"/>
                <a:gd name="T19" fmla="*/ 0 60000 65536"/>
                <a:gd name="T20" fmla="*/ 0 60000 65536"/>
                <a:gd name="T21" fmla="*/ 0 w 17"/>
                <a:gd name="T22" fmla="*/ 0 h 18"/>
                <a:gd name="T23" fmla="*/ 17 w 1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8">
                  <a:moveTo>
                    <a:pt x="16" y="3"/>
                  </a:moveTo>
                  <a:lnTo>
                    <a:pt x="10" y="0"/>
                  </a:lnTo>
                  <a:lnTo>
                    <a:pt x="0" y="5"/>
                  </a:lnTo>
                  <a:lnTo>
                    <a:pt x="0" y="13"/>
                  </a:lnTo>
                  <a:lnTo>
                    <a:pt x="5" y="17"/>
                  </a:lnTo>
                  <a:lnTo>
                    <a:pt x="12" y="15"/>
                  </a:lnTo>
                  <a:lnTo>
                    <a:pt x="16" y="3"/>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97" name="Freeform 418">
              <a:extLst>
                <a:ext uri="{FF2B5EF4-FFF2-40B4-BE49-F238E27FC236}">
                  <a16:creationId xmlns="" xmlns:a16="http://schemas.microsoft.com/office/drawing/2014/main" id="{41E5FD4F-340A-FEEA-095F-5F9D958344EB}"/>
                </a:ext>
              </a:extLst>
            </p:cNvPr>
            <p:cNvSpPr>
              <a:spLocks noChangeAspect="1"/>
            </p:cNvSpPr>
            <p:nvPr/>
          </p:nvSpPr>
          <p:spPr bwMode="auto">
            <a:xfrm>
              <a:off x="529" y="3495"/>
              <a:ext cx="17" cy="23"/>
            </a:xfrm>
            <a:custGeom>
              <a:avLst/>
              <a:gdLst>
                <a:gd name="T0" fmla="*/ 16 w 17"/>
                <a:gd name="T1" fmla="*/ 3 h 23"/>
                <a:gd name="T2" fmla="*/ 10 w 17"/>
                <a:gd name="T3" fmla="*/ 0 h 23"/>
                <a:gd name="T4" fmla="*/ 1 w 17"/>
                <a:gd name="T5" fmla="*/ 6 h 23"/>
                <a:gd name="T6" fmla="*/ 0 w 17"/>
                <a:gd name="T7" fmla="*/ 18 h 23"/>
                <a:gd name="T8" fmla="*/ 5 w 17"/>
                <a:gd name="T9" fmla="*/ 22 h 23"/>
                <a:gd name="T10" fmla="*/ 12 w 17"/>
                <a:gd name="T11" fmla="*/ 20 h 23"/>
                <a:gd name="T12" fmla="*/ 16 w 17"/>
                <a:gd name="T13" fmla="*/ 3 h 23"/>
                <a:gd name="T14" fmla="*/ 0 60000 65536"/>
                <a:gd name="T15" fmla="*/ 0 60000 65536"/>
                <a:gd name="T16" fmla="*/ 0 60000 65536"/>
                <a:gd name="T17" fmla="*/ 0 60000 65536"/>
                <a:gd name="T18" fmla="*/ 0 60000 65536"/>
                <a:gd name="T19" fmla="*/ 0 60000 65536"/>
                <a:gd name="T20" fmla="*/ 0 60000 65536"/>
                <a:gd name="T21" fmla="*/ 0 w 17"/>
                <a:gd name="T22" fmla="*/ 0 h 23"/>
                <a:gd name="T23" fmla="*/ 17 w 1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3">
                  <a:moveTo>
                    <a:pt x="16" y="3"/>
                  </a:moveTo>
                  <a:lnTo>
                    <a:pt x="10" y="0"/>
                  </a:lnTo>
                  <a:lnTo>
                    <a:pt x="1" y="6"/>
                  </a:lnTo>
                  <a:lnTo>
                    <a:pt x="0" y="18"/>
                  </a:lnTo>
                  <a:lnTo>
                    <a:pt x="5" y="22"/>
                  </a:lnTo>
                  <a:lnTo>
                    <a:pt x="12" y="20"/>
                  </a:lnTo>
                  <a:lnTo>
                    <a:pt x="16" y="3"/>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798" name="Freeform 419">
              <a:extLst>
                <a:ext uri="{FF2B5EF4-FFF2-40B4-BE49-F238E27FC236}">
                  <a16:creationId xmlns="" xmlns:a16="http://schemas.microsoft.com/office/drawing/2014/main" id="{39EB5435-0E96-ADB1-D2B6-B3B62F53FDFD}"/>
                </a:ext>
              </a:extLst>
            </p:cNvPr>
            <p:cNvSpPr>
              <a:spLocks noChangeAspect="1"/>
            </p:cNvSpPr>
            <p:nvPr/>
          </p:nvSpPr>
          <p:spPr bwMode="auto">
            <a:xfrm>
              <a:off x="530" y="3498"/>
              <a:ext cx="17" cy="17"/>
            </a:xfrm>
            <a:custGeom>
              <a:avLst/>
              <a:gdLst>
                <a:gd name="T0" fmla="*/ 16 w 17"/>
                <a:gd name="T1" fmla="*/ 2 h 17"/>
                <a:gd name="T2" fmla="*/ 9 w 17"/>
                <a:gd name="T3" fmla="*/ 16 h 17"/>
                <a:gd name="T4" fmla="*/ 3 w 17"/>
                <a:gd name="T5" fmla="*/ 13 h 17"/>
                <a:gd name="T6" fmla="*/ 1 w 17"/>
                <a:gd name="T7" fmla="*/ 11 h 17"/>
                <a:gd name="T8" fmla="*/ 0 w 17"/>
                <a:gd name="T9" fmla="*/ 10 h 17"/>
                <a:gd name="T10" fmla="*/ 0 w 17"/>
                <a:gd name="T11" fmla="*/ 7 h 17"/>
                <a:gd name="T12" fmla="*/ 0 w 17"/>
                <a:gd name="T13" fmla="*/ 5 h 17"/>
                <a:gd name="T14" fmla="*/ 3 w 17"/>
                <a:gd name="T15" fmla="*/ 2 h 17"/>
                <a:gd name="T16" fmla="*/ 4 w 17"/>
                <a:gd name="T17" fmla="*/ 1 h 17"/>
                <a:gd name="T18" fmla="*/ 7 w 17"/>
                <a:gd name="T19" fmla="*/ 0 h 17"/>
                <a:gd name="T20" fmla="*/ 8 w 17"/>
                <a:gd name="T21" fmla="*/ 0 h 17"/>
                <a:gd name="T22" fmla="*/ 16 w 17"/>
                <a:gd name="T23" fmla="*/ 2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6" y="2"/>
                  </a:moveTo>
                  <a:lnTo>
                    <a:pt x="9" y="16"/>
                  </a:lnTo>
                  <a:lnTo>
                    <a:pt x="3" y="13"/>
                  </a:lnTo>
                  <a:lnTo>
                    <a:pt x="1" y="11"/>
                  </a:lnTo>
                  <a:lnTo>
                    <a:pt x="0" y="10"/>
                  </a:lnTo>
                  <a:lnTo>
                    <a:pt x="0" y="7"/>
                  </a:lnTo>
                  <a:lnTo>
                    <a:pt x="0" y="5"/>
                  </a:lnTo>
                  <a:lnTo>
                    <a:pt x="3" y="2"/>
                  </a:lnTo>
                  <a:lnTo>
                    <a:pt x="4" y="1"/>
                  </a:lnTo>
                  <a:lnTo>
                    <a:pt x="7" y="0"/>
                  </a:lnTo>
                  <a:lnTo>
                    <a:pt x="8" y="0"/>
                  </a:lnTo>
                  <a:lnTo>
                    <a:pt x="16" y="2"/>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799" name="Freeform 420">
              <a:extLst>
                <a:ext uri="{FF2B5EF4-FFF2-40B4-BE49-F238E27FC236}">
                  <a16:creationId xmlns="" xmlns:a16="http://schemas.microsoft.com/office/drawing/2014/main" id="{4DD3ABCD-AF21-B813-189B-32895BBA4BD3}"/>
                </a:ext>
              </a:extLst>
            </p:cNvPr>
            <p:cNvSpPr>
              <a:spLocks noChangeAspect="1"/>
            </p:cNvSpPr>
            <p:nvPr/>
          </p:nvSpPr>
          <p:spPr bwMode="auto">
            <a:xfrm>
              <a:off x="532" y="3498"/>
              <a:ext cx="17" cy="21"/>
            </a:xfrm>
            <a:custGeom>
              <a:avLst/>
              <a:gdLst>
                <a:gd name="T0" fmla="*/ 16 w 17"/>
                <a:gd name="T1" fmla="*/ 3 h 21"/>
                <a:gd name="T2" fmla="*/ 9 w 17"/>
                <a:gd name="T3" fmla="*/ 20 h 21"/>
                <a:gd name="T4" fmla="*/ 3 w 17"/>
                <a:gd name="T5" fmla="*/ 16 h 21"/>
                <a:gd name="T6" fmla="*/ 1 w 17"/>
                <a:gd name="T7" fmla="*/ 14 h 21"/>
                <a:gd name="T8" fmla="*/ 0 w 17"/>
                <a:gd name="T9" fmla="*/ 12 h 21"/>
                <a:gd name="T10" fmla="*/ 0 w 17"/>
                <a:gd name="T11" fmla="*/ 8 h 21"/>
                <a:gd name="T12" fmla="*/ 0 w 17"/>
                <a:gd name="T13" fmla="*/ 6 h 21"/>
                <a:gd name="T14" fmla="*/ 3 w 17"/>
                <a:gd name="T15" fmla="*/ 3 h 21"/>
                <a:gd name="T16" fmla="*/ 4 w 17"/>
                <a:gd name="T17" fmla="*/ 1 h 21"/>
                <a:gd name="T18" fmla="*/ 7 w 17"/>
                <a:gd name="T19" fmla="*/ 0 h 21"/>
                <a:gd name="T20" fmla="*/ 8 w 17"/>
                <a:gd name="T21" fmla="*/ 0 h 21"/>
                <a:gd name="T22" fmla="*/ 16 w 17"/>
                <a:gd name="T23" fmla="*/ 3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21"/>
                <a:gd name="T38" fmla="*/ 17 w 17"/>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21">
                  <a:moveTo>
                    <a:pt x="16" y="3"/>
                  </a:moveTo>
                  <a:lnTo>
                    <a:pt x="9" y="20"/>
                  </a:lnTo>
                  <a:lnTo>
                    <a:pt x="3" y="16"/>
                  </a:lnTo>
                  <a:lnTo>
                    <a:pt x="1" y="14"/>
                  </a:lnTo>
                  <a:lnTo>
                    <a:pt x="0" y="12"/>
                  </a:lnTo>
                  <a:lnTo>
                    <a:pt x="0" y="8"/>
                  </a:lnTo>
                  <a:lnTo>
                    <a:pt x="0" y="6"/>
                  </a:lnTo>
                  <a:lnTo>
                    <a:pt x="3" y="3"/>
                  </a:lnTo>
                  <a:lnTo>
                    <a:pt x="4" y="1"/>
                  </a:lnTo>
                  <a:lnTo>
                    <a:pt x="7" y="0"/>
                  </a:lnTo>
                  <a:lnTo>
                    <a:pt x="8" y="0"/>
                  </a:lnTo>
                  <a:lnTo>
                    <a:pt x="16" y="3"/>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00" name="Freeform 421">
              <a:extLst>
                <a:ext uri="{FF2B5EF4-FFF2-40B4-BE49-F238E27FC236}">
                  <a16:creationId xmlns="" xmlns:a16="http://schemas.microsoft.com/office/drawing/2014/main" id="{FDF400E1-1D46-4E3F-449E-7E99221D3393}"/>
                </a:ext>
              </a:extLst>
            </p:cNvPr>
            <p:cNvSpPr>
              <a:spLocks noChangeAspect="1"/>
            </p:cNvSpPr>
            <p:nvPr/>
          </p:nvSpPr>
          <p:spPr bwMode="auto">
            <a:xfrm>
              <a:off x="544" y="3521"/>
              <a:ext cx="65" cy="49"/>
            </a:xfrm>
            <a:custGeom>
              <a:avLst/>
              <a:gdLst>
                <a:gd name="T0" fmla="*/ 63 w 65"/>
                <a:gd name="T1" fmla="*/ 27 h 49"/>
                <a:gd name="T2" fmla="*/ 64 w 65"/>
                <a:gd name="T3" fmla="*/ 45 h 49"/>
                <a:gd name="T4" fmla="*/ 56 w 65"/>
                <a:gd name="T5" fmla="*/ 48 h 49"/>
                <a:gd name="T6" fmla="*/ 47 w 65"/>
                <a:gd name="T7" fmla="*/ 45 h 49"/>
                <a:gd name="T8" fmla="*/ 47 w 65"/>
                <a:gd name="T9" fmla="*/ 21 h 49"/>
                <a:gd name="T10" fmla="*/ 34 w 65"/>
                <a:gd name="T11" fmla="*/ 19 h 49"/>
                <a:gd name="T12" fmla="*/ 33 w 65"/>
                <a:gd name="T13" fmla="*/ 19 h 49"/>
                <a:gd name="T14" fmla="*/ 33 w 65"/>
                <a:gd name="T15" fmla="*/ 17 h 49"/>
                <a:gd name="T16" fmla="*/ 33 w 65"/>
                <a:gd name="T17" fmla="*/ 14 h 49"/>
                <a:gd name="T18" fmla="*/ 33 w 65"/>
                <a:gd name="T19" fmla="*/ 11 h 49"/>
                <a:gd name="T20" fmla="*/ 25 w 65"/>
                <a:gd name="T21" fmla="*/ 18 h 49"/>
                <a:gd name="T22" fmla="*/ 16 w 65"/>
                <a:gd name="T23" fmla="*/ 19 h 49"/>
                <a:gd name="T24" fmla="*/ 16 w 65"/>
                <a:gd name="T25" fmla="*/ 25 h 49"/>
                <a:gd name="T26" fmla="*/ 8 w 65"/>
                <a:gd name="T27" fmla="*/ 27 h 49"/>
                <a:gd name="T28" fmla="*/ 0 w 65"/>
                <a:gd name="T29" fmla="*/ 25 h 49"/>
                <a:gd name="T30" fmla="*/ 0 w 65"/>
                <a:gd name="T31" fmla="*/ 0 h 49"/>
                <a:gd name="T32" fmla="*/ 60 w 65"/>
                <a:gd name="T33" fmla="*/ 10 h 49"/>
                <a:gd name="T34" fmla="*/ 63 w 65"/>
                <a:gd name="T35" fmla="*/ 27 h 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49"/>
                <a:gd name="T56" fmla="*/ 65 w 65"/>
                <a:gd name="T57" fmla="*/ 49 h 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49">
                  <a:moveTo>
                    <a:pt x="63" y="27"/>
                  </a:moveTo>
                  <a:lnTo>
                    <a:pt x="64" y="45"/>
                  </a:lnTo>
                  <a:lnTo>
                    <a:pt x="56" y="48"/>
                  </a:lnTo>
                  <a:lnTo>
                    <a:pt x="47" y="45"/>
                  </a:lnTo>
                  <a:lnTo>
                    <a:pt x="47" y="21"/>
                  </a:lnTo>
                  <a:lnTo>
                    <a:pt x="34" y="19"/>
                  </a:lnTo>
                  <a:lnTo>
                    <a:pt x="33" y="19"/>
                  </a:lnTo>
                  <a:lnTo>
                    <a:pt x="33" y="17"/>
                  </a:lnTo>
                  <a:lnTo>
                    <a:pt x="33" y="14"/>
                  </a:lnTo>
                  <a:lnTo>
                    <a:pt x="33" y="11"/>
                  </a:lnTo>
                  <a:lnTo>
                    <a:pt x="25" y="18"/>
                  </a:lnTo>
                  <a:lnTo>
                    <a:pt x="16" y="19"/>
                  </a:lnTo>
                  <a:lnTo>
                    <a:pt x="16" y="25"/>
                  </a:lnTo>
                  <a:lnTo>
                    <a:pt x="8" y="27"/>
                  </a:lnTo>
                  <a:lnTo>
                    <a:pt x="0" y="25"/>
                  </a:lnTo>
                  <a:lnTo>
                    <a:pt x="0" y="0"/>
                  </a:lnTo>
                  <a:lnTo>
                    <a:pt x="60" y="10"/>
                  </a:lnTo>
                  <a:lnTo>
                    <a:pt x="63" y="27"/>
                  </a:lnTo>
                </a:path>
              </a:pathLst>
            </a:custGeom>
            <a:solidFill>
              <a:srgbClr val="3333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01" name="Freeform 422">
              <a:extLst>
                <a:ext uri="{FF2B5EF4-FFF2-40B4-BE49-F238E27FC236}">
                  <a16:creationId xmlns="" xmlns:a16="http://schemas.microsoft.com/office/drawing/2014/main" id="{7E085C0F-BC9C-4574-0866-C37546A99C2E}"/>
                </a:ext>
              </a:extLst>
            </p:cNvPr>
            <p:cNvSpPr>
              <a:spLocks noChangeAspect="1"/>
            </p:cNvSpPr>
            <p:nvPr/>
          </p:nvSpPr>
          <p:spPr bwMode="auto">
            <a:xfrm>
              <a:off x="610" y="3552"/>
              <a:ext cx="17" cy="17"/>
            </a:xfrm>
            <a:custGeom>
              <a:avLst/>
              <a:gdLst>
                <a:gd name="T0" fmla="*/ 8 w 17"/>
                <a:gd name="T1" fmla="*/ 16 h 17"/>
                <a:gd name="T2" fmla="*/ 0 w 17"/>
                <a:gd name="T3" fmla="*/ 15 h 17"/>
                <a:gd name="T4" fmla="*/ 8 w 17"/>
                <a:gd name="T5" fmla="*/ 0 h 17"/>
                <a:gd name="T6" fmla="*/ 16 w 17"/>
                <a:gd name="T7" fmla="*/ 0 h 17"/>
                <a:gd name="T8" fmla="*/ 8 w 17"/>
                <a:gd name="T9" fmla="*/ 15 h 17"/>
                <a:gd name="T10" fmla="*/ 8 w 17"/>
                <a:gd name="T11" fmla="*/ 14 h 17"/>
                <a:gd name="T12" fmla="*/ 8 w 17"/>
                <a:gd name="T13" fmla="*/ 16 h 17"/>
                <a:gd name="T14" fmla="*/ 0 w 17"/>
                <a:gd name="T15" fmla="*/ 16 h 17"/>
                <a:gd name="T16" fmla="*/ 0 w 17"/>
                <a:gd name="T17" fmla="*/ 15 h 17"/>
                <a:gd name="T18" fmla="*/ 8 w 17"/>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8" y="16"/>
                  </a:moveTo>
                  <a:lnTo>
                    <a:pt x="0" y="15"/>
                  </a:lnTo>
                  <a:lnTo>
                    <a:pt x="8" y="0"/>
                  </a:lnTo>
                  <a:lnTo>
                    <a:pt x="16" y="0"/>
                  </a:lnTo>
                  <a:lnTo>
                    <a:pt x="8" y="15"/>
                  </a:lnTo>
                  <a:lnTo>
                    <a:pt x="8" y="14"/>
                  </a:lnTo>
                  <a:lnTo>
                    <a:pt x="8" y="16"/>
                  </a:lnTo>
                  <a:lnTo>
                    <a:pt x="0" y="16"/>
                  </a:lnTo>
                  <a:lnTo>
                    <a:pt x="0" y="15"/>
                  </a:lnTo>
                  <a:lnTo>
                    <a:pt x="8"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02" name="Freeform 423">
              <a:extLst>
                <a:ext uri="{FF2B5EF4-FFF2-40B4-BE49-F238E27FC236}">
                  <a16:creationId xmlns="" xmlns:a16="http://schemas.microsoft.com/office/drawing/2014/main" id="{A76EC3EB-0474-4984-F7A2-4D118A61C278}"/>
                </a:ext>
              </a:extLst>
            </p:cNvPr>
            <p:cNvSpPr>
              <a:spLocks noChangeAspect="1"/>
            </p:cNvSpPr>
            <p:nvPr/>
          </p:nvSpPr>
          <p:spPr bwMode="auto">
            <a:xfrm>
              <a:off x="604" y="3570"/>
              <a:ext cx="17" cy="17"/>
            </a:xfrm>
            <a:custGeom>
              <a:avLst/>
              <a:gdLst>
                <a:gd name="T0" fmla="*/ 0 w 17"/>
                <a:gd name="T1" fmla="*/ 0 h 17"/>
                <a:gd name="T2" fmla="*/ 16 w 17"/>
                <a:gd name="T3" fmla="*/ 8 h 17"/>
                <a:gd name="T4" fmla="*/ 16 w 17"/>
                <a:gd name="T5" fmla="*/ 16 h 17"/>
                <a:gd name="T6" fmla="*/ 0 w 17"/>
                <a:gd name="T7" fmla="*/ 8 h 17"/>
                <a:gd name="T8" fmla="*/ 1 w 17"/>
                <a:gd name="T9" fmla="*/ 8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16" y="8"/>
                  </a:lnTo>
                  <a:lnTo>
                    <a:pt x="16" y="16"/>
                  </a:lnTo>
                  <a:lnTo>
                    <a:pt x="0" y="8"/>
                  </a:lnTo>
                  <a:lnTo>
                    <a:pt x="1" y="8"/>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03" name="Freeform 424">
              <a:extLst>
                <a:ext uri="{FF2B5EF4-FFF2-40B4-BE49-F238E27FC236}">
                  <a16:creationId xmlns="" xmlns:a16="http://schemas.microsoft.com/office/drawing/2014/main" id="{B71B8460-74D8-777C-B67C-C1B65B98A1BF}"/>
                </a:ext>
              </a:extLst>
            </p:cNvPr>
            <p:cNvSpPr>
              <a:spLocks noChangeAspect="1"/>
            </p:cNvSpPr>
            <p:nvPr/>
          </p:nvSpPr>
          <p:spPr bwMode="auto">
            <a:xfrm>
              <a:off x="594" y="3570"/>
              <a:ext cx="17" cy="1"/>
            </a:xfrm>
            <a:custGeom>
              <a:avLst/>
              <a:gdLst>
                <a:gd name="T0" fmla="*/ 0 w 17"/>
                <a:gd name="T1" fmla="*/ 0 h 1"/>
                <a:gd name="T2" fmla="*/ 1 w 17"/>
                <a:gd name="T3" fmla="*/ 0 h 1"/>
                <a:gd name="T4" fmla="*/ 14 w 17"/>
                <a:gd name="T5" fmla="*/ 0 h 1"/>
                <a:gd name="T6" fmla="*/ 16 w 17"/>
                <a:gd name="T7" fmla="*/ 0 h 1"/>
                <a:gd name="T8" fmla="*/ 1 w 17"/>
                <a:gd name="T9" fmla="*/ 0 h 1"/>
                <a:gd name="T10" fmla="*/ 0 w 17"/>
                <a:gd name="T11" fmla="*/ 0 h 1"/>
                <a:gd name="T12" fmla="*/ 1 w 17"/>
                <a:gd name="T13" fmla="*/ 0 h 1"/>
                <a:gd name="T14" fmla="*/ 0 w 1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
                <a:gd name="T26" fmla="*/ 17 w 1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
                  <a:moveTo>
                    <a:pt x="0" y="0"/>
                  </a:moveTo>
                  <a:lnTo>
                    <a:pt x="1" y="0"/>
                  </a:lnTo>
                  <a:lnTo>
                    <a:pt x="14" y="0"/>
                  </a:lnTo>
                  <a:lnTo>
                    <a:pt x="16" y="0"/>
                  </a:lnTo>
                  <a:lnTo>
                    <a:pt x="1" y="0"/>
                  </a:lnTo>
                  <a:lnTo>
                    <a:pt x="0" y="0"/>
                  </a:lnTo>
                  <a:lnTo>
                    <a:pt x="1"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04" name="Freeform 425">
              <a:extLst>
                <a:ext uri="{FF2B5EF4-FFF2-40B4-BE49-F238E27FC236}">
                  <a16:creationId xmlns="" xmlns:a16="http://schemas.microsoft.com/office/drawing/2014/main" id="{960A06C5-74DC-53AE-41F7-7019CABD1B68}"/>
                </a:ext>
              </a:extLst>
            </p:cNvPr>
            <p:cNvSpPr>
              <a:spLocks noChangeAspect="1"/>
            </p:cNvSpPr>
            <p:nvPr/>
          </p:nvSpPr>
          <p:spPr bwMode="auto">
            <a:xfrm>
              <a:off x="593" y="3543"/>
              <a:ext cx="17" cy="24"/>
            </a:xfrm>
            <a:custGeom>
              <a:avLst/>
              <a:gdLst>
                <a:gd name="T0" fmla="*/ 8 w 17"/>
                <a:gd name="T1" fmla="*/ 1 h 24"/>
                <a:gd name="T2" fmla="*/ 8 w 17"/>
                <a:gd name="T3" fmla="*/ 0 h 24"/>
                <a:gd name="T4" fmla="*/ 16 w 17"/>
                <a:gd name="T5" fmla="*/ 23 h 24"/>
                <a:gd name="T6" fmla="*/ 8 w 17"/>
                <a:gd name="T7" fmla="*/ 23 h 24"/>
                <a:gd name="T8" fmla="*/ 0 w 17"/>
                <a:gd name="T9" fmla="*/ 0 h 24"/>
                <a:gd name="T10" fmla="*/ 8 w 17"/>
                <a:gd name="T11" fmla="*/ 0 h 24"/>
                <a:gd name="T12" fmla="*/ 0 w 17"/>
                <a:gd name="T13" fmla="*/ 0 h 24"/>
                <a:gd name="T14" fmla="*/ 0 w 17"/>
                <a:gd name="T15" fmla="*/ 0 h 24"/>
                <a:gd name="T16" fmla="*/ 8 w 17"/>
                <a:gd name="T17" fmla="*/ 0 h 24"/>
                <a:gd name="T18" fmla="*/ 8 w 17"/>
                <a:gd name="T19" fmla="*/ 1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4"/>
                <a:gd name="T32" fmla="*/ 17 w 1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4">
                  <a:moveTo>
                    <a:pt x="8" y="1"/>
                  </a:moveTo>
                  <a:lnTo>
                    <a:pt x="8" y="0"/>
                  </a:lnTo>
                  <a:lnTo>
                    <a:pt x="16" y="23"/>
                  </a:lnTo>
                  <a:lnTo>
                    <a:pt x="8" y="23"/>
                  </a:lnTo>
                  <a:lnTo>
                    <a:pt x="0" y="0"/>
                  </a:lnTo>
                  <a:lnTo>
                    <a:pt x="8" y="0"/>
                  </a:lnTo>
                  <a:lnTo>
                    <a:pt x="0" y="0"/>
                  </a:lnTo>
                  <a:lnTo>
                    <a:pt x="8" y="0"/>
                  </a:lnTo>
                  <a:lnTo>
                    <a:pt x="8" y="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05" name="Freeform 426">
              <a:extLst>
                <a:ext uri="{FF2B5EF4-FFF2-40B4-BE49-F238E27FC236}">
                  <a16:creationId xmlns="" xmlns:a16="http://schemas.microsoft.com/office/drawing/2014/main" id="{D66CE8D0-2085-9872-3A9E-8C9639FBF288}"/>
                </a:ext>
              </a:extLst>
            </p:cNvPr>
            <p:cNvSpPr>
              <a:spLocks noChangeAspect="1"/>
            </p:cNvSpPr>
            <p:nvPr/>
          </p:nvSpPr>
          <p:spPr bwMode="auto">
            <a:xfrm>
              <a:off x="583" y="3540"/>
              <a:ext cx="17" cy="17"/>
            </a:xfrm>
            <a:custGeom>
              <a:avLst/>
              <a:gdLst>
                <a:gd name="T0" fmla="*/ 0 w 17"/>
                <a:gd name="T1" fmla="*/ 5 h 17"/>
                <a:gd name="T2" fmla="*/ 16 w 17"/>
                <a:gd name="T3" fmla="*/ 0 h 17"/>
                <a:gd name="T4" fmla="*/ 16 w 17"/>
                <a:gd name="T5" fmla="*/ 5 h 17"/>
                <a:gd name="T6" fmla="*/ 0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6" y="0"/>
                  </a:lnTo>
                  <a:lnTo>
                    <a:pt x="16" y="5"/>
                  </a:lnTo>
                  <a:lnTo>
                    <a:pt x="0" y="16"/>
                  </a:lnTo>
                  <a:lnTo>
                    <a:pt x="0" y="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06" name="Freeform 427">
              <a:extLst>
                <a:ext uri="{FF2B5EF4-FFF2-40B4-BE49-F238E27FC236}">
                  <a16:creationId xmlns="" xmlns:a16="http://schemas.microsoft.com/office/drawing/2014/main" id="{99EA3E9B-FC59-5CB1-1EC4-F0455F1F250F}"/>
                </a:ext>
              </a:extLst>
            </p:cNvPr>
            <p:cNvSpPr>
              <a:spLocks noChangeAspect="1"/>
            </p:cNvSpPr>
            <p:nvPr/>
          </p:nvSpPr>
          <p:spPr bwMode="auto">
            <a:xfrm>
              <a:off x="577" y="3538"/>
              <a:ext cx="17" cy="17"/>
            </a:xfrm>
            <a:custGeom>
              <a:avLst/>
              <a:gdLst>
                <a:gd name="T0" fmla="*/ 16 w 17"/>
                <a:gd name="T1" fmla="*/ 6 h 17"/>
                <a:gd name="T2" fmla="*/ 16 w 17"/>
                <a:gd name="T3" fmla="*/ 0 h 17"/>
                <a:gd name="T4" fmla="*/ 0 w 17"/>
                <a:gd name="T5" fmla="*/ 0 h 17"/>
                <a:gd name="T6" fmla="*/ 0 w 17"/>
                <a:gd name="T7" fmla="*/ 16 h 17"/>
                <a:gd name="T8" fmla="*/ 16 w 17"/>
                <a:gd name="T9" fmla="*/ 16 h 17"/>
                <a:gd name="T10" fmla="*/ 8 w 17"/>
                <a:gd name="T11" fmla="*/ 6 h 17"/>
                <a:gd name="T12" fmla="*/ 16 w 17"/>
                <a:gd name="T13" fmla="*/ 6 h 17"/>
                <a:gd name="T14" fmla="*/ 16 w 17"/>
                <a:gd name="T15" fmla="*/ 0 h 17"/>
                <a:gd name="T16" fmla="*/ 16 w 17"/>
                <a:gd name="T17" fmla="*/ 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6"/>
                  </a:moveTo>
                  <a:lnTo>
                    <a:pt x="16" y="0"/>
                  </a:lnTo>
                  <a:lnTo>
                    <a:pt x="0" y="0"/>
                  </a:lnTo>
                  <a:lnTo>
                    <a:pt x="0" y="16"/>
                  </a:lnTo>
                  <a:lnTo>
                    <a:pt x="16" y="16"/>
                  </a:lnTo>
                  <a:lnTo>
                    <a:pt x="8" y="6"/>
                  </a:lnTo>
                  <a:lnTo>
                    <a:pt x="16" y="6"/>
                  </a:lnTo>
                  <a:lnTo>
                    <a:pt x="16" y="0"/>
                  </a:lnTo>
                  <a:lnTo>
                    <a:pt x="16"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07" name="Freeform 428">
              <a:extLst>
                <a:ext uri="{FF2B5EF4-FFF2-40B4-BE49-F238E27FC236}">
                  <a16:creationId xmlns="" xmlns:a16="http://schemas.microsoft.com/office/drawing/2014/main" id="{98807D6A-72E7-21EF-1B4A-8EA7CD84E3BB}"/>
                </a:ext>
              </a:extLst>
            </p:cNvPr>
            <p:cNvSpPr>
              <a:spLocks noChangeAspect="1"/>
            </p:cNvSpPr>
            <p:nvPr/>
          </p:nvSpPr>
          <p:spPr bwMode="auto">
            <a:xfrm>
              <a:off x="576" y="3538"/>
              <a:ext cx="17" cy="17"/>
            </a:xfrm>
            <a:custGeom>
              <a:avLst/>
              <a:gdLst>
                <a:gd name="T0" fmla="*/ 16 w 17"/>
                <a:gd name="T1" fmla="*/ 16 h 17"/>
                <a:gd name="T2" fmla="*/ 8 w 17"/>
                <a:gd name="T3" fmla="*/ 0 h 17"/>
                <a:gd name="T4" fmla="*/ 0 w 17"/>
                <a:gd name="T5" fmla="*/ 0 h 17"/>
                <a:gd name="T6" fmla="*/ 8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8" y="0"/>
                  </a:lnTo>
                  <a:lnTo>
                    <a:pt x="0" y="0"/>
                  </a:lnTo>
                  <a:lnTo>
                    <a:pt x="8" y="16"/>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08" name="Freeform 429">
              <a:extLst>
                <a:ext uri="{FF2B5EF4-FFF2-40B4-BE49-F238E27FC236}">
                  <a16:creationId xmlns="" xmlns:a16="http://schemas.microsoft.com/office/drawing/2014/main" id="{AB1156C8-D131-C434-C04B-B37B8085A8A8}"/>
                </a:ext>
              </a:extLst>
            </p:cNvPr>
            <p:cNvSpPr>
              <a:spLocks noChangeAspect="1"/>
            </p:cNvSpPr>
            <p:nvPr/>
          </p:nvSpPr>
          <p:spPr bwMode="auto">
            <a:xfrm>
              <a:off x="575" y="3537"/>
              <a:ext cx="17" cy="17"/>
            </a:xfrm>
            <a:custGeom>
              <a:avLst/>
              <a:gdLst>
                <a:gd name="T0" fmla="*/ 16 w 17"/>
                <a:gd name="T1" fmla="*/ 16 h 17"/>
                <a:gd name="T2" fmla="*/ 16 w 17"/>
                <a:gd name="T3" fmla="*/ 0 h 17"/>
                <a:gd name="T4" fmla="*/ 0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16" y="0"/>
                  </a:lnTo>
                  <a:lnTo>
                    <a:pt x="0" y="0"/>
                  </a:lnTo>
                  <a:lnTo>
                    <a:pt x="0" y="16"/>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09" name="Freeform 430">
              <a:extLst>
                <a:ext uri="{FF2B5EF4-FFF2-40B4-BE49-F238E27FC236}">
                  <a16:creationId xmlns="" xmlns:a16="http://schemas.microsoft.com/office/drawing/2014/main" id="{F428E615-30F6-FBB0-EA2C-3DD389161FE6}"/>
                </a:ext>
              </a:extLst>
            </p:cNvPr>
            <p:cNvSpPr>
              <a:spLocks noChangeAspect="1"/>
            </p:cNvSpPr>
            <p:nvPr/>
          </p:nvSpPr>
          <p:spPr bwMode="auto">
            <a:xfrm>
              <a:off x="576" y="3532"/>
              <a:ext cx="17" cy="1"/>
            </a:xfrm>
            <a:custGeom>
              <a:avLst/>
              <a:gdLst>
                <a:gd name="T0" fmla="*/ 0 w 17"/>
                <a:gd name="T1" fmla="*/ 0 h 1"/>
                <a:gd name="T2" fmla="*/ 8 w 17"/>
                <a:gd name="T3" fmla="*/ 0 h 1"/>
                <a:gd name="T4" fmla="*/ 16 w 17"/>
                <a:gd name="T5" fmla="*/ 0 h 1"/>
                <a:gd name="T6" fmla="*/ 8 w 17"/>
                <a:gd name="T7" fmla="*/ 0 h 1"/>
                <a:gd name="T8" fmla="*/ 0 w 17"/>
                <a:gd name="T9" fmla="*/ 0 h 1"/>
                <a:gd name="T10" fmla="*/ 8 w 17"/>
                <a:gd name="T11" fmla="*/ 0 h 1"/>
                <a:gd name="T12" fmla="*/ 0 w 17"/>
                <a:gd name="T13" fmla="*/ 0 h 1"/>
                <a:gd name="T14" fmla="*/ 8 w 17"/>
                <a:gd name="T15" fmla="*/ 0 h 1"/>
                <a:gd name="T16" fmla="*/ 0 w 17"/>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
                <a:gd name="T29" fmla="*/ 17 w 17"/>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
                  <a:moveTo>
                    <a:pt x="0" y="0"/>
                  </a:moveTo>
                  <a:lnTo>
                    <a:pt x="8" y="0"/>
                  </a:lnTo>
                  <a:lnTo>
                    <a:pt x="16" y="0"/>
                  </a:lnTo>
                  <a:lnTo>
                    <a:pt x="8" y="0"/>
                  </a:lnTo>
                  <a:lnTo>
                    <a:pt x="0" y="0"/>
                  </a:lnTo>
                  <a:lnTo>
                    <a:pt x="8" y="0"/>
                  </a:lnTo>
                  <a:lnTo>
                    <a:pt x="0" y="0"/>
                  </a:lnTo>
                  <a:lnTo>
                    <a:pt x="8"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10" name="Freeform 431">
              <a:extLst>
                <a:ext uri="{FF2B5EF4-FFF2-40B4-BE49-F238E27FC236}">
                  <a16:creationId xmlns="" xmlns:a16="http://schemas.microsoft.com/office/drawing/2014/main" id="{65FD145C-F02E-571F-3A95-10DF751137FC}"/>
                </a:ext>
              </a:extLst>
            </p:cNvPr>
            <p:cNvSpPr>
              <a:spLocks noChangeAspect="1"/>
            </p:cNvSpPr>
            <p:nvPr/>
          </p:nvSpPr>
          <p:spPr bwMode="auto">
            <a:xfrm>
              <a:off x="572" y="3533"/>
              <a:ext cx="17" cy="17"/>
            </a:xfrm>
            <a:custGeom>
              <a:avLst/>
              <a:gdLst>
                <a:gd name="T0" fmla="*/ 1 w 17"/>
                <a:gd name="T1" fmla="*/ 16 h 17"/>
                <a:gd name="T2" fmla="*/ 16 w 17"/>
                <a:gd name="T3" fmla="*/ 2 h 17"/>
                <a:gd name="T4" fmla="*/ 14 w 17"/>
                <a:gd name="T5" fmla="*/ 0 h 17"/>
                <a:gd name="T6" fmla="*/ 0 w 17"/>
                <a:gd name="T7" fmla="*/ 13 h 17"/>
                <a:gd name="T8" fmla="*/ 1 w 17"/>
                <a:gd name="T9" fmla="*/ 13 h 17"/>
                <a:gd name="T10" fmla="*/ 1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 y="16"/>
                  </a:moveTo>
                  <a:lnTo>
                    <a:pt x="16" y="2"/>
                  </a:lnTo>
                  <a:lnTo>
                    <a:pt x="14" y="0"/>
                  </a:lnTo>
                  <a:lnTo>
                    <a:pt x="0" y="13"/>
                  </a:lnTo>
                  <a:lnTo>
                    <a:pt x="1" y="13"/>
                  </a:lnTo>
                  <a:lnTo>
                    <a:pt x="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11" name="Freeform 432">
              <a:extLst>
                <a:ext uri="{FF2B5EF4-FFF2-40B4-BE49-F238E27FC236}">
                  <a16:creationId xmlns="" xmlns:a16="http://schemas.microsoft.com/office/drawing/2014/main" id="{46F2D355-1FB1-81DF-CF7F-B9216EA7282D}"/>
                </a:ext>
              </a:extLst>
            </p:cNvPr>
            <p:cNvSpPr>
              <a:spLocks noChangeAspect="1"/>
            </p:cNvSpPr>
            <p:nvPr/>
          </p:nvSpPr>
          <p:spPr bwMode="auto">
            <a:xfrm>
              <a:off x="562" y="3538"/>
              <a:ext cx="17" cy="17"/>
            </a:xfrm>
            <a:custGeom>
              <a:avLst/>
              <a:gdLst>
                <a:gd name="T0" fmla="*/ 1 w 17"/>
                <a:gd name="T1" fmla="*/ 6 h 17"/>
                <a:gd name="T2" fmla="*/ 1 w 17"/>
                <a:gd name="T3" fmla="*/ 0 h 17"/>
                <a:gd name="T4" fmla="*/ 16 w 17"/>
                <a:gd name="T5" fmla="*/ 6 h 17"/>
                <a:gd name="T6" fmla="*/ 16 w 17"/>
                <a:gd name="T7" fmla="*/ 16 h 17"/>
                <a:gd name="T8" fmla="*/ 1 w 17"/>
                <a:gd name="T9" fmla="*/ 9 h 17"/>
                <a:gd name="T10" fmla="*/ 0 w 17"/>
                <a:gd name="T11" fmla="*/ 6 h 17"/>
                <a:gd name="T12" fmla="*/ 1 w 17"/>
                <a:gd name="T13" fmla="*/ 9 h 17"/>
                <a:gd name="T14" fmla="*/ 0 w 17"/>
                <a:gd name="T15" fmla="*/ 9 h 17"/>
                <a:gd name="T16" fmla="*/ 0 w 17"/>
                <a:gd name="T17" fmla="*/ 6 h 17"/>
                <a:gd name="T18" fmla="*/ 1 w 17"/>
                <a:gd name="T19" fmla="*/ 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 y="6"/>
                  </a:moveTo>
                  <a:lnTo>
                    <a:pt x="1" y="0"/>
                  </a:lnTo>
                  <a:lnTo>
                    <a:pt x="16" y="6"/>
                  </a:lnTo>
                  <a:lnTo>
                    <a:pt x="16" y="16"/>
                  </a:lnTo>
                  <a:lnTo>
                    <a:pt x="1" y="9"/>
                  </a:lnTo>
                  <a:lnTo>
                    <a:pt x="0" y="6"/>
                  </a:lnTo>
                  <a:lnTo>
                    <a:pt x="1" y="9"/>
                  </a:lnTo>
                  <a:lnTo>
                    <a:pt x="0" y="9"/>
                  </a:lnTo>
                  <a:lnTo>
                    <a:pt x="0" y="6"/>
                  </a:lnTo>
                  <a:lnTo>
                    <a:pt x="1"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12" name="Freeform 433">
              <a:extLst>
                <a:ext uri="{FF2B5EF4-FFF2-40B4-BE49-F238E27FC236}">
                  <a16:creationId xmlns="" xmlns:a16="http://schemas.microsoft.com/office/drawing/2014/main" id="{92EA931D-EC43-E732-45D0-02109DE2D5E8}"/>
                </a:ext>
              </a:extLst>
            </p:cNvPr>
            <p:cNvSpPr>
              <a:spLocks noChangeAspect="1"/>
            </p:cNvSpPr>
            <p:nvPr/>
          </p:nvSpPr>
          <p:spPr bwMode="auto">
            <a:xfrm>
              <a:off x="557" y="3543"/>
              <a:ext cx="17" cy="17"/>
            </a:xfrm>
            <a:custGeom>
              <a:avLst/>
              <a:gdLst>
                <a:gd name="T0" fmla="*/ 0 w 17"/>
                <a:gd name="T1" fmla="*/ 16 h 17"/>
                <a:gd name="T2" fmla="*/ 0 w 17"/>
                <a:gd name="T3" fmla="*/ 0 h 17"/>
                <a:gd name="T4" fmla="*/ 16 w 17"/>
                <a:gd name="T5" fmla="*/ 0 h 17"/>
                <a:gd name="T6" fmla="*/ 16 w 17"/>
                <a:gd name="T7" fmla="*/ 16 h 17"/>
                <a:gd name="T8" fmla="*/ 0 w 17"/>
                <a:gd name="T9" fmla="*/ 12 h 17"/>
                <a:gd name="T10" fmla="*/ 0 w 17"/>
                <a:gd name="T11" fmla="*/ 16 h 17"/>
                <a:gd name="T12" fmla="*/ 0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6"/>
                  </a:moveTo>
                  <a:lnTo>
                    <a:pt x="0" y="0"/>
                  </a:lnTo>
                  <a:lnTo>
                    <a:pt x="16" y="0"/>
                  </a:lnTo>
                  <a:lnTo>
                    <a:pt x="16" y="16"/>
                  </a:lnTo>
                  <a:lnTo>
                    <a:pt x="0" y="12"/>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13" name="Freeform 434">
              <a:extLst>
                <a:ext uri="{FF2B5EF4-FFF2-40B4-BE49-F238E27FC236}">
                  <a16:creationId xmlns="" xmlns:a16="http://schemas.microsoft.com/office/drawing/2014/main" id="{2DB3E220-07F1-7FBA-E79E-4B5EED38B485}"/>
                </a:ext>
              </a:extLst>
            </p:cNvPr>
            <p:cNvSpPr>
              <a:spLocks noChangeAspect="1"/>
            </p:cNvSpPr>
            <p:nvPr/>
          </p:nvSpPr>
          <p:spPr bwMode="auto">
            <a:xfrm>
              <a:off x="555" y="3547"/>
              <a:ext cx="17" cy="1"/>
            </a:xfrm>
            <a:custGeom>
              <a:avLst/>
              <a:gdLst>
                <a:gd name="T0" fmla="*/ 0 w 17"/>
                <a:gd name="T1" fmla="*/ 0 h 1"/>
                <a:gd name="T2" fmla="*/ 16 w 17"/>
                <a:gd name="T3" fmla="*/ 0 h 1"/>
                <a:gd name="T4" fmla="*/ 0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16"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14" name="Freeform 435">
              <a:extLst>
                <a:ext uri="{FF2B5EF4-FFF2-40B4-BE49-F238E27FC236}">
                  <a16:creationId xmlns="" xmlns:a16="http://schemas.microsoft.com/office/drawing/2014/main" id="{23999AB4-CD3E-2FEE-8C3C-8163FCB63419}"/>
                </a:ext>
              </a:extLst>
            </p:cNvPr>
            <p:cNvSpPr>
              <a:spLocks noChangeAspect="1"/>
            </p:cNvSpPr>
            <p:nvPr/>
          </p:nvSpPr>
          <p:spPr bwMode="auto">
            <a:xfrm>
              <a:off x="545" y="3547"/>
              <a:ext cx="17" cy="1"/>
            </a:xfrm>
            <a:custGeom>
              <a:avLst/>
              <a:gdLst>
                <a:gd name="T0" fmla="*/ 0 w 17"/>
                <a:gd name="T1" fmla="*/ 0 h 1"/>
                <a:gd name="T2" fmla="*/ 1 w 17"/>
                <a:gd name="T3" fmla="*/ 0 h 1"/>
                <a:gd name="T4" fmla="*/ 16 w 17"/>
                <a:gd name="T5" fmla="*/ 0 h 1"/>
                <a:gd name="T6" fmla="*/ 1 w 17"/>
                <a:gd name="T7" fmla="*/ 0 h 1"/>
                <a:gd name="T8" fmla="*/ 2 w 17"/>
                <a:gd name="T9" fmla="*/ 0 h 1"/>
                <a:gd name="T10" fmla="*/ 0 w 17"/>
                <a:gd name="T11" fmla="*/ 0 h 1"/>
                <a:gd name="T12" fmla="*/ 1 w 17"/>
                <a:gd name="T13" fmla="*/ 0 h 1"/>
                <a:gd name="T14" fmla="*/ 0 w 1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
                <a:gd name="T26" fmla="*/ 17 w 1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
                  <a:moveTo>
                    <a:pt x="0" y="0"/>
                  </a:moveTo>
                  <a:lnTo>
                    <a:pt x="1" y="0"/>
                  </a:lnTo>
                  <a:lnTo>
                    <a:pt x="16" y="0"/>
                  </a:lnTo>
                  <a:lnTo>
                    <a:pt x="1" y="0"/>
                  </a:lnTo>
                  <a:lnTo>
                    <a:pt x="2" y="0"/>
                  </a:lnTo>
                  <a:lnTo>
                    <a:pt x="0" y="0"/>
                  </a:lnTo>
                  <a:lnTo>
                    <a:pt x="1"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15" name="Freeform 436">
              <a:extLst>
                <a:ext uri="{FF2B5EF4-FFF2-40B4-BE49-F238E27FC236}">
                  <a16:creationId xmlns="" xmlns:a16="http://schemas.microsoft.com/office/drawing/2014/main" id="{236E23E0-0AD8-D33A-B9EA-28A4AA3C9B2F}"/>
                </a:ext>
              </a:extLst>
            </p:cNvPr>
            <p:cNvSpPr>
              <a:spLocks noChangeAspect="1"/>
            </p:cNvSpPr>
            <p:nvPr/>
          </p:nvSpPr>
          <p:spPr bwMode="auto">
            <a:xfrm>
              <a:off x="540" y="3520"/>
              <a:ext cx="17" cy="25"/>
            </a:xfrm>
            <a:custGeom>
              <a:avLst/>
              <a:gdLst>
                <a:gd name="T0" fmla="*/ 6 w 17"/>
                <a:gd name="T1" fmla="*/ 0 h 25"/>
                <a:gd name="T2" fmla="*/ 16 w 17"/>
                <a:gd name="T3" fmla="*/ 0 h 25"/>
                <a:gd name="T4" fmla="*/ 16 w 17"/>
                <a:gd name="T5" fmla="*/ 24 h 25"/>
                <a:gd name="T6" fmla="*/ 0 w 17"/>
                <a:gd name="T7" fmla="*/ 24 h 25"/>
                <a:gd name="T8" fmla="*/ 0 w 17"/>
                <a:gd name="T9" fmla="*/ 0 h 25"/>
                <a:gd name="T10" fmla="*/ 6 w 17"/>
                <a:gd name="T11" fmla="*/ 1 h 25"/>
                <a:gd name="T12" fmla="*/ 6 w 17"/>
                <a:gd name="T13" fmla="*/ 0 h 25"/>
                <a:gd name="T14" fmla="*/ 16 w 17"/>
                <a:gd name="T15" fmla="*/ 0 h 25"/>
                <a:gd name="T16" fmla="*/ 16 w 17"/>
                <a:gd name="T17" fmla="*/ 0 h 25"/>
                <a:gd name="T18" fmla="*/ 6 w 17"/>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5"/>
                <a:gd name="T32" fmla="*/ 17 w 17"/>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5">
                  <a:moveTo>
                    <a:pt x="6" y="0"/>
                  </a:moveTo>
                  <a:lnTo>
                    <a:pt x="16" y="0"/>
                  </a:lnTo>
                  <a:lnTo>
                    <a:pt x="16" y="24"/>
                  </a:lnTo>
                  <a:lnTo>
                    <a:pt x="0" y="24"/>
                  </a:lnTo>
                  <a:lnTo>
                    <a:pt x="0" y="0"/>
                  </a:lnTo>
                  <a:lnTo>
                    <a:pt x="6" y="1"/>
                  </a:lnTo>
                  <a:lnTo>
                    <a:pt x="6" y="0"/>
                  </a:lnTo>
                  <a:lnTo>
                    <a:pt x="16" y="0"/>
                  </a:lnTo>
                  <a:lnTo>
                    <a:pt x="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16" name="Freeform 437">
              <a:extLst>
                <a:ext uri="{FF2B5EF4-FFF2-40B4-BE49-F238E27FC236}">
                  <a16:creationId xmlns="" xmlns:a16="http://schemas.microsoft.com/office/drawing/2014/main" id="{8E461DB5-C4F3-F1D8-3FDE-FE476EB908EE}"/>
                </a:ext>
              </a:extLst>
            </p:cNvPr>
            <p:cNvSpPr>
              <a:spLocks noChangeAspect="1"/>
            </p:cNvSpPr>
            <p:nvPr/>
          </p:nvSpPr>
          <p:spPr bwMode="auto">
            <a:xfrm>
              <a:off x="544" y="3520"/>
              <a:ext cx="62" cy="17"/>
            </a:xfrm>
            <a:custGeom>
              <a:avLst/>
              <a:gdLst>
                <a:gd name="T0" fmla="*/ 61 w 62"/>
                <a:gd name="T1" fmla="*/ 15 h 17"/>
                <a:gd name="T2" fmla="*/ 60 w 62"/>
                <a:gd name="T3" fmla="*/ 14 h 17"/>
                <a:gd name="T4" fmla="*/ 0 w 62"/>
                <a:gd name="T5" fmla="*/ 0 h 17"/>
                <a:gd name="T6" fmla="*/ 0 w 62"/>
                <a:gd name="T7" fmla="*/ 1 h 17"/>
                <a:gd name="T8" fmla="*/ 60 w 62"/>
                <a:gd name="T9" fmla="*/ 16 h 17"/>
                <a:gd name="T10" fmla="*/ 60 w 62"/>
                <a:gd name="T11" fmla="*/ 15 h 17"/>
                <a:gd name="T12" fmla="*/ 61 w 62"/>
                <a:gd name="T13" fmla="*/ 15 h 17"/>
                <a:gd name="T14" fmla="*/ 60 w 62"/>
                <a:gd name="T15" fmla="*/ 14 h 17"/>
                <a:gd name="T16" fmla="*/ 61 w 62"/>
                <a:gd name="T17" fmla="*/ 15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
                <a:gd name="T28" fmla="*/ 0 h 17"/>
                <a:gd name="T29" fmla="*/ 62 w 62"/>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 h="17">
                  <a:moveTo>
                    <a:pt x="61" y="15"/>
                  </a:moveTo>
                  <a:lnTo>
                    <a:pt x="60" y="14"/>
                  </a:lnTo>
                  <a:lnTo>
                    <a:pt x="0" y="0"/>
                  </a:lnTo>
                  <a:lnTo>
                    <a:pt x="0" y="1"/>
                  </a:lnTo>
                  <a:lnTo>
                    <a:pt x="60" y="16"/>
                  </a:lnTo>
                  <a:lnTo>
                    <a:pt x="60" y="15"/>
                  </a:lnTo>
                  <a:lnTo>
                    <a:pt x="61" y="15"/>
                  </a:lnTo>
                  <a:lnTo>
                    <a:pt x="60" y="14"/>
                  </a:lnTo>
                  <a:lnTo>
                    <a:pt x="61" y="1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17" name="Freeform 438">
              <a:extLst>
                <a:ext uri="{FF2B5EF4-FFF2-40B4-BE49-F238E27FC236}">
                  <a16:creationId xmlns="" xmlns:a16="http://schemas.microsoft.com/office/drawing/2014/main" id="{02562910-52AC-0A7B-2214-812258C23CB4}"/>
                </a:ext>
              </a:extLst>
            </p:cNvPr>
            <p:cNvSpPr>
              <a:spLocks noChangeAspect="1"/>
            </p:cNvSpPr>
            <p:nvPr/>
          </p:nvSpPr>
          <p:spPr bwMode="auto">
            <a:xfrm>
              <a:off x="609" y="3532"/>
              <a:ext cx="17" cy="17"/>
            </a:xfrm>
            <a:custGeom>
              <a:avLst/>
              <a:gdLst>
                <a:gd name="T0" fmla="*/ 0 w 17"/>
                <a:gd name="T1" fmla="*/ 16 h 17"/>
                <a:gd name="T2" fmla="*/ 16 w 17"/>
                <a:gd name="T3" fmla="*/ 0 h 17"/>
                <a:gd name="T4" fmla="*/ 0 w 17"/>
                <a:gd name="T5" fmla="*/ 16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6" y="0"/>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18" name="Freeform 439">
              <a:extLst>
                <a:ext uri="{FF2B5EF4-FFF2-40B4-BE49-F238E27FC236}">
                  <a16:creationId xmlns="" xmlns:a16="http://schemas.microsoft.com/office/drawing/2014/main" id="{E8844930-0C3F-5C38-CF6C-FBE1EA753560}"/>
                </a:ext>
              </a:extLst>
            </p:cNvPr>
            <p:cNvSpPr>
              <a:spLocks noChangeAspect="1"/>
            </p:cNvSpPr>
            <p:nvPr/>
          </p:nvSpPr>
          <p:spPr bwMode="auto">
            <a:xfrm>
              <a:off x="538" y="3501"/>
              <a:ext cx="124" cy="61"/>
            </a:xfrm>
            <a:custGeom>
              <a:avLst/>
              <a:gdLst>
                <a:gd name="T0" fmla="*/ 98 w 124"/>
                <a:gd name="T1" fmla="*/ 10 h 61"/>
                <a:gd name="T2" fmla="*/ 116 w 124"/>
                <a:gd name="T3" fmla="*/ 18 h 61"/>
                <a:gd name="T4" fmla="*/ 119 w 124"/>
                <a:gd name="T5" fmla="*/ 20 h 61"/>
                <a:gd name="T6" fmla="*/ 121 w 124"/>
                <a:gd name="T7" fmla="*/ 22 h 61"/>
                <a:gd name="T8" fmla="*/ 123 w 124"/>
                <a:gd name="T9" fmla="*/ 26 h 61"/>
                <a:gd name="T10" fmla="*/ 123 w 124"/>
                <a:gd name="T11" fmla="*/ 32 h 61"/>
                <a:gd name="T12" fmla="*/ 121 w 124"/>
                <a:gd name="T13" fmla="*/ 34 h 61"/>
                <a:gd name="T14" fmla="*/ 113 w 124"/>
                <a:gd name="T15" fmla="*/ 40 h 61"/>
                <a:gd name="T16" fmla="*/ 96 w 124"/>
                <a:gd name="T17" fmla="*/ 55 h 61"/>
                <a:gd name="T18" fmla="*/ 93 w 124"/>
                <a:gd name="T19" fmla="*/ 57 h 61"/>
                <a:gd name="T20" fmla="*/ 90 w 124"/>
                <a:gd name="T21" fmla="*/ 59 h 61"/>
                <a:gd name="T22" fmla="*/ 88 w 124"/>
                <a:gd name="T23" fmla="*/ 60 h 61"/>
                <a:gd name="T24" fmla="*/ 84 w 124"/>
                <a:gd name="T25" fmla="*/ 57 h 61"/>
                <a:gd name="T26" fmla="*/ 60 w 124"/>
                <a:gd name="T27" fmla="*/ 60 h 61"/>
                <a:gd name="T28" fmla="*/ 57 w 124"/>
                <a:gd name="T29" fmla="*/ 59 h 61"/>
                <a:gd name="T30" fmla="*/ 56 w 124"/>
                <a:gd name="T31" fmla="*/ 58 h 61"/>
                <a:gd name="T32" fmla="*/ 53 w 124"/>
                <a:gd name="T33" fmla="*/ 57 h 61"/>
                <a:gd name="T34" fmla="*/ 43 w 124"/>
                <a:gd name="T35" fmla="*/ 33 h 61"/>
                <a:gd name="T36" fmla="*/ 36 w 124"/>
                <a:gd name="T37" fmla="*/ 31 h 61"/>
                <a:gd name="T38" fmla="*/ 17 w 124"/>
                <a:gd name="T39" fmla="*/ 38 h 61"/>
                <a:gd name="T40" fmla="*/ 14 w 124"/>
                <a:gd name="T41" fmla="*/ 39 h 61"/>
                <a:gd name="T42" fmla="*/ 9 w 124"/>
                <a:gd name="T43" fmla="*/ 38 h 61"/>
                <a:gd name="T44" fmla="*/ 4 w 124"/>
                <a:gd name="T45" fmla="*/ 35 h 61"/>
                <a:gd name="T46" fmla="*/ 4 w 124"/>
                <a:gd name="T47" fmla="*/ 25 h 61"/>
                <a:gd name="T48" fmla="*/ 3 w 124"/>
                <a:gd name="T49" fmla="*/ 25 h 61"/>
                <a:gd name="T50" fmla="*/ 2 w 124"/>
                <a:gd name="T51" fmla="*/ 23 h 61"/>
                <a:gd name="T52" fmla="*/ 2 w 124"/>
                <a:gd name="T53" fmla="*/ 18 h 61"/>
                <a:gd name="T54" fmla="*/ 0 w 124"/>
                <a:gd name="T55" fmla="*/ 16 h 61"/>
                <a:gd name="T56" fmla="*/ 0 w 124"/>
                <a:gd name="T57" fmla="*/ 12 h 61"/>
                <a:gd name="T58" fmla="*/ 0 w 124"/>
                <a:gd name="T59" fmla="*/ 7 h 61"/>
                <a:gd name="T60" fmla="*/ 2 w 124"/>
                <a:gd name="T61" fmla="*/ 2 h 61"/>
                <a:gd name="T62" fmla="*/ 4 w 124"/>
                <a:gd name="T63" fmla="*/ 0 h 61"/>
                <a:gd name="T64" fmla="*/ 98 w 124"/>
                <a:gd name="T65" fmla="*/ 10 h 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4"/>
                <a:gd name="T100" fmla="*/ 0 h 61"/>
                <a:gd name="T101" fmla="*/ 124 w 124"/>
                <a:gd name="T102" fmla="*/ 61 h 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4" h="61">
                  <a:moveTo>
                    <a:pt x="98" y="10"/>
                  </a:moveTo>
                  <a:lnTo>
                    <a:pt x="116" y="18"/>
                  </a:lnTo>
                  <a:lnTo>
                    <a:pt x="119" y="20"/>
                  </a:lnTo>
                  <a:lnTo>
                    <a:pt x="121" y="22"/>
                  </a:lnTo>
                  <a:lnTo>
                    <a:pt x="123" y="26"/>
                  </a:lnTo>
                  <a:lnTo>
                    <a:pt x="123" y="32"/>
                  </a:lnTo>
                  <a:lnTo>
                    <a:pt x="121" y="34"/>
                  </a:lnTo>
                  <a:lnTo>
                    <a:pt x="113" y="40"/>
                  </a:lnTo>
                  <a:lnTo>
                    <a:pt x="96" y="55"/>
                  </a:lnTo>
                  <a:lnTo>
                    <a:pt x="93" y="57"/>
                  </a:lnTo>
                  <a:lnTo>
                    <a:pt x="90" y="59"/>
                  </a:lnTo>
                  <a:lnTo>
                    <a:pt x="88" y="60"/>
                  </a:lnTo>
                  <a:lnTo>
                    <a:pt x="84" y="57"/>
                  </a:lnTo>
                  <a:lnTo>
                    <a:pt x="60" y="60"/>
                  </a:lnTo>
                  <a:lnTo>
                    <a:pt x="57" y="59"/>
                  </a:lnTo>
                  <a:lnTo>
                    <a:pt x="56" y="58"/>
                  </a:lnTo>
                  <a:lnTo>
                    <a:pt x="53" y="57"/>
                  </a:lnTo>
                  <a:lnTo>
                    <a:pt x="43" y="33"/>
                  </a:lnTo>
                  <a:lnTo>
                    <a:pt x="36" y="31"/>
                  </a:lnTo>
                  <a:lnTo>
                    <a:pt x="17" y="38"/>
                  </a:lnTo>
                  <a:lnTo>
                    <a:pt x="14" y="39"/>
                  </a:lnTo>
                  <a:lnTo>
                    <a:pt x="9" y="38"/>
                  </a:lnTo>
                  <a:lnTo>
                    <a:pt x="4" y="35"/>
                  </a:lnTo>
                  <a:lnTo>
                    <a:pt x="4" y="25"/>
                  </a:lnTo>
                  <a:lnTo>
                    <a:pt x="3" y="25"/>
                  </a:lnTo>
                  <a:lnTo>
                    <a:pt x="2" y="23"/>
                  </a:lnTo>
                  <a:lnTo>
                    <a:pt x="2" y="18"/>
                  </a:lnTo>
                  <a:lnTo>
                    <a:pt x="0" y="16"/>
                  </a:lnTo>
                  <a:lnTo>
                    <a:pt x="0" y="12"/>
                  </a:lnTo>
                  <a:lnTo>
                    <a:pt x="0" y="7"/>
                  </a:lnTo>
                  <a:lnTo>
                    <a:pt x="2" y="2"/>
                  </a:lnTo>
                  <a:lnTo>
                    <a:pt x="4" y="0"/>
                  </a:lnTo>
                  <a:lnTo>
                    <a:pt x="98" y="1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19" name="Freeform 440">
              <a:extLst>
                <a:ext uri="{FF2B5EF4-FFF2-40B4-BE49-F238E27FC236}">
                  <a16:creationId xmlns="" xmlns:a16="http://schemas.microsoft.com/office/drawing/2014/main" id="{46227E4F-3E33-C131-9447-99C6C9C5A5DF}"/>
                </a:ext>
              </a:extLst>
            </p:cNvPr>
            <p:cNvSpPr>
              <a:spLocks noChangeAspect="1"/>
            </p:cNvSpPr>
            <p:nvPr/>
          </p:nvSpPr>
          <p:spPr bwMode="auto">
            <a:xfrm>
              <a:off x="640" y="3512"/>
              <a:ext cx="17" cy="17"/>
            </a:xfrm>
            <a:custGeom>
              <a:avLst/>
              <a:gdLst>
                <a:gd name="T0" fmla="*/ 16 w 17"/>
                <a:gd name="T1" fmla="*/ 13 h 17"/>
                <a:gd name="T2" fmla="*/ 15 w 17"/>
                <a:gd name="T3" fmla="*/ 13 h 17"/>
                <a:gd name="T4" fmla="*/ 0 w 17"/>
                <a:gd name="T5" fmla="*/ 0 h 17"/>
                <a:gd name="T6" fmla="*/ 0 w 17"/>
                <a:gd name="T7" fmla="*/ 1 h 17"/>
                <a:gd name="T8" fmla="*/ 15 w 17"/>
                <a:gd name="T9" fmla="*/ 16 h 17"/>
                <a:gd name="T10" fmla="*/ 15 w 17"/>
                <a:gd name="T11" fmla="*/ 14 h 17"/>
                <a:gd name="T12" fmla="*/ 16 w 17"/>
                <a:gd name="T13" fmla="*/ 13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3"/>
                  </a:moveTo>
                  <a:lnTo>
                    <a:pt x="15" y="13"/>
                  </a:lnTo>
                  <a:lnTo>
                    <a:pt x="0" y="0"/>
                  </a:lnTo>
                  <a:lnTo>
                    <a:pt x="0" y="1"/>
                  </a:lnTo>
                  <a:lnTo>
                    <a:pt x="15" y="16"/>
                  </a:lnTo>
                  <a:lnTo>
                    <a:pt x="15" y="14"/>
                  </a:lnTo>
                  <a:lnTo>
                    <a:pt x="16" y="1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20" name="Freeform 441">
              <a:extLst>
                <a:ext uri="{FF2B5EF4-FFF2-40B4-BE49-F238E27FC236}">
                  <a16:creationId xmlns="" xmlns:a16="http://schemas.microsoft.com/office/drawing/2014/main" id="{C55AA95A-3133-EC17-643F-7DBBE5D7AE8E}"/>
                </a:ext>
              </a:extLst>
            </p:cNvPr>
            <p:cNvSpPr>
              <a:spLocks noChangeAspect="1"/>
            </p:cNvSpPr>
            <p:nvPr/>
          </p:nvSpPr>
          <p:spPr bwMode="auto">
            <a:xfrm>
              <a:off x="658" y="3519"/>
              <a:ext cx="17" cy="17"/>
            </a:xfrm>
            <a:custGeom>
              <a:avLst/>
              <a:gdLst>
                <a:gd name="T0" fmla="*/ 0 w 17"/>
                <a:gd name="T1" fmla="*/ 8 h 17"/>
                <a:gd name="T2" fmla="*/ 16 w 17"/>
                <a:gd name="T3" fmla="*/ 16 h 17"/>
                <a:gd name="T4" fmla="*/ 0 w 17"/>
                <a:gd name="T5" fmla="*/ 0 h 17"/>
                <a:gd name="T6" fmla="*/ 0 w 17"/>
                <a:gd name="T7" fmla="*/ 8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8"/>
                  </a:moveTo>
                  <a:lnTo>
                    <a:pt x="16" y="16"/>
                  </a:lnTo>
                  <a:lnTo>
                    <a:pt x="0" y="0"/>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21" name="Freeform 442">
              <a:extLst>
                <a:ext uri="{FF2B5EF4-FFF2-40B4-BE49-F238E27FC236}">
                  <a16:creationId xmlns="" xmlns:a16="http://schemas.microsoft.com/office/drawing/2014/main" id="{6364B446-BAD7-850D-CE7A-FEFEC9074F24}"/>
                </a:ext>
              </a:extLst>
            </p:cNvPr>
            <p:cNvSpPr>
              <a:spLocks noChangeAspect="1"/>
            </p:cNvSpPr>
            <p:nvPr/>
          </p:nvSpPr>
          <p:spPr bwMode="auto">
            <a:xfrm>
              <a:off x="661" y="3521"/>
              <a:ext cx="17" cy="17"/>
            </a:xfrm>
            <a:custGeom>
              <a:avLst/>
              <a:gdLst>
                <a:gd name="T0" fmla="*/ 0 w 17"/>
                <a:gd name="T1" fmla="*/ 5 h 17"/>
                <a:gd name="T2" fmla="*/ 9 w 17"/>
                <a:gd name="T3" fmla="*/ 16 h 17"/>
                <a:gd name="T4" fmla="*/ 16 w 17"/>
                <a:gd name="T5" fmla="*/ 10 h 17"/>
                <a:gd name="T6" fmla="*/ 6 w 17"/>
                <a:gd name="T7" fmla="*/ 0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9" y="16"/>
                  </a:lnTo>
                  <a:lnTo>
                    <a:pt x="16" y="10"/>
                  </a:lnTo>
                  <a:lnTo>
                    <a:pt x="6" y="0"/>
                  </a:lnTo>
                  <a:lnTo>
                    <a:pt x="0" y="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22" name="Freeform 443">
              <a:extLst>
                <a:ext uri="{FF2B5EF4-FFF2-40B4-BE49-F238E27FC236}">
                  <a16:creationId xmlns="" xmlns:a16="http://schemas.microsoft.com/office/drawing/2014/main" id="{0913C259-AE4B-2B6B-F50E-AA0619967D87}"/>
                </a:ext>
              </a:extLst>
            </p:cNvPr>
            <p:cNvSpPr>
              <a:spLocks noChangeAspect="1"/>
            </p:cNvSpPr>
            <p:nvPr/>
          </p:nvSpPr>
          <p:spPr bwMode="auto">
            <a:xfrm>
              <a:off x="663" y="3526"/>
              <a:ext cx="17" cy="1"/>
            </a:xfrm>
            <a:custGeom>
              <a:avLst/>
              <a:gdLst>
                <a:gd name="T0" fmla="*/ 0 w 17"/>
                <a:gd name="T1" fmla="*/ 0 h 1"/>
                <a:gd name="T2" fmla="*/ 10 w 17"/>
                <a:gd name="T3" fmla="*/ 0 h 1"/>
                <a:gd name="T4" fmla="*/ 16 w 17"/>
                <a:gd name="T5" fmla="*/ 0 h 1"/>
                <a:gd name="T6" fmla="*/ 5 w 17"/>
                <a:gd name="T7" fmla="*/ 0 h 1"/>
                <a:gd name="T8" fmla="*/ 0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0" y="0"/>
                  </a:moveTo>
                  <a:lnTo>
                    <a:pt x="10" y="0"/>
                  </a:lnTo>
                  <a:lnTo>
                    <a:pt x="16" y="0"/>
                  </a:lnTo>
                  <a:lnTo>
                    <a:pt x="5"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23" name="Freeform 444">
              <a:extLst>
                <a:ext uri="{FF2B5EF4-FFF2-40B4-BE49-F238E27FC236}">
                  <a16:creationId xmlns="" xmlns:a16="http://schemas.microsoft.com/office/drawing/2014/main" id="{59475134-8AFE-E70A-A782-61A57504E44D}"/>
                </a:ext>
              </a:extLst>
            </p:cNvPr>
            <p:cNvSpPr>
              <a:spLocks noChangeAspect="1"/>
            </p:cNvSpPr>
            <p:nvPr/>
          </p:nvSpPr>
          <p:spPr bwMode="auto">
            <a:xfrm>
              <a:off x="663" y="3529"/>
              <a:ext cx="17" cy="17"/>
            </a:xfrm>
            <a:custGeom>
              <a:avLst/>
              <a:gdLst>
                <a:gd name="T0" fmla="*/ 0 w 17"/>
                <a:gd name="T1" fmla="*/ 16 h 17"/>
                <a:gd name="T2" fmla="*/ 0 w 17"/>
                <a:gd name="T3" fmla="*/ 12 h 17"/>
                <a:gd name="T4" fmla="*/ 0 w 17"/>
                <a:gd name="T5" fmla="*/ 0 h 17"/>
                <a:gd name="T6" fmla="*/ 16 w 17"/>
                <a:gd name="T7" fmla="*/ 0 h 17"/>
                <a:gd name="T8" fmla="*/ 16 w 17"/>
                <a:gd name="T9" fmla="*/ 12 h 17"/>
                <a:gd name="T10" fmla="*/ 0 w 17"/>
                <a:gd name="T11" fmla="*/ 16 h 17"/>
                <a:gd name="T12" fmla="*/ 0 w 17"/>
                <a:gd name="T13" fmla="*/ 12 h 17"/>
                <a:gd name="T14" fmla="*/ 0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16"/>
                  </a:moveTo>
                  <a:lnTo>
                    <a:pt x="0" y="12"/>
                  </a:lnTo>
                  <a:lnTo>
                    <a:pt x="0" y="0"/>
                  </a:lnTo>
                  <a:lnTo>
                    <a:pt x="16" y="0"/>
                  </a:lnTo>
                  <a:lnTo>
                    <a:pt x="16" y="12"/>
                  </a:lnTo>
                  <a:lnTo>
                    <a:pt x="0" y="16"/>
                  </a:lnTo>
                  <a:lnTo>
                    <a:pt x="0" y="12"/>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24" name="Freeform 445">
              <a:extLst>
                <a:ext uri="{FF2B5EF4-FFF2-40B4-BE49-F238E27FC236}">
                  <a16:creationId xmlns="" xmlns:a16="http://schemas.microsoft.com/office/drawing/2014/main" id="{BB0D315F-7299-E591-FC1F-2F2E7FF67AC3}"/>
                </a:ext>
              </a:extLst>
            </p:cNvPr>
            <p:cNvSpPr>
              <a:spLocks noChangeAspect="1"/>
            </p:cNvSpPr>
            <p:nvPr/>
          </p:nvSpPr>
          <p:spPr bwMode="auto">
            <a:xfrm>
              <a:off x="663" y="3534"/>
              <a:ext cx="17" cy="17"/>
            </a:xfrm>
            <a:custGeom>
              <a:avLst/>
              <a:gdLst>
                <a:gd name="T0" fmla="*/ 10 w 17"/>
                <a:gd name="T1" fmla="*/ 0 h 17"/>
                <a:gd name="T2" fmla="*/ 0 w 17"/>
                <a:gd name="T3" fmla="*/ 16 h 17"/>
                <a:gd name="T4" fmla="*/ 5 w 17"/>
                <a:gd name="T5" fmla="*/ 16 h 17"/>
                <a:gd name="T6" fmla="*/ 16 w 17"/>
                <a:gd name="T7" fmla="*/ 0 h 17"/>
                <a:gd name="T8" fmla="*/ 1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0" y="0"/>
                  </a:moveTo>
                  <a:lnTo>
                    <a:pt x="0" y="16"/>
                  </a:lnTo>
                  <a:lnTo>
                    <a:pt x="5" y="16"/>
                  </a:lnTo>
                  <a:lnTo>
                    <a:pt x="16" y="0"/>
                  </a:lnTo>
                  <a:lnTo>
                    <a:pt x="1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25" name="Freeform 446">
              <a:extLst>
                <a:ext uri="{FF2B5EF4-FFF2-40B4-BE49-F238E27FC236}">
                  <a16:creationId xmlns="" xmlns:a16="http://schemas.microsoft.com/office/drawing/2014/main" id="{4BC68888-47CA-FC95-787E-354F0A7DD73A}"/>
                </a:ext>
              </a:extLst>
            </p:cNvPr>
            <p:cNvSpPr>
              <a:spLocks noChangeAspect="1"/>
            </p:cNvSpPr>
            <p:nvPr/>
          </p:nvSpPr>
          <p:spPr bwMode="auto">
            <a:xfrm>
              <a:off x="655" y="3537"/>
              <a:ext cx="17" cy="17"/>
            </a:xfrm>
            <a:custGeom>
              <a:avLst/>
              <a:gdLst>
                <a:gd name="T0" fmla="*/ 1 w 17"/>
                <a:gd name="T1" fmla="*/ 16 h 17"/>
                <a:gd name="T2" fmla="*/ 16 w 17"/>
                <a:gd name="T3" fmla="*/ 2 h 17"/>
                <a:gd name="T4" fmla="*/ 14 w 17"/>
                <a:gd name="T5" fmla="*/ 0 h 17"/>
                <a:gd name="T6" fmla="*/ 0 w 17"/>
                <a:gd name="T7" fmla="*/ 13 h 17"/>
                <a:gd name="T8" fmla="*/ 1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 y="16"/>
                  </a:moveTo>
                  <a:lnTo>
                    <a:pt x="16" y="2"/>
                  </a:lnTo>
                  <a:lnTo>
                    <a:pt x="14" y="0"/>
                  </a:lnTo>
                  <a:lnTo>
                    <a:pt x="0" y="13"/>
                  </a:lnTo>
                  <a:lnTo>
                    <a:pt x="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26" name="Freeform 447">
              <a:extLst>
                <a:ext uri="{FF2B5EF4-FFF2-40B4-BE49-F238E27FC236}">
                  <a16:creationId xmlns="" xmlns:a16="http://schemas.microsoft.com/office/drawing/2014/main" id="{0CD4BD51-6524-7F42-6408-873016E6BD02}"/>
                </a:ext>
              </a:extLst>
            </p:cNvPr>
            <p:cNvSpPr>
              <a:spLocks noChangeAspect="1"/>
            </p:cNvSpPr>
            <p:nvPr/>
          </p:nvSpPr>
          <p:spPr bwMode="auto">
            <a:xfrm>
              <a:off x="638" y="3544"/>
              <a:ext cx="17" cy="17"/>
            </a:xfrm>
            <a:custGeom>
              <a:avLst/>
              <a:gdLst>
                <a:gd name="T0" fmla="*/ 0 w 17"/>
                <a:gd name="T1" fmla="*/ 16 h 17"/>
                <a:gd name="T2" fmla="*/ 16 w 17"/>
                <a:gd name="T3" fmla="*/ 0 h 17"/>
                <a:gd name="T4" fmla="*/ 15 w 17"/>
                <a:gd name="T5" fmla="*/ 0 h 17"/>
                <a:gd name="T6" fmla="*/ 0 w 17"/>
                <a:gd name="T7" fmla="*/ 15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0"/>
                  </a:lnTo>
                  <a:lnTo>
                    <a:pt x="15" y="0"/>
                  </a:lnTo>
                  <a:lnTo>
                    <a:pt x="0" y="15"/>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27" name="Freeform 448">
              <a:extLst>
                <a:ext uri="{FF2B5EF4-FFF2-40B4-BE49-F238E27FC236}">
                  <a16:creationId xmlns="" xmlns:a16="http://schemas.microsoft.com/office/drawing/2014/main" id="{E483B397-5BAA-2AD9-8275-37F9A85A5EF0}"/>
                </a:ext>
              </a:extLst>
            </p:cNvPr>
            <p:cNvSpPr>
              <a:spLocks noChangeAspect="1"/>
            </p:cNvSpPr>
            <p:nvPr/>
          </p:nvSpPr>
          <p:spPr bwMode="auto">
            <a:xfrm>
              <a:off x="635" y="3559"/>
              <a:ext cx="1" cy="17"/>
            </a:xfrm>
            <a:custGeom>
              <a:avLst/>
              <a:gdLst>
                <a:gd name="T0" fmla="*/ 0 w 1"/>
                <a:gd name="T1" fmla="*/ 0 h 17"/>
                <a:gd name="T2" fmla="*/ 0 w 1"/>
                <a:gd name="T3" fmla="*/ 16 h 17"/>
                <a:gd name="T4" fmla="*/ 0 w 1"/>
                <a:gd name="T5" fmla="*/ 0 h 17"/>
                <a:gd name="T6" fmla="*/ 0 w 1"/>
                <a:gd name="T7" fmla="*/ 0 h 17"/>
                <a:gd name="T8" fmla="*/ 0 60000 65536"/>
                <a:gd name="T9" fmla="*/ 0 60000 65536"/>
                <a:gd name="T10" fmla="*/ 0 60000 65536"/>
                <a:gd name="T11" fmla="*/ 0 60000 65536"/>
                <a:gd name="T12" fmla="*/ 0 w 1"/>
                <a:gd name="T13" fmla="*/ 0 h 17"/>
                <a:gd name="T14" fmla="*/ 1 w 1"/>
                <a:gd name="T15" fmla="*/ 17 h 17"/>
              </a:gdLst>
              <a:ahLst/>
              <a:cxnLst>
                <a:cxn ang="T8">
                  <a:pos x="T0" y="T1"/>
                </a:cxn>
                <a:cxn ang="T9">
                  <a:pos x="T2" y="T3"/>
                </a:cxn>
                <a:cxn ang="T10">
                  <a:pos x="T4" y="T5"/>
                </a:cxn>
                <a:cxn ang="T11">
                  <a:pos x="T6" y="T7"/>
                </a:cxn>
              </a:cxnLst>
              <a:rect l="T12" t="T13" r="T14" b="T15"/>
              <a:pathLst>
                <a:path w="1" h="17">
                  <a:moveTo>
                    <a:pt x="0" y="0"/>
                  </a:moveTo>
                  <a:lnTo>
                    <a:pt x="0" y="16"/>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28" name="Freeform 449">
              <a:extLst>
                <a:ext uri="{FF2B5EF4-FFF2-40B4-BE49-F238E27FC236}">
                  <a16:creationId xmlns="" xmlns:a16="http://schemas.microsoft.com/office/drawing/2014/main" id="{E5A76918-DEBF-A879-DB40-2D82F4C059E2}"/>
                </a:ext>
              </a:extLst>
            </p:cNvPr>
            <p:cNvSpPr>
              <a:spLocks noChangeAspect="1"/>
            </p:cNvSpPr>
            <p:nvPr/>
          </p:nvSpPr>
          <p:spPr bwMode="auto">
            <a:xfrm>
              <a:off x="631" y="3561"/>
              <a:ext cx="17" cy="17"/>
            </a:xfrm>
            <a:custGeom>
              <a:avLst/>
              <a:gdLst>
                <a:gd name="T0" fmla="*/ 10 w 17"/>
                <a:gd name="T1" fmla="*/ 0 h 17"/>
                <a:gd name="T2" fmla="*/ 0 w 17"/>
                <a:gd name="T3" fmla="*/ 9 h 17"/>
                <a:gd name="T4" fmla="*/ 0 w 17"/>
                <a:gd name="T5" fmla="*/ 16 h 17"/>
                <a:gd name="T6" fmla="*/ 16 w 17"/>
                <a:gd name="T7" fmla="*/ 9 h 17"/>
                <a:gd name="T8" fmla="*/ 16 w 17"/>
                <a:gd name="T9" fmla="*/ 0 h 17"/>
                <a:gd name="T10" fmla="*/ 1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0" y="0"/>
                  </a:moveTo>
                  <a:lnTo>
                    <a:pt x="0" y="9"/>
                  </a:lnTo>
                  <a:lnTo>
                    <a:pt x="0" y="16"/>
                  </a:lnTo>
                  <a:lnTo>
                    <a:pt x="16" y="9"/>
                  </a:lnTo>
                  <a:lnTo>
                    <a:pt x="16" y="0"/>
                  </a:lnTo>
                  <a:lnTo>
                    <a:pt x="1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29" name="Freeform 450">
              <a:extLst>
                <a:ext uri="{FF2B5EF4-FFF2-40B4-BE49-F238E27FC236}">
                  <a16:creationId xmlns="" xmlns:a16="http://schemas.microsoft.com/office/drawing/2014/main" id="{81418F10-C7FC-74A6-2774-11E57897EEC7}"/>
                </a:ext>
              </a:extLst>
            </p:cNvPr>
            <p:cNvSpPr>
              <a:spLocks noChangeAspect="1"/>
            </p:cNvSpPr>
            <p:nvPr/>
          </p:nvSpPr>
          <p:spPr bwMode="auto">
            <a:xfrm>
              <a:off x="628" y="3561"/>
              <a:ext cx="17" cy="17"/>
            </a:xfrm>
            <a:custGeom>
              <a:avLst/>
              <a:gdLst>
                <a:gd name="T0" fmla="*/ 16 w 17"/>
                <a:gd name="T1" fmla="*/ 0 h 17"/>
                <a:gd name="T2" fmla="*/ 0 w 17"/>
                <a:gd name="T3" fmla="*/ 5 h 17"/>
                <a:gd name="T4" fmla="*/ 5 w 17"/>
                <a:gd name="T5" fmla="*/ 16 h 17"/>
                <a:gd name="T6" fmla="*/ 16 w 17"/>
                <a:gd name="T7" fmla="*/ 5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5"/>
                  </a:lnTo>
                  <a:lnTo>
                    <a:pt x="5" y="16"/>
                  </a:lnTo>
                  <a:lnTo>
                    <a:pt x="16" y="5"/>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30" name="Freeform 451">
              <a:extLst>
                <a:ext uri="{FF2B5EF4-FFF2-40B4-BE49-F238E27FC236}">
                  <a16:creationId xmlns="" xmlns:a16="http://schemas.microsoft.com/office/drawing/2014/main" id="{D2FCA61E-A1A5-4F5A-D066-12B57748F8A7}"/>
                </a:ext>
              </a:extLst>
            </p:cNvPr>
            <p:cNvSpPr>
              <a:spLocks noChangeAspect="1"/>
            </p:cNvSpPr>
            <p:nvPr/>
          </p:nvSpPr>
          <p:spPr bwMode="auto">
            <a:xfrm>
              <a:off x="627" y="3561"/>
              <a:ext cx="1" cy="17"/>
            </a:xfrm>
            <a:custGeom>
              <a:avLst/>
              <a:gdLst>
                <a:gd name="T0" fmla="*/ 0 w 1"/>
                <a:gd name="T1" fmla="*/ 12 h 17"/>
                <a:gd name="T2" fmla="*/ 0 w 1"/>
                <a:gd name="T3" fmla="*/ 0 h 17"/>
                <a:gd name="T4" fmla="*/ 0 w 1"/>
                <a:gd name="T5" fmla="*/ 4 h 17"/>
                <a:gd name="T6" fmla="*/ 0 w 1"/>
                <a:gd name="T7" fmla="*/ 16 h 17"/>
                <a:gd name="T8" fmla="*/ 0 w 1"/>
                <a:gd name="T9" fmla="*/ 12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2"/>
                  </a:moveTo>
                  <a:lnTo>
                    <a:pt x="0" y="0"/>
                  </a:lnTo>
                  <a:lnTo>
                    <a:pt x="0" y="4"/>
                  </a:lnTo>
                  <a:lnTo>
                    <a:pt x="0" y="16"/>
                  </a:lnTo>
                  <a:lnTo>
                    <a:pt x="0" y="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31" name="Freeform 452">
              <a:extLst>
                <a:ext uri="{FF2B5EF4-FFF2-40B4-BE49-F238E27FC236}">
                  <a16:creationId xmlns="" xmlns:a16="http://schemas.microsoft.com/office/drawing/2014/main" id="{E1C4B675-C20C-7F3A-214F-57E8A5E03FA2}"/>
                </a:ext>
              </a:extLst>
            </p:cNvPr>
            <p:cNvSpPr>
              <a:spLocks noChangeAspect="1"/>
            </p:cNvSpPr>
            <p:nvPr/>
          </p:nvSpPr>
          <p:spPr bwMode="auto">
            <a:xfrm>
              <a:off x="602" y="3561"/>
              <a:ext cx="20" cy="17"/>
            </a:xfrm>
            <a:custGeom>
              <a:avLst/>
              <a:gdLst>
                <a:gd name="T0" fmla="*/ 0 w 20"/>
                <a:gd name="T1" fmla="*/ 0 h 17"/>
                <a:gd name="T2" fmla="*/ 19 w 20"/>
                <a:gd name="T3" fmla="*/ 12 h 17"/>
                <a:gd name="T4" fmla="*/ 19 w 20"/>
                <a:gd name="T5" fmla="*/ 16 h 17"/>
                <a:gd name="T6" fmla="*/ 0 w 20"/>
                <a:gd name="T7" fmla="*/ 4 h 17"/>
                <a:gd name="T8" fmla="*/ 0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0" y="0"/>
                  </a:moveTo>
                  <a:lnTo>
                    <a:pt x="19" y="12"/>
                  </a:lnTo>
                  <a:lnTo>
                    <a:pt x="19" y="16"/>
                  </a:lnTo>
                  <a:lnTo>
                    <a:pt x="0" y="4"/>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32" name="Freeform 453">
              <a:extLst>
                <a:ext uri="{FF2B5EF4-FFF2-40B4-BE49-F238E27FC236}">
                  <a16:creationId xmlns="" xmlns:a16="http://schemas.microsoft.com/office/drawing/2014/main" id="{739AC18C-908B-5393-5ADD-F2584CD21FC7}"/>
                </a:ext>
              </a:extLst>
            </p:cNvPr>
            <p:cNvSpPr>
              <a:spLocks noChangeAspect="1"/>
            </p:cNvSpPr>
            <p:nvPr/>
          </p:nvSpPr>
          <p:spPr bwMode="auto">
            <a:xfrm>
              <a:off x="598" y="3561"/>
              <a:ext cx="17" cy="17"/>
            </a:xfrm>
            <a:custGeom>
              <a:avLst/>
              <a:gdLst>
                <a:gd name="T0" fmla="*/ 16 w 17"/>
                <a:gd name="T1" fmla="*/ 5 h 17"/>
                <a:gd name="T2" fmla="*/ 0 w 17"/>
                <a:gd name="T3" fmla="*/ 0 h 17"/>
                <a:gd name="T4" fmla="*/ 0 w 17"/>
                <a:gd name="T5" fmla="*/ 5 h 17"/>
                <a:gd name="T6" fmla="*/ 16 w 17"/>
                <a:gd name="T7" fmla="*/ 16 h 17"/>
                <a:gd name="T8" fmla="*/ 16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5"/>
                  </a:moveTo>
                  <a:lnTo>
                    <a:pt x="0" y="0"/>
                  </a:lnTo>
                  <a:lnTo>
                    <a:pt x="0" y="5"/>
                  </a:lnTo>
                  <a:lnTo>
                    <a:pt x="16" y="16"/>
                  </a:lnTo>
                  <a:lnTo>
                    <a:pt x="16" y="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33" name="Freeform 454">
              <a:extLst>
                <a:ext uri="{FF2B5EF4-FFF2-40B4-BE49-F238E27FC236}">
                  <a16:creationId xmlns="" xmlns:a16="http://schemas.microsoft.com/office/drawing/2014/main" id="{D6420BB1-C1DB-1DF2-5FDB-0BF23814B8DA}"/>
                </a:ext>
              </a:extLst>
            </p:cNvPr>
            <p:cNvSpPr>
              <a:spLocks noChangeAspect="1"/>
            </p:cNvSpPr>
            <p:nvPr/>
          </p:nvSpPr>
          <p:spPr bwMode="auto">
            <a:xfrm>
              <a:off x="593" y="3561"/>
              <a:ext cx="17" cy="17"/>
            </a:xfrm>
            <a:custGeom>
              <a:avLst/>
              <a:gdLst>
                <a:gd name="T0" fmla="*/ 16 w 17"/>
                <a:gd name="T1" fmla="*/ 6 h 17"/>
                <a:gd name="T2" fmla="*/ 0 w 17"/>
                <a:gd name="T3" fmla="*/ 0 h 17"/>
                <a:gd name="T4" fmla="*/ 0 w 17"/>
                <a:gd name="T5" fmla="*/ 16 h 17"/>
                <a:gd name="T6" fmla="*/ 9 w 17"/>
                <a:gd name="T7" fmla="*/ 16 h 17"/>
                <a:gd name="T8" fmla="*/ 16 w 17"/>
                <a:gd name="T9" fmla="*/ 6 h 17"/>
                <a:gd name="T10" fmla="*/ 9 w 17"/>
                <a:gd name="T11" fmla="*/ 6 h 17"/>
                <a:gd name="T12" fmla="*/ 16 w 17"/>
                <a:gd name="T13" fmla="*/ 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6"/>
                  </a:moveTo>
                  <a:lnTo>
                    <a:pt x="0" y="0"/>
                  </a:lnTo>
                  <a:lnTo>
                    <a:pt x="0" y="16"/>
                  </a:lnTo>
                  <a:lnTo>
                    <a:pt x="9" y="16"/>
                  </a:lnTo>
                  <a:lnTo>
                    <a:pt x="16" y="6"/>
                  </a:lnTo>
                  <a:lnTo>
                    <a:pt x="9" y="6"/>
                  </a:lnTo>
                  <a:lnTo>
                    <a:pt x="16"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34" name="Freeform 455">
              <a:extLst>
                <a:ext uri="{FF2B5EF4-FFF2-40B4-BE49-F238E27FC236}">
                  <a16:creationId xmlns="" xmlns:a16="http://schemas.microsoft.com/office/drawing/2014/main" id="{0B6B01B8-4D4C-EDF3-6F98-611DDBAD7FEC}"/>
                </a:ext>
              </a:extLst>
            </p:cNvPr>
            <p:cNvSpPr>
              <a:spLocks noChangeAspect="1"/>
            </p:cNvSpPr>
            <p:nvPr/>
          </p:nvSpPr>
          <p:spPr bwMode="auto">
            <a:xfrm>
              <a:off x="592" y="3560"/>
              <a:ext cx="17" cy="17"/>
            </a:xfrm>
            <a:custGeom>
              <a:avLst/>
              <a:gdLst>
                <a:gd name="T0" fmla="*/ 16 w 17"/>
                <a:gd name="T1" fmla="*/ 9 h 17"/>
                <a:gd name="T2" fmla="*/ 5 w 17"/>
                <a:gd name="T3" fmla="*/ 0 h 17"/>
                <a:gd name="T4" fmla="*/ 0 w 17"/>
                <a:gd name="T5" fmla="*/ 6 h 17"/>
                <a:gd name="T6" fmla="*/ 10 w 17"/>
                <a:gd name="T7" fmla="*/ 16 h 17"/>
                <a:gd name="T8" fmla="*/ 16 w 17"/>
                <a:gd name="T9" fmla="*/ 9 h 17"/>
                <a:gd name="T10" fmla="*/ 10 w 17"/>
                <a:gd name="T11" fmla="*/ 9 h 17"/>
                <a:gd name="T12" fmla="*/ 16 w 17"/>
                <a:gd name="T13" fmla="*/ 9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9"/>
                  </a:moveTo>
                  <a:lnTo>
                    <a:pt x="5" y="0"/>
                  </a:lnTo>
                  <a:lnTo>
                    <a:pt x="0" y="6"/>
                  </a:lnTo>
                  <a:lnTo>
                    <a:pt x="10" y="16"/>
                  </a:lnTo>
                  <a:lnTo>
                    <a:pt x="16" y="9"/>
                  </a:lnTo>
                  <a:lnTo>
                    <a:pt x="10" y="9"/>
                  </a:lnTo>
                  <a:lnTo>
                    <a:pt x="16" y="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35" name="Freeform 456">
              <a:extLst>
                <a:ext uri="{FF2B5EF4-FFF2-40B4-BE49-F238E27FC236}">
                  <a16:creationId xmlns="" xmlns:a16="http://schemas.microsoft.com/office/drawing/2014/main" id="{05634227-DB6C-4C2E-8051-5472E561C6E9}"/>
                </a:ext>
              </a:extLst>
            </p:cNvPr>
            <p:cNvSpPr>
              <a:spLocks noChangeAspect="1"/>
            </p:cNvSpPr>
            <p:nvPr/>
          </p:nvSpPr>
          <p:spPr bwMode="auto">
            <a:xfrm>
              <a:off x="583" y="3537"/>
              <a:ext cx="17" cy="22"/>
            </a:xfrm>
            <a:custGeom>
              <a:avLst/>
              <a:gdLst>
                <a:gd name="T0" fmla="*/ 0 w 17"/>
                <a:gd name="T1" fmla="*/ 1 h 22"/>
                <a:gd name="T2" fmla="*/ 0 w 17"/>
                <a:gd name="T3" fmla="*/ 0 h 22"/>
                <a:gd name="T4" fmla="*/ 14 w 17"/>
                <a:gd name="T5" fmla="*/ 21 h 22"/>
                <a:gd name="T6" fmla="*/ 16 w 17"/>
                <a:gd name="T7" fmla="*/ 20 h 22"/>
                <a:gd name="T8" fmla="*/ 1 w 17"/>
                <a:gd name="T9" fmla="*/ 0 h 22"/>
                <a:gd name="T10" fmla="*/ 1 w 17"/>
                <a:gd name="T11" fmla="*/ 0 h 22"/>
                <a:gd name="T12" fmla="*/ 1 w 17"/>
                <a:gd name="T13" fmla="*/ 0 h 22"/>
                <a:gd name="T14" fmla="*/ 1 w 17"/>
                <a:gd name="T15" fmla="*/ 0 h 22"/>
                <a:gd name="T16" fmla="*/ 0 w 17"/>
                <a:gd name="T17" fmla="*/ 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22"/>
                <a:gd name="T29" fmla="*/ 17 w 17"/>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22">
                  <a:moveTo>
                    <a:pt x="0" y="1"/>
                  </a:moveTo>
                  <a:lnTo>
                    <a:pt x="0" y="0"/>
                  </a:lnTo>
                  <a:lnTo>
                    <a:pt x="14" y="21"/>
                  </a:lnTo>
                  <a:lnTo>
                    <a:pt x="16" y="20"/>
                  </a:lnTo>
                  <a:lnTo>
                    <a:pt x="1" y="0"/>
                  </a:lnTo>
                  <a:lnTo>
                    <a:pt x="0" y="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36" name="Freeform 457">
              <a:extLst>
                <a:ext uri="{FF2B5EF4-FFF2-40B4-BE49-F238E27FC236}">
                  <a16:creationId xmlns="" xmlns:a16="http://schemas.microsoft.com/office/drawing/2014/main" id="{B704AC0F-C916-83BA-1094-E724376A44D8}"/>
                </a:ext>
              </a:extLst>
            </p:cNvPr>
            <p:cNvSpPr>
              <a:spLocks noChangeAspect="1"/>
            </p:cNvSpPr>
            <p:nvPr/>
          </p:nvSpPr>
          <p:spPr bwMode="auto">
            <a:xfrm>
              <a:off x="576" y="3533"/>
              <a:ext cx="17" cy="17"/>
            </a:xfrm>
            <a:custGeom>
              <a:avLst/>
              <a:gdLst>
                <a:gd name="T0" fmla="*/ 0 w 17"/>
                <a:gd name="T1" fmla="*/ 8 h 17"/>
                <a:gd name="T2" fmla="*/ 13 w 17"/>
                <a:gd name="T3" fmla="*/ 0 h 17"/>
                <a:gd name="T4" fmla="*/ 16 w 17"/>
                <a:gd name="T5" fmla="*/ 8 h 17"/>
                <a:gd name="T6" fmla="*/ 0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0"/>
                  </a:lnTo>
                  <a:lnTo>
                    <a:pt x="16" y="8"/>
                  </a:lnTo>
                  <a:lnTo>
                    <a:pt x="0" y="16"/>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37" name="Freeform 458">
              <a:extLst>
                <a:ext uri="{FF2B5EF4-FFF2-40B4-BE49-F238E27FC236}">
                  <a16:creationId xmlns="" xmlns:a16="http://schemas.microsoft.com/office/drawing/2014/main" id="{46E8AED8-2B99-9196-73C7-DE3D8310AA9E}"/>
                </a:ext>
              </a:extLst>
            </p:cNvPr>
            <p:cNvSpPr>
              <a:spLocks noChangeAspect="1"/>
            </p:cNvSpPr>
            <p:nvPr/>
          </p:nvSpPr>
          <p:spPr bwMode="auto">
            <a:xfrm>
              <a:off x="557" y="3534"/>
              <a:ext cx="17" cy="17"/>
            </a:xfrm>
            <a:custGeom>
              <a:avLst/>
              <a:gdLst>
                <a:gd name="T0" fmla="*/ 0 w 17"/>
                <a:gd name="T1" fmla="*/ 16 h 17"/>
                <a:gd name="T2" fmla="*/ 16 w 17"/>
                <a:gd name="T3" fmla="*/ 3 h 17"/>
                <a:gd name="T4" fmla="*/ 16 w 17"/>
                <a:gd name="T5" fmla="*/ 0 h 17"/>
                <a:gd name="T6" fmla="*/ 0 w 17"/>
                <a:gd name="T7" fmla="*/ 12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3"/>
                  </a:lnTo>
                  <a:lnTo>
                    <a:pt x="16" y="0"/>
                  </a:lnTo>
                  <a:lnTo>
                    <a:pt x="0" y="12"/>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38" name="Freeform 459">
              <a:extLst>
                <a:ext uri="{FF2B5EF4-FFF2-40B4-BE49-F238E27FC236}">
                  <a16:creationId xmlns="" xmlns:a16="http://schemas.microsoft.com/office/drawing/2014/main" id="{16407966-4CC8-7B40-20BA-96AC71E94FF3}"/>
                </a:ext>
              </a:extLst>
            </p:cNvPr>
            <p:cNvSpPr>
              <a:spLocks noChangeAspect="1"/>
            </p:cNvSpPr>
            <p:nvPr/>
          </p:nvSpPr>
          <p:spPr bwMode="auto">
            <a:xfrm>
              <a:off x="554" y="3538"/>
              <a:ext cx="17" cy="17"/>
            </a:xfrm>
            <a:custGeom>
              <a:avLst/>
              <a:gdLst>
                <a:gd name="T0" fmla="*/ 16 w 17"/>
                <a:gd name="T1" fmla="*/ 0 h 17"/>
                <a:gd name="T2" fmla="*/ 0 w 17"/>
                <a:gd name="T3" fmla="*/ 0 h 17"/>
                <a:gd name="T4" fmla="*/ 0 w 17"/>
                <a:gd name="T5" fmla="*/ 16 h 17"/>
                <a:gd name="T6" fmla="*/ 16 w 17"/>
                <a:gd name="T7" fmla="*/ 6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0"/>
                  </a:lnTo>
                  <a:lnTo>
                    <a:pt x="0" y="16"/>
                  </a:lnTo>
                  <a:lnTo>
                    <a:pt x="16" y="6"/>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39" name="Freeform 460">
              <a:extLst>
                <a:ext uri="{FF2B5EF4-FFF2-40B4-BE49-F238E27FC236}">
                  <a16:creationId xmlns="" xmlns:a16="http://schemas.microsoft.com/office/drawing/2014/main" id="{E0F0D73E-A831-CE07-707E-EBB5E9CC16CB}"/>
                </a:ext>
              </a:extLst>
            </p:cNvPr>
            <p:cNvSpPr>
              <a:spLocks noChangeAspect="1"/>
            </p:cNvSpPr>
            <p:nvPr/>
          </p:nvSpPr>
          <p:spPr bwMode="auto">
            <a:xfrm>
              <a:off x="548" y="3538"/>
              <a:ext cx="17" cy="17"/>
            </a:xfrm>
            <a:custGeom>
              <a:avLst/>
              <a:gdLst>
                <a:gd name="T0" fmla="*/ 0 w 17"/>
                <a:gd name="T1" fmla="*/ 6 h 17"/>
                <a:gd name="T2" fmla="*/ 0 w 17"/>
                <a:gd name="T3" fmla="*/ 0 h 17"/>
                <a:gd name="T4" fmla="*/ 16 w 17"/>
                <a:gd name="T5" fmla="*/ 0 h 17"/>
                <a:gd name="T6" fmla="*/ 16 w 17"/>
                <a:gd name="T7" fmla="*/ 6 h 17"/>
                <a:gd name="T8" fmla="*/ 0 w 17"/>
                <a:gd name="T9" fmla="*/ 16 h 17"/>
                <a:gd name="T10" fmla="*/ 0 w 17"/>
                <a:gd name="T11" fmla="*/ 6 h 17"/>
                <a:gd name="T12" fmla="*/ 0 w 17"/>
                <a:gd name="T13" fmla="*/ 0 h 17"/>
                <a:gd name="T14" fmla="*/ 0 w 17"/>
                <a:gd name="T15" fmla="*/ 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6"/>
                  </a:moveTo>
                  <a:lnTo>
                    <a:pt x="0" y="0"/>
                  </a:lnTo>
                  <a:lnTo>
                    <a:pt x="16" y="0"/>
                  </a:lnTo>
                  <a:lnTo>
                    <a:pt x="16" y="6"/>
                  </a:lnTo>
                  <a:lnTo>
                    <a:pt x="0" y="16"/>
                  </a:lnTo>
                  <a:lnTo>
                    <a:pt x="0" y="6"/>
                  </a:lnTo>
                  <a:lnTo>
                    <a:pt x="0" y="0"/>
                  </a:lnTo>
                  <a:lnTo>
                    <a:pt x="0"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40" name="Freeform 461">
              <a:extLst>
                <a:ext uri="{FF2B5EF4-FFF2-40B4-BE49-F238E27FC236}">
                  <a16:creationId xmlns="" xmlns:a16="http://schemas.microsoft.com/office/drawing/2014/main" id="{7D6BB716-03AE-4A05-CBD6-F2B782B7E7C2}"/>
                </a:ext>
              </a:extLst>
            </p:cNvPr>
            <p:cNvSpPr>
              <a:spLocks noChangeAspect="1"/>
            </p:cNvSpPr>
            <p:nvPr/>
          </p:nvSpPr>
          <p:spPr bwMode="auto">
            <a:xfrm>
              <a:off x="544" y="3538"/>
              <a:ext cx="17" cy="1"/>
            </a:xfrm>
            <a:custGeom>
              <a:avLst/>
              <a:gdLst>
                <a:gd name="T0" fmla="*/ 0 w 17"/>
                <a:gd name="T1" fmla="*/ 0 h 1"/>
                <a:gd name="T2" fmla="*/ 16 w 17"/>
                <a:gd name="T3" fmla="*/ 0 h 1"/>
                <a:gd name="T4" fmla="*/ 5 w 17"/>
                <a:gd name="T5" fmla="*/ 0 h 1"/>
                <a:gd name="T6" fmla="*/ 0 w 17"/>
                <a:gd name="T7" fmla="*/ 0 h 1"/>
                <a:gd name="T8" fmla="*/ 0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0" y="0"/>
                  </a:moveTo>
                  <a:lnTo>
                    <a:pt x="16" y="0"/>
                  </a:lnTo>
                  <a:lnTo>
                    <a:pt x="5"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41" name="Freeform 462">
              <a:extLst>
                <a:ext uri="{FF2B5EF4-FFF2-40B4-BE49-F238E27FC236}">
                  <a16:creationId xmlns="" xmlns:a16="http://schemas.microsoft.com/office/drawing/2014/main" id="{CAE8D4CF-FCB1-1CB2-AC39-F209B7A50676}"/>
                </a:ext>
              </a:extLst>
            </p:cNvPr>
            <p:cNvSpPr>
              <a:spLocks noChangeAspect="1"/>
            </p:cNvSpPr>
            <p:nvPr/>
          </p:nvSpPr>
          <p:spPr bwMode="auto">
            <a:xfrm>
              <a:off x="540" y="3528"/>
              <a:ext cx="17" cy="17"/>
            </a:xfrm>
            <a:custGeom>
              <a:avLst/>
              <a:gdLst>
                <a:gd name="T0" fmla="*/ 6 w 17"/>
                <a:gd name="T1" fmla="*/ 1 h 17"/>
                <a:gd name="T2" fmla="*/ 16 w 17"/>
                <a:gd name="T3" fmla="*/ 0 h 17"/>
                <a:gd name="T4" fmla="*/ 16 w 17"/>
                <a:gd name="T5" fmla="*/ 16 h 17"/>
                <a:gd name="T6" fmla="*/ 6 w 17"/>
                <a:gd name="T7" fmla="*/ 16 h 17"/>
                <a:gd name="T8" fmla="*/ 0 w 17"/>
                <a:gd name="T9" fmla="*/ 0 h 17"/>
                <a:gd name="T10" fmla="*/ 6 w 17"/>
                <a:gd name="T11" fmla="*/ 0 h 17"/>
                <a:gd name="T12" fmla="*/ 0 w 17"/>
                <a:gd name="T13" fmla="*/ 0 h 17"/>
                <a:gd name="T14" fmla="*/ 6 w 17"/>
                <a:gd name="T15" fmla="*/ 0 h 17"/>
                <a:gd name="T16" fmla="*/ 6 w 17"/>
                <a:gd name="T17" fmla="*/ 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6" y="1"/>
                  </a:moveTo>
                  <a:lnTo>
                    <a:pt x="16" y="0"/>
                  </a:lnTo>
                  <a:lnTo>
                    <a:pt x="16" y="16"/>
                  </a:lnTo>
                  <a:lnTo>
                    <a:pt x="6" y="16"/>
                  </a:lnTo>
                  <a:lnTo>
                    <a:pt x="0" y="0"/>
                  </a:lnTo>
                  <a:lnTo>
                    <a:pt x="6" y="0"/>
                  </a:lnTo>
                  <a:lnTo>
                    <a:pt x="0" y="0"/>
                  </a:lnTo>
                  <a:lnTo>
                    <a:pt x="6" y="0"/>
                  </a:lnTo>
                  <a:lnTo>
                    <a:pt x="6" y="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42" name="Freeform 463">
              <a:extLst>
                <a:ext uri="{FF2B5EF4-FFF2-40B4-BE49-F238E27FC236}">
                  <a16:creationId xmlns="" xmlns:a16="http://schemas.microsoft.com/office/drawing/2014/main" id="{00214234-2130-7B54-666E-185E311A1825}"/>
                </a:ext>
              </a:extLst>
            </p:cNvPr>
            <p:cNvSpPr>
              <a:spLocks noChangeAspect="1"/>
            </p:cNvSpPr>
            <p:nvPr/>
          </p:nvSpPr>
          <p:spPr bwMode="auto">
            <a:xfrm>
              <a:off x="539" y="3525"/>
              <a:ext cx="17" cy="17"/>
            </a:xfrm>
            <a:custGeom>
              <a:avLst/>
              <a:gdLst>
                <a:gd name="T0" fmla="*/ 16 w 17"/>
                <a:gd name="T1" fmla="*/ 8 h 17"/>
                <a:gd name="T2" fmla="*/ 0 w 17"/>
                <a:gd name="T3" fmla="*/ 0 h 17"/>
                <a:gd name="T4" fmla="*/ 0 w 17"/>
                <a:gd name="T5" fmla="*/ 8 h 17"/>
                <a:gd name="T6" fmla="*/ 9 w 17"/>
                <a:gd name="T7" fmla="*/ 16 h 17"/>
                <a:gd name="T8" fmla="*/ 16 w 17"/>
                <a:gd name="T9" fmla="*/ 8 h 17"/>
                <a:gd name="T10" fmla="*/ 9 w 17"/>
                <a:gd name="T11" fmla="*/ 8 h 17"/>
                <a:gd name="T12" fmla="*/ 16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8"/>
                  </a:moveTo>
                  <a:lnTo>
                    <a:pt x="0" y="0"/>
                  </a:lnTo>
                  <a:lnTo>
                    <a:pt x="0" y="8"/>
                  </a:lnTo>
                  <a:lnTo>
                    <a:pt x="9" y="16"/>
                  </a:lnTo>
                  <a:lnTo>
                    <a:pt x="16" y="8"/>
                  </a:lnTo>
                  <a:lnTo>
                    <a:pt x="9" y="8"/>
                  </a:lnTo>
                  <a:lnTo>
                    <a:pt x="16"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43" name="Freeform 464">
              <a:extLst>
                <a:ext uri="{FF2B5EF4-FFF2-40B4-BE49-F238E27FC236}">
                  <a16:creationId xmlns="" xmlns:a16="http://schemas.microsoft.com/office/drawing/2014/main" id="{71FEFAEC-4F4F-148B-98F9-12A20C063885}"/>
                </a:ext>
              </a:extLst>
            </p:cNvPr>
            <p:cNvSpPr>
              <a:spLocks noChangeAspect="1"/>
            </p:cNvSpPr>
            <p:nvPr/>
          </p:nvSpPr>
          <p:spPr bwMode="auto">
            <a:xfrm>
              <a:off x="539" y="3524"/>
              <a:ext cx="17" cy="17"/>
            </a:xfrm>
            <a:custGeom>
              <a:avLst/>
              <a:gdLst>
                <a:gd name="T0" fmla="*/ 16 w 17"/>
                <a:gd name="T1" fmla="*/ 12 h 17"/>
                <a:gd name="T2" fmla="*/ 5 w 17"/>
                <a:gd name="T3" fmla="*/ 0 h 17"/>
                <a:gd name="T4" fmla="*/ 0 w 17"/>
                <a:gd name="T5" fmla="*/ 4 h 17"/>
                <a:gd name="T6" fmla="*/ 5 w 17"/>
                <a:gd name="T7" fmla="*/ 16 h 17"/>
                <a:gd name="T8" fmla="*/ 5 w 17"/>
                <a:gd name="T9" fmla="*/ 12 h 17"/>
                <a:gd name="T10" fmla="*/ 16 w 17"/>
                <a:gd name="T11" fmla="*/ 12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2"/>
                  </a:moveTo>
                  <a:lnTo>
                    <a:pt x="5" y="0"/>
                  </a:lnTo>
                  <a:lnTo>
                    <a:pt x="0" y="4"/>
                  </a:lnTo>
                  <a:lnTo>
                    <a:pt x="5" y="16"/>
                  </a:lnTo>
                  <a:lnTo>
                    <a:pt x="5" y="12"/>
                  </a:lnTo>
                  <a:lnTo>
                    <a:pt x="16" y="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44" name="Freeform 465">
              <a:extLst>
                <a:ext uri="{FF2B5EF4-FFF2-40B4-BE49-F238E27FC236}">
                  <a16:creationId xmlns="" xmlns:a16="http://schemas.microsoft.com/office/drawing/2014/main" id="{17D25856-81AB-EA36-5C0A-9F3724F1B6BD}"/>
                </a:ext>
              </a:extLst>
            </p:cNvPr>
            <p:cNvSpPr>
              <a:spLocks noChangeAspect="1"/>
            </p:cNvSpPr>
            <p:nvPr/>
          </p:nvSpPr>
          <p:spPr bwMode="auto">
            <a:xfrm>
              <a:off x="539" y="3520"/>
              <a:ext cx="17" cy="17"/>
            </a:xfrm>
            <a:custGeom>
              <a:avLst/>
              <a:gdLst>
                <a:gd name="T0" fmla="*/ 16 w 17"/>
                <a:gd name="T1" fmla="*/ 0 h 17"/>
                <a:gd name="T2" fmla="*/ 16 w 17"/>
                <a:gd name="T3" fmla="*/ 16 h 17"/>
                <a:gd name="T4" fmla="*/ 0 w 17"/>
                <a:gd name="T5" fmla="*/ 16 h 17"/>
                <a:gd name="T6" fmla="*/ 0 w 17"/>
                <a:gd name="T7" fmla="*/ 0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16" y="16"/>
                  </a:lnTo>
                  <a:lnTo>
                    <a:pt x="0" y="16"/>
                  </a:lnTo>
                  <a:lnTo>
                    <a:pt x="0" y="0"/>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45" name="Freeform 466">
              <a:extLst>
                <a:ext uri="{FF2B5EF4-FFF2-40B4-BE49-F238E27FC236}">
                  <a16:creationId xmlns="" xmlns:a16="http://schemas.microsoft.com/office/drawing/2014/main" id="{53D73A88-7A06-5CAF-E49B-4EBF8E327D96}"/>
                </a:ext>
              </a:extLst>
            </p:cNvPr>
            <p:cNvSpPr>
              <a:spLocks noChangeAspect="1"/>
            </p:cNvSpPr>
            <p:nvPr/>
          </p:nvSpPr>
          <p:spPr bwMode="auto">
            <a:xfrm>
              <a:off x="539" y="3517"/>
              <a:ext cx="17" cy="17"/>
            </a:xfrm>
            <a:custGeom>
              <a:avLst/>
              <a:gdLst>
                <a:gd name="T0" fmla="*/ 16 w 17"/>
                <a:gd name="T1" fmla="*/ 16 h 17"/>
                <a:gd name="T2" fmla="*/ 5 w 17"/>
                <a:gd name="T3" fmla="*/ 0 h 17"/>
                <a:gd name="T4" fmla="*/ 0 w 17"/>
                <a:gd name="T5" fmla="*/ 6 h 17"/>
                <a:gd name="T6" fmla="*/ 5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5" y="0"/>
                  </a:lnTo>
                  <a:lnTo>
                    <a:pt x="0" y="6"/>
                  </a:lnTo>
                  <a:lnTo>
                    <a:pt x="5" y="16"/>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46" name="Freeform 467">
              <a:extLst>
                <a:ext uri="{FF2B5EF4-FFF2-40B4-BE49-F238E27FC236}">
                  <a16:creationId xmlns="" xmlns:a16="http://schemas.microsoft.com/office/drawing/2014/main" id="{4A6A8952-F4E8-0F70-AA27-02635D0E55AB}"/>
                </a:ext>
              </a:extLst>
            </p:cNvPr>
            <p:cNvSpPr>
              <a:spLocks noChangeAspect="1"/>
            </p:cNvSpPr>
            <p:nvPr/>
          </p:nvSpPr>
          <p:spPr bwMode="auto">
            <a:xfrm>
              <a:off x="537" y="3514"/>
              <a:ext cx="17" cy="1"/>
            </a:xfrm>
            <a:custGeom>
              <a:avLst/>
              <a:gdLst>
                <a:gd name="T0" fmla="*/ 16 w 17"/>
                <a:gd name="T1" fmla="*/ 0 h 1"/>
                <a:gd name="T2" fmla="*/ 12 w 17"/>
                <a:gd name="T3" fmla="*/ 0 h 1"/>
                <a:gd name="T4" fmla="*/ 0 w 17"/>
                <a:gd name="T5" fmla="*/ 0 h 1"/>
                <a:gd name="T6" fmla="*/ 12 w 17"/>
                <a:gd name="T7" fmla="*/ 0 h 1"/>
                <a:gd name="T8" fmla="*/ 16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16" y="0"/>
                  </a:moveTo>
                  <a:lnTo>
                    <a:pt x="12" y="0"/>
                  </a:lnTo>
                  <a:lnTo>
                    <a:pt x="0" y="0"/>
                  </a:lnTo>
                  <a:lnTo>
                    <a:pt x="12" y="0"/>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47" name="Freeform 468">
              <a:extLst>
                <a:ext uri="{FF2B5EF4-FFF2-40B4-BE49-F238E27FC236}">
                  <a16:creationId xmlns="" xmlns:a16="http://schemas.microsoft.com/office/drawing/2014/main" id="{64493238-53EF-6453-5DFB-6946C2378CB3}"/>
                </a:ext>
              </a:extLst>
            </p:cNvPr>
            <p:cNvSpPr>
              <a:spLocks noChangeAspect="1"/>
            </p:cNvSpPr>
            <p:nvPr/>
          </p:nvSpPr>
          <p:spPr bwMode="auto">
            <a:xfrm>
              <a:off x="537" y="3508"/>
              <a:ext cx="17" cy="17"/>
            </a:xfrm>
            <a:custGeom>
              <a:avLst/>
              <a:gdLst>
                <a:gd name="T0" fmla="*/ 12 w 17"/>
                <a:gd name="T1" fmla="*/ 0 h 17"/>
                <a:gd name="T2" fmla="*/ 12 w 17"/>
                <a:gd name="T3" fmla="*/ 4 h 17"/>
                <a:gd name="T4" fmla="*/ 16 w 17"/>
                <a:gd name="T5" fmla="*/ 16 h 17"/>
                <a:gd name="T6" fmla="*/ 12 w 17"/>
                <a:gd name="T7" fmla="*/ 16 h 17"/>
                <a:gd name="T8" fmla="*/ 0 w 17"/>
                <a:gd name="T9" fmla="*/ 4 h 17"/>
                <a:gd name="T10" fmla="*/ 12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2" y="0"/>
                  </a:moveTo>
                  <a:lnTo>
                    <a:pt x="12" y="4"/>
                  </a:lnTo>
                  <a:lnTo>
                    <a:pt x="16" y="16"/>
                  </a:lnTo>
                  <a:lnTo>
                    <a:pt x="12" y="16"/>
                  </a:lnTo>
                  <a:lnTo>
                    <a:pt x="0" y="4"/>
                  </a:lnTo>
                  <a:lnTo>
                    <a:pt x="12"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48" name="Freeform 469">
              <a:extLst>
                <a:ext uri="{FF2B5EF4-FFF2-40B4-BE49-F238E27FC236}">
                  <a16:creationId xmlns="" xmlns:a16="http://schemas.microsoft.com/office/drawing/2014/main" id="{B4989B3F-6F6C-88BB-A2CD-D348055EC53C}"/>
                </a:ext>
              </a:extLst>
            </p:cNvPr>
            <p:cNvSpPr>
              <a:spLocks noChangeAspect="1"/>
            </p:cNvSpPr>
            <p:nvPr/>
          </p:nvSpPr>
          <p:spPr bwMode="auto">
            <a:xfrm>
              <a:off x="539" y="3503"/>
              <a:ext cx="17" cy="17"/>
            </a:xfrm>
            <a:custGeom>
              <a:avLst/>
              <a:gdLst>
                <a:gd name="T0" fmla="*/ 5 w 17"/>
                <a:gd name="T1" fmla="*/ 0 h 17"/>
                <a:gd name="T2" fmla="*/ 16 w 17"/>
                <a:gd name="T3" fmla="*/ 16 h 17"/>
                <a:gd name="T4" fmla="*/ 5 w 17"/>
                <a:gd name="T5" fmla="*/ 16 h 17"/>
                <a:gd name="T6" fmla="*/ 0 w 17"/>
                <a:gd name="T7" fmla="*/ 0 h 17"/>
                <a:gd name="T8" fmla="*/ 5 w 17"/>
                <a:gd name="T9" fmla="*/ 0 h 17"/>
                <a:gd name="T10" fmla="*/ 5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0"/>
                  </a:moveTo>
                  <a:lnTo>
                    <a:pt x="16" y="16"/>
                  </a:lnTo>
                  <a:lnTo>
                    <a:pt x="5" y="16"/>
                  </a:lnTo>
                  <a:lnTo>
                    <a:pt x="0" y="0"/>
                  </a:lnTo>
                  <a:lnTo>
                    <a:pt x="5"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49" name="Freeform 470">
              <a:extLst>
                <a:ext uri="{FF2B5EF4-FFF2-40B4-BE49-F238E27FC236}">
                  <a16:creationId xmlns="" xmlns:a16="http://schemas.microsoft.com/office/drawing/2014/main" id="{2B41AFF8-191F-6388-F00B-96BAE49A7B75}"/>
                </a:ext>
              </a:extLst>
            </p:cNvPr>
            <p:cNvSpPr>
              <a:spLocks noChangeAspect="1"/>
            </p:cNvSpPr>
            <p:nvPr/>
          </p:nvSpPr>
          <p:spPr bwMode="auto">
            <a:xfrm>
              <a:off x="539" y="3500"/>
              <a:ext cx="17" cy="17"/>
            </a:xfrm>
            <a:custGeom>
              <a:avLst/>
              <a:gdLst>
                <a:gd name="T0" fmla="*/ 0 w 17"/>
                <a:gd name="T1" fmla="*/ 16 h 17"/>
                <a:gd name="T2" fmla="*/ 16 w 17"/>
                <a:gd name="T3" fmla="*/ 0 h 17"/>
                <a:gd name="T4" fmla="*/ 0 w 17"/>
                <a:gd name="T5" fmla="*/ 8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6" y="0"/>
                  </a:lnTo>
                  <a:lnTo>
                    <a:pt x="0" y="8"/>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50" name="Freeform 471">
              <a:extLst>
                <a:ext uri="{FF2B5EF4-FFF2-40B4-BE49-F238E27FC236}">
                  <a16:creationId xmlns="" xmlns:a16="http://schemas.microsoft.com/office/drawing/2014/main" id="{B335918D-7588-8147-91A5-B3BE1A4DAE82}"/>
                </a:ext>
              </a:extLst>
            </p:cNvPr>
            <p:cNvSpPr>
              <a:spLocks noChangeAspect="1"/>
            </p:cNvSpPr>
            <p:nvPr/>
          </p:nvSpPr>
          <p:spPr bwMode="auto">
            <a:xfrm>
              <a:off x="545" y="3500"/>
              <a:ext cx="92" cy="17"/>
            </a:xfrm>
            <a:custGeom>
              <a:avLst/>
              <a:gdLst>
                <a:gd name="T0" fmla="*/ 91 w 92"/>
                <a:gd name="T1" fmla="*/ 15 h 17"/>
                <a:gd name="T2" fmla="*/ 0 w 92"/>
                <a:gd name="T3" fmla="*/ 0 h 17"/>
                <a:gd name="T4" fmla="*/ 0 w 92"/>
                <a:gd name="T5" fmla="*/ 2 h 17"/>
                <a:gd name="T6" fmla="*/ 91 w 92"/>
                <a:gd name="T7" fmla="*/ 16 h 17"/>
                <a:gd name="T8" fmla="*/ 91 w 92"/>
                <a:gd name="T9" fmla="*/ 15 h 17"/>
                <a:gd name="T10" fmla="*/ 0 60000 65536"/>
                <a:gd name="T11" fmla="*/ 0 60000 65536"/>
                <a:gd name="T12" fmla="*/ 0 60000 65536"/>
                <a:gd name="T13" fmla="*/ 0 60000 65536"/>
                <a:gd name="T14" fmla="*/ 0 60000 65536"/>
                <a:gd name="T15" fmla="*/ 0 w 92"/>
                <a:gd name="T16" fmla="*/ 0 h 17"/>
                <a:gd name="T17" fmla="*/ 92 w 92"/>
                <a:gd name="T18" fmla="*/ 17 h 17"/>
              </a:gdLst>
              <a:ahLst/>
              <a:cxnLst>
                <a:cxn ang="T10">
                  <a:pos x="T0" y="T1"/>
                </a:cxn>
                <a:cxn ang="T11">
                  <a:pos x="T2" y="T3"/>
                </a:cxn>
                <a:cxn ang="T12">
                  <a:pos x="T4" y="T5"/>
                </a:cxn>
                <a:cxn ang="T13">
                  <a:pos x="T6" y="T7"/>
                </a:cxn>
                <a:cxn ang="T14">
                  <a:pos x="T8" y="T9"/>
                </a:cxn>
              </a:cxnLst>
              <a:rect l="T15" t="T16" r="T17" b="T18"/>
              <a:pathLst>
                <a:path w="92" h="17">
                  <a:moveTo>
                    <a:pt x="91" y="15"/>
                  </a:moveTo>
                  <a:lnTo>
                    <a:pt x="0" y="0"/>
                  </a:lnTo>
                  <a:lnTo>
                    <a:pt x="0" y="2"/>
                  </a:lnTo>
                  <a:lnTo>
                    <a:pt x="91" y="16"/>
                  </a:lnTo>
                  <a:lnTo>
                    <a:pt x="91" y="1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51" name="Freeform 472">
              <a:extLst>
                <a:ext uri="{FF2B5EF4-FFF2-40B4-BE49-F238E27FC236}">
                  <a16:creationId xmlns="" xmlns:a16="http://schemas.microsoft.com/office/drawing/2014/main" id="{1786BDAC-63AA-711A-D219-B79D45E9830D}"/>
                </a:ext>
              </a:extLst>
            </p:cNvPr>
            <p:cNvSpPr>
              <a:spLocks noChangeAspect="1"/>
            </p:cNvSpPr>
            <p:nvPr/>
          </p:nvSpPr>
          <p:spPr bwMode="auto">
            <a:xfrm>
              <a:off x="634" y="3540"/>
              <a:ext cx="17" cy="22"/>
            </a:xfrm>
            <a:custGeom>
              <a:avLst/>
              <a:gdLst>
                <a:gd name="T0" fmla="*/ 0 w 17"/>
                <a:gd name="T1" fmla="*/ 9 h 22"/>
                <a:gd name="T2" fmla="*/ 1 w 17"/>
                <a:gd name="T3" fmla="*/ 5 h 22"/>
                <a:gd name="T4" fmla="*/ 4 w 17"/>
                <a:gd name="T5" fmla="*/ 2 h 22"/>
                <a:gd name="T6" fmla="*/ 6 w 17"/>
                <a:gd name="T7" fmla="*/ 0 h 22"/>
                <a:gd name="T8" fmla="*/ 10 w 17"/>
                <a:gd name="T9" fmla="*/ 0 h 22"/>
                <a:gd name="T10" fmla="*/ 13 w 17"/>
                <a:gd name="T11" fmla="*/ 1 h 22"/>
                <a:gd name="T12" fmla="*/ 15 w 17"/>
                <a:gd name="T13" fmla="*/ 4 h 22"/>
                <a:gd name="T14" fmla="*/ 16 w 17"/>
                <a:gd name="T15" fmla="*/ 7 h 22"/>
                <a:gd name="T16" fmla="*/ 16 w 17"/>
                <a:gd name="T17" fmla="*/ 11 h 22"/>
                <a:gd name="T18" fmla="*/ 15 w 17"/>
                <a:gd name="T19" fmla="*/ 15 h 22"/>
                <a:gd name="T20" fmla="*/ 13 w 17"/>
                <a:gd name="T21" fmla="*/ 18 h 22"/>
                <a:gd name="T22" fmla="*/ 10 w 17"/>
                <a:gd name="T23" fmla="*/ 21 h 22"/>
                <a:gd name="T24" fmla="*/ 6 w 17"/>
                <a:gd name="T25" fmla="*/ 21 h 22"/>
                <a:gd name="T26" fmla="*/ 4 w 17"/>
                <a:gd name="T27" fmla="*/ 19 h 22"/>
                <a:gd name="T28" fmla="*/ 1 w 17"/>
                <a:gd name="T29" fmla="*/ 17 h 22"/>
                <a:gd name="T30" fmla="*/ 1 w 17"/>
                <a:gd name="T31" fmla="*/ 14 h 22"/>
                <a:gd name="T32" fmla="*/ 0 w 17"/>
                <a:gd name="T33" fmla="*/ 9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2"/>
                <a:gd name="T53" fmla="*/ 17 w 17"/>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2">
                  <a:moveTo>
                    <a:pt x="0" y="9"/>
                  </a:moveTo>
                  <a:lnTo>
                    <a:pt x="1" y="5"/>
                  </a:lnTo>
                  <a:lnTo>
                    <a:pt x="4" y="2"/>
                  </a:lnTo>
                  <a:lnTo>
                    <a:pt x="6" y="0"/>
                  </a:lnTo>
                  <a:lnTo>
                    <a:pt x="10" y="0"/>
                  </a:lnTo>
                  <a:lnTo>
                    <a:pt x="13" y="1"/>
                  </a:lnTo>
                  <a:lnTo>
                    <a:pt x="15" y="4"/>
                  </a:lnTo>
                  <a:lnTo>
                    <a:pt x="16" y="7"/>
                  </a:lnTo>
                  <a:lnTo>
                    <a:pt x="16" y="11"/>
                  </a:lnTo>
                  <a:lnTo>
                    <a:pt x="15" y="15"/>
                  </a:lnTo>
                  <a:lnTo>
                    <a:pt x="13" y="18"/>
                  </a:lnTo>
                  <a:lnTo>
                    <a:pt x="10" y="21"/>
                  </a:lnTo>
                  <a:lnTo>
                    <a:pt x="6" y="21"/>
                  </a:lnTo>
                  <a:lnTo>
                    <a:pt x="4" y="19"/>
                  </a:lnTo>
                  <a:lnTo>
                    <a:pt x="1" y="17"/>
                  </a:lnTo>
                  <a:lnTo>
                    <a:pt x="1" y="14"/>
                  </a:lnTo>
                  <a:lnTo>
                    <a:pt x="0" y="9"/>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52" name="Freeform 473">
              <a:extLst>
                <a:ext uri="{FF2B5EF4-FFF2-40B4-BE49-F238E27FC236}">
                  <a16:creationId xmlns="" xmlns:a16="http://schemas.microsoft.com/office/drawing/2014/main" id="{54BD8507-C1CE-B4D1-2D30-2B869F371B4C}"/>
                </a:ext>
              </a:extLst>
            </p:cNvPr>
            <p:cNvSpPr>
              <a:spLocks noChangeAspect="1"/>
            </p:cNvSpPr>
            <p:nvPr/>
          </p:nvSpPr>
          <p:spPr bwMode="auto">
            <a:xfrm>
              <a:off x="637" y="3543"/>
              <a:ext cx="17" cy="17"/>
            </a:xfrm>
            <a:custGeom>
              <a:avLst/>
              <a:gdLst>
                <a:gd name="T0" fmla="*/ 16 w 17"/>
                <a:gd name="T1" fmla="*/ 4 h 17"/>
                <a:gd name="T2" fmla="*/ 9 w 17"/>
                <a:gd name="T3" fmla="*/ 16 h 17"/>
                <a:gd name="T4" fmla="*/ 2 w 17"/>
                <a:gd name="T5" fmla="*/ 12 h 17"/>
                <a:gd name="T6" fmla="*/ 0 w 17"/>
                <a:gd name="T7" fmla="*/ 12 h 17"/>
                <a:gd name="T8" fmla="*/ 0 w 17"/>
                <a:gd name="T9" fmla="*/ 10 h 17"/>
                <a:gd name="T10" fmla="*/ 0 w 17"/>
                <a:gd name="T11" fmla="*/ 6 h 17"/>
                <a:gd name="T12" fmla="*/ 0 w 17"/>
                <a:gd name="T13" fmla="*/ 3 h 17"/>
                <a:gd name="T14" fmla="*/ 2 w 17"/>
                <a:gd name="T15" fmla="*/ 1 h 17"/>
                <a:gd name="T16" fmla="*/ 6 w 17"/>
                <a:gd name="T17" fmla="*/ 0 h 17"/>
                <a:gd name="T18" fmla="*/ 16 w 17"/>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6" y="4"/>
                  </a:moveTo>
                  <a:lnTo>
                    <a:pt x="9" y="16"/>
                  </a:lnTo>
                  <a:lnTo>
                    <a:pt x="2" y="12"/>
                  </a:lnTo>
                  <a:lnTo>
                    <a:pt x="0" y="12"/>
                  </a:lnTo>
                  <a:lnTo>
                    <a:pt x="0" y="10"/>
                  </a:lnTo>
                  <a:lnTo>
                    <a:pt x="0" y="6"/>
                  </a:lnTo>
                  <a:lnTo>
                    <a:pt x="0" y="3"/>
                  </a:lnTo>
                  <a:lnTo>
                    <a:pt x="2" y="1"/>
                  </a:lnTo>
                  <a:lnTo>
                    <a:pt x="6" y="0"/>
                  </a:lnTo>
                  <a:lnTo>
                    <a:pt x="16" y="4"/>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53" name="Freeform 474">
              <a:extLst>
                <a:ext uri="{FF2B5EF4-FFF2-40B4-BE49-F238E27FC236}">
                  <a16:creationId xmlns="" xmlns:a16="http://schemas.microsoft.com/office/drawing/2014/main" id="{36486658-699E-5BAA-DB5E-2AFD18C7545B}"/>
                </a:ext>
              </a:extLst>
            </p:cNvPr>
            <p:cNvSpPr>
              <a:spLocks noChangeAspect="1"/>
            </p:cNvSpPr>
            <p:nvPr/>
          </p:nvSpPr>
          <p:spPr bwMode="auto">
            <a:xfrm>
              <a:off x="638" y="3543"/>
              <a:ext cx="19" cy="21"/>
            </a:xfrm>
            <a:custGeom>
              <a:avLst/>
              <a:gdLst>
                <a:gd name="T0" fmla="*/ 18 w 19"/>
                <a:gd name="T1" fmla="*/ 5 h 21"/>
                <a:gd name="T2" fmla="*/ 11 w 19"/>
                <a:gd name="T3" fmla="*/ 20 h 21"/>
                <a:gd name="T4" fmla="*/ 2 w 19"/>
                <a:gd name="T5" fmla="*/ 16 h 21"/>
                <a:gd name="T6" fmla="*/ 0 w 19"/>
                <a:gd name="T7" fmla="*/ 15 h 21"/>
                <a:gd name="T8" fmla="*/ 0 w 19"/>
                <a:gd name="T9" fmla="*/ 13 h 21"/>
                <a:gd name="T10" fmla="*/ 0 w 19"/>
                <a:gd name="T11" fmla="*/ 7 h 21"/>
                <a:gd name="T12" fmla="*/ 0 w 19"/>
                <a:gd name="T13" fmla="*/ 3 h 21"/>
                <a:gd name="T14" fmla="*/ 3 w 19"/>
                <a:gd name="T15" fmla="*/ 2 h 21"/>
                <a:gd name="T16" fmla="*/ 7 w 19"/>
                <a:gd name="T17" fmla="*/ 0 h 21"/>
                <a:gd name="T18" fmla="*/ 18 w 19"/>
                <a:gd name="T19" fmla="*/ 5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1"/>
                <a:gd name="T32" fmla="*/ 19 w 19"/>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1">
                  <a:moveTo>
                    <a:pt x="18" y="5"/>
                  </a:moveTo>
                  <a:lnTo>
                    <a:pt x="11" y="20"/>
                  </a:lnTo>
                  <a:lnTo>
                    <a:pt x="2" y="16"/>
                  </a:lnTo>
                  <a:lnTo>
                    <a:pt x="0" y="15"/>
                  </a:lnTo>
                  <a:lnTo>
                    <a:pt x="0" y="13"/>
                  </a:lnTo>
                  <a:lnTo>
                    <a:pt x="0" y="7"/>
                  </a:lnTo>
                  <a:lnTo>
                    <a:pt x="0" y="3"/>
                  </a:lnTo>
                  <a:lnTo>
                    <a:pt x="3" y="2"/>
                  </a:lnTo>
                  <a:lnTo>
                    <a:pt x="7" y="0"/>
                  </a:lnTo>
                  <a:lnTo>
                    <a:pt x="18" y="5"/>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54" name="Freeform 475">
              <a:extLst>
                <a:ext uri="{FF2B5EF4-FFF2-40B4-BE49-F238E27FC236}">
                  <a16:creationId xmlns="" xmlns:a16="http://schemas.microsoft.com/office/drawing/2014/main" id="{C60AABCF-772F-DAA3-02D1-63BAC98FDD6A}"/>
                </a:ext>
              </a:extLst>
            </p:cNvPr>
            <p:cNvSpPr>
              <a:spLocks noChangeAspect="1"/>
            </p:cNvSpPr>
            <p:nvPr/>
          </p:nvSpPr>
          <p:spPr bwMode="auto">
            <a:xfrm>
              <a:off x="644" y="3543"/>
              <a:ext cx="17" cy="24"/>
            </a:xfrm>
            <a:custGeom>
              <a:avLst/>
              <a:gdLst>
                <a:gd name="T0" fmla="*/ 16 w 17"/>
                <a:gd name="T1" fmla="*/ 4 h 24"/>
                <a:gd name="T2" fmla="*/ 6 w 17"/>
                <a:gd name="T3" fmla="*/ 0 h 24"/>
                <a:gd name="T4" fmla="*/ 1 w 17"/>
                <a:gd name="T5" fmla="*/ 5 h 24"/>
                <a:gd name="T6" fmla="*/ 0 w 17"/>
                <a:gd name="T7" fmla="*/ 14 h 24"/>
                <a:gd name="T8" fmla="*/ 2 w 17"/>
                <a:gd name="T9" fmla="*/ 17 h 24"/>
                <a:gd name="T10" fmla="*/ 12 w 17"/>
                <a:gd name="T11" fmla="*/ 23 h 24"/>
                <a:gd name="T12" fmla="*/ 16 w 17"/>
                <a:gd name="T13" fmla="*/ 4 h 24"/>
                <a:gd name="T14" fmla="*/ 0 60000 65536"/>
                <a:gd name="T15" fmla="*/ 0 60000 65536"/>
                <a:gd name="T16" fmla="*/ 0 60000 65536"/>
                <a:gd name="T17" fmla="*/ 0 60000 65536"/>
                <a:gd name="T18" fmla="*/ 0 60000 65536"/>
                <a:gd name="T19" fmla="*/ 0 60000 65536"/>
                <a:gd name="T20" fmla="*/ 0 60000 65536"/>
                <a:gd name="T21" fmla="*/ 0 w 17"/>
                <a:gd name="T22" fmla="*/ 0 h 24"/>
                <a:gd name="T23" fmla="*/ 17 w 17"/>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4">
                  <a:moveTo>
                    <a:pt x="16" y="4"/>
                  </a:moveTo>
                  <a:lnTo>
                    <a:pt x="6" y="0"/>
                  </a:lnTo>
                  <a:lnTo>
                    <a:pt x="1" y="5"/>
                  </a:lnTo>
                  <a:lnTo>
                    <a:pt x="0" y="14"/>
                  </a:lnTo>
                  <a:lnTo>
                    <a:pt x="2" y="17"/>
                  </a:lnTo>
                  <a:lnTo>
                    <a:pt x="12" y="23"/>
                  </a:lnTo>
                  <a:lnTo>
                    <a:pt x="16" y="4"/>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55" name="Freeform 476">
              <a:extLst>
                <a:ext uri="{FF2B5EF4-FFF2-40B4-BE49-F238E27FC236}">
                  <a16:creationId xmlns="" xmlns:a16="http://schemas.microsoft.com/office/drawing/2014/main" id="{3E300C9E-7FD7-FC7C-577F-8F13B83CFB4C}"/>
                </a:ext>
              </a:extLst>
            </p:cNvPr>
            <p:cNvSpPr>
              <a:spLocks noChangeAspect="1"/>
            </p:cNvSpPr>
            <p:nvPr/>
          </p:nvSpPr>
          <p:spPr bwMode="auto">
            <a:xfrm>
              <a:off x="644" y="3543"/>
              <a:ext cx="21" cy="29"/>
            </a:xfrm>
            <a:custGeom>
              <a:avLst/>
              <a:gdLst>
                <a:gd name="T0" fmla="*/ 20 w 21"/>
                <a:gd name="T1" fmla="*/ 5 h 29"/>
                <a:gd name="T2" fmla="*/ 8 w 21"/>
                <a:gd name="T3" fmla="*/ 0 h 29"/>
                <a:gd name="T4" fmla="*/ 2 w 21"/>
                <a:gd name="T5" fmla="*/ 6 h 29"/>
                <a:gd name="T6" fmla="*/ 0 w 21"/>
                <a:gd name="T7" fmla="*/ 17 h 29"/>
                <a:gd name="T8" fmla="*/ 3 w 21"/>
                <a:gd name="T9" fmla="*/ 21 h 29"/>
                <a:gd name="T10" fmla="*/ 15 w 21"/>
                <a:gd name="T11" fmla="*/ 28 h 29"/>
                <a:gd name="T12" fmla="*/ 20 w 21"/>
                <a:gd name="T13" fmla="*/ 5 h 29"/>
                <a:gd name="T14" fmla="*/ 0 60000 65536"/>
                <a:gd name="T15" fmla="*/ 0 60000 65536"/>
                <a:gd name="T16" fmla="*/ 0 60000 65536"/>
                <a:gd name="T17" fmla="*/ 0 60000 65536"/>
                <a:gd name="T18" fmla="*/ 0 60000 65536"/>
                <a:gd name="T19" fmla="*/ 0 60000 65536"/>
                <a:gd name="T20" fmla="*/ 0 60000 65536"/>
                <a:gd name="T21" fmla="*/ 0 w 21"/>
                <a:gd name="T22" fmla="*/ 0 h 29"/>
                <a:gd name="T23" fmla="*/ 21 w 21"/>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9">
                  <a:moveTo>
                    <a:pt x="20" y="5"/>
                  </a:moveTo>
                  <a:lnTo>
                    <a:pt x="8" y="0"/>
                  </a:lnTo>
                  <a:lnTo>
                    <a:pt x="2" y="6"/>
                  </a:lnTo>
                  <a:lnTo>
                    <a:pt x="0" y="17"/>
                  </a:lnTo>
                  <a:lnTo>
                    <a:pt x="3" y="21"/>
                  </a:lnTo>
                  <a:lnTo>
                    <a:pt x="15" y="28"/>
                  </a:lnTo>
                  <a:lnTo>
                    <a:pt x="20" y="5"/>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56" name="Freeform 477">
              <a:extLst>
                <a:ext uri="{FF2B5EF4-FFF2-40B4-BE49-F238E27FC236}">
                  <a16:creationId xmlns="" xmlns:a16="http://schemas.microsoft.com/office/drawing/2014/main" id="{AA4029A1-C5C5-444C-B0E8-5F6739B4FBFD}"/>
                </a:ext>
              </a:extLst>
            </p:cNvPr>
            <p:cNvSpPr>
              <a:spLocks noChangeAspect="1"/>
            </p:cNvSpPr>
            <p:nvPr/>
          </p:nvSpPr>
          <p:spPr bwMode="auto">
            <a:xfrm>
              <a:off x="655" y="3548"/>
              <a:ext cx="17" cy="19"/>
            </a:xfrm>
            <a:custGeom>
              <a:avLst/>
              <a:gdLst>
                <a:gd name="T0" fmla="*/ 16 w 17"/>
                <a:gd name="T1" fmla="*/ 6 h 19"/>
                <a:gd name="T2" fmla="*/ 16 w 17"/>
                <a:gd name="T3" fmla="*/ 3 h 19"/>
                <a:gd name="T4" fmla="*/ 10 w 17"/>
                <a:gd name="T5" fmla="*/ 0 h 19"/>
                <a:gd name="T6" fmla="*/ 3 w 17"/>
                <a:gd name="T7" fmla="*/ 5 h 19"/>
                <a:gd name="T8" fmla="*/ 0 w 17"/>
                <a:gd name="T9" fmla="*/ 14 h 19"/>
                <a:gd name="T10" fmla="*/ 4 w 17"/>
                <a:gd name="T11" fmla="*/ 18 h 19"/>
                <a:gd name="T12" fmla="*/ 11 w 17"/>
                <a:gd name="T13" fmla="*/ 14 h 19"/>
                <a:gd name="T14" fmla="*/ 16 w 17"/>
                <a:gd name="T15" fmla="*/ 6 h 19"/>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9"/>
                <a:gd name="T26" fmla="*/ 17 w 17"/>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9">
                  <a:moveTo>
                    <a:pt x="16" y="6"/>
                  </a:moveTo>
                  <a:lnTo>
                    <a:pt x="16" y="3"/>
                  </a:lnTo>
                  <a:lnTo>
                    <a:pt x="10" y="0"/>
                  </a:lnTo>
                  <a:lnTo>
                    <a:pt x="3" y="5"/>
                  </a:lnTo>
                  <a:lnTo>
                    <a:pt x="0" y="14"/>
                  </a:lnTo>
                  <a:lnTo>
                    <a:pt x="4" y="18"/>
                  </a:lnTo>
                  <a:lnTo>
                    <a:pt x="11" y="14"/>
                  </a:lnTo>
                  <a:lnTo>
                    <a:pt x="16" y="6"/>
                  </a:lnTo>
                </a:path>
              </a:pathLst>
            </a:custGeom>
            <a:solidFill>
              <a:srgbClr val="B5B5B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57" name="Freeform 478">
              <a:extLst>
                <a:ext uri="{FF2B5EF4-FFF2-40B4-BE49-F238E27FC236}">
                  <a16:creationId xmlns="" xmlns:a16="http://schemas.microsoft.com/office/drawing/2014/main" id="{BBC56414-9BB8-44E0-0ACD-180B90725025}"/>
                </a:ext>
              </a:extLst>
            </p:cNvPr>
            <p:cNvSpPr>
              <a:spLocks noChangeAspect="1"/>
            </p:cNvSpPr>
            <p:nvPr/>
          </p:nvSpPr>
          <p:spPr bwMode="auto">
            <a:xfrm>
              <a:off x="656" y="3548"/>
              <a:ext cx="17" cy="24"/>
            </a:xfrm>
            <a:custGeom>
              <a:avLst/>
              <a:gdLst>
                <a:gd name="T0" fmla="*/ 16 w 17"/>
                <a:gd name="T1" fmla="*/ 7 h 24"/>
                <a:gd name="T2" fmla="*/ 16 w 17"/>
                <a:gd name="T3" fmla="*/ 3 h 24"/>
                <a:gd name="T4" fmla="*/ 10 w 17"/>
                <a:gd name="T5" fmla="*/ 0 h 24"/>
                <a:gd name="T6" fmla="*/ 3 w 17"/>
                <a:gd name="T7" fmla="*/ 7 h 24"/>
                <a:gd name="T8" fmla="*/ 0 w 17"/>
                <a:gd name="T9" fmla="*/ 18 h 24"/>
                <a:gd name="T10" fmla="*/ 4 w 17"/>
                <a:gd name="T11" fmla="*/ 23 h 24"/>
                <a:gd name="T12" fmla="*/ 11 w 17"/>
                <a:gd name="T13" fmla="*/ 18 h 24"/>
                <a:gd name="T14" fmla="*/ 16 w 17"/>
                <a:gd name="T15" fmla="*/ 7 h 24"/>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4"/>
                <a:gd name="T26" fmla="*/ 17 w 17"/>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4">
                  <a:moveTo>
                    <a:pt x="16" y="7"/>
                  </a:moveTo>
                  <a:lnTo>
                    <a:pt x="16" y="3"/>
                  </a:lnTo>
                  <a:lnTo>
                    <a:pt x="10" y="0"/>
                  </a:lnTo>
                  <a:lnTo>
                    <a:pt x="3" y="7"/>
                  </a:lnTo>
                  <a:lnTo>
                    <a:pt x="0" y="18"/>
                  </a:lnTo>
                  <a:lnTo>
                    <a:pt x="4" y="23"/>
                  </a:lnTo>
                  <a:lnTo>
                    <a:pt x="11" y="18"/>
                  </a:lnTo>
                  <a:lnTo>
                    <a:pt x="16" y="7"/>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58" name="Freeform 479">
              <a:extLst>
                <a:ext uri="{FF2B5EF4-FFF2-40B4-BE49-F238E27FC236}">
                  <a16:creationId xmlns="" xmlns:a16="http://schemas.microsoft.com/office/drawing/2014/main" id="{AF6908AC-410B-7DC4-9A6D-A50E66BF2263}"/>
                </a:ext>
              </a:extLst>
            </p:cNvPr>
            <p:cNvSpPr>
              <a:spLocks noChangeAspect="1"/>
            </p:cNvSpPr>
            <p:nvPr/>
          </p:nvSpPr>
          <p:spPr bwMode="auto">
            <a:xfrm>
              <a:off x="660" y="3556"/>
              <a:ext cx="17" cy="17"/>
            </a:xfrm>
            <a:custGeom>
              <a:avLst/>
              <a:gdLst>
                <a:gd name="T0" fmla="*/ 3 w 17"/>
                <a:gd name="T1" fmla="*/ 12 h 17"/>
                <a:gd name="T2" fmla="*/ 0 w 17"/>
                <a:gd name="T3" fmla="*/ 9 h 17"/>
                <a:gd name="T4" fmla="*/ 0 w 17"/>
                <a:gd name="T5" fmla="*/ 4 h 17"/>
                <a:gd name="T6" fmla="*/ 3 w 17"/>
                <a:gd name="T7" fmla="*/ 1 h 17"/>
                <a:gd name="T8" fmla="*/ 3 w 17"/>
                <a:gd name="T9" fmla="*/ 0 h 17"/>
                <a:gd name="T10" fmla="*/ 4 w 17"/>
                <a:gd name="T11" fmla="*/ 0 h 17"/>
                <a:gd name="T12" fmla="*/ 16 w 17"/>
                <a:gd name="T13" fmla="*/ 4 h 17"/>
                <a:gd name="T14" fmla="*/ 12 w 17"/>
                <a:gd name="T15" fmla="*/ 16 h 17"/>
                <a:gd name="T16" fmla="*/ 3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3" y="12"/>
                  </a:moveTo>
                  <a:lnTo>
                    <a:pt x="0" y="9"/>
                  </a:lnTo>
                  <a:lnTo>
                    <a:pt x="0" y="4"/>
                  </a:lnTo>
                  <a:lnTo>
                    <a:pt x="3" y="1"/>
                  </a:lnTo>
                  <a:lnTo>
                    <a:pt x="3" y="0"/>
                  </a:lnTo>
                  <a:lnTo>
                    <a:pt x="4" y="0"/>
                  </a:lnTo>
                  <a:lnTo>
                    <a:pt x="16" y="4"/>
                  </a:lnTo>
                  <a:lnTo>
                    <a:pt x="12" y="16"/>
                  </a:lnTo>
                  <a:lnTo>
                    <a:pt x="3" y="12"/>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59" name="Freeform 480">
              <a:extLst>
                <a:ext uri="{FF2B5EF4-FFF2-40B4-BE49-F238E27FC236}">
                  <a16:creationId xmlns="" xmlns:a16="http://schemas.microsoft.com/office/drawing/2014/main" id="{2A687DE3-E8F0-E466-53B7-65BCF00DDDAE}"/>
                </a:ext>
              </a:extLst>
            </p:cNvPr>
            <p:cNvSpPr>
              <a:spLocks noChangeAspect="1"/>
            </p:cNvSpPr>
            <p:nvPr/>
          </p:nvSpPr>
          <p:spPr bwMode="auto">
            <a:xfrm>
              <a:off x="660" y="3556"/>
              <a:ext cx="17" cy="17"/>
            </a:xfrm>
            <a:custGeom>
              <a:avLst/>
              <a:gdLst>
                <a:gd name="T0" fmla="*/ 2 w 17"/>
                <a:gd name="T1" fmla="*/ 12 h 17"/>
                <a:gd name="T2" fmla="*/ 0 w 17"/>
                <a:gd name="T3" fmla="*/ 9 h 17"/>
                <a:gd name="T4" fmla="*/ 0 w 17"/>
                <a:gd name="T5" fmla="*/ 5 h 17"/>
                <a:gd name="T6" fmla="*/ 2 w 17"/>
                <a:gd name="T7" fmla="*/ 1 h 17"/>
                <a:gd name="T8" fmla="*/ 2 w 17"/>
                <a:gd name="T9" fmla="*/ 0 h 17"/>
                <a:gd name="T10" fmla="*/ 5 w 17"/>
                <a:gd name="T11" fmla="*/ 0 h 17"/>
                <a:gd name="T12" fmla="*/ 16 w 17"/>
                <a:gd name="T13" fmla="*/ 3 h 17"/>
                <a:gd name="T14" fmla="*/ 12 w 17"/>
                <a:gd name="T15" fmla="*/ 16 h 17"/>
                <a:gd name="T16" fmla="*/ 2 w 17"/>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2" y="12"/>
                  </a:moveTo>
                  <a:lnTo>
                    <a:pt x="0" y="9"/>
                  </a:lnTo>
                  <a:lnTo>
                    <a:pt x="0" y="5"/>
                  </a:lnTo>
                  <a:lnTo>
                    <a:pt x="2" y="1"/>
                  </a:lnTo>
                  <a:lnTo>
                    <a:pt x="2" y="0"/>
                  </a:lnTo>
                  <a:lnTo>
                    <a:pt x="5" y="0"/>
                  </a:lnTo>
                  <a:lnTo>
                    <a:pt x="16" y="3"/>
                  </a:lnTo>
                  <a:lnTo>
                    <a:pt x="12" y="16"/>
                  </a:lnTo>
                  <a:lnTo>
                    <a:pt x="2" y="12"/>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60" name="Freeform 481">
              <a:extLst>
                <a:ext uri="{FF2B5EF4-FFF2-40B4-BE49-F238E27FC236}">
                  <a16:creationId xmlns="" xmlns:a16="http://schemas.microsoft.com/office/drawing/2014/main" id="{607C792C-84FA-A4A5-676C-A461A842EE78}"/>
                </a:ext>
              </a:extLst>
            </p:cNvPr>
            <p:cNvSpPr>
              <a:spLocks noChangeAspect="1"/>
            </p:cNvSpPr>
            <p:nvPr/>
          </p:nvSpPr>
          <p:spPr bwMode="auto">
            <a:xfrm>
              <a:off x="665" y="3556"/>
              <a:ext cx="17" cy="17"/>
            </a:xfrm>
            <a:custGeom>
              <a:avLst/>
              <a:gdLst>
                <a:gd name="T0" fmla="*/ 16 w 17"/>
                <a:gd name="T1" fmla="*/ 2 h 17"/>
                <a:gd name="T2" fmla="*/ 11 w 17"/>
                <a:gd name="T3" fmla="*/ 0 h 17"/>
                <a:gd name="T4" fmla="*/ 4 w 17"/>
                <a:gd name="T5" fmla="*/ 0 h 17"/>
                <a:gd name="T6" fmla="*/ 0 w 17"/>
                <a:gd name="T7" fmla="*/ 8 h 17"/>
                <a:gd name="T8" fmla="*/ 1 w 17"/>
                <a:gd name="T9" fmla="*/ 14 h 17"/>
                <a:gd name="T10" fmla="*/ 8 w 17"/>
                <a:gd name="T11" fmla="*/ 16 h 17"/>
                <a:gd name="T12" fmla="*/ 16 w 17"/>
                <a:gd name="T13" fmla="*/ 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2"/>
                  </a:moveTo>
                  <a:lnTo>
                    <a:pt x="11" y="0"/>
                  </a:lnTo>
                  <a:lnTo>
                    <a:pt x="4" y="0"/>
                  </a:lnTo>
                  <a:lnTo>
                    <a:pt x="0" y="8"/>
                  </a:lnTo>
                  <a:lnTo>
                    <a:pt x="1" y="14"/>
                  </a:lnTo>
                  <a:lnTo>
                    <a:pt x="8" y="16"/>
                  </a:lnTo>
                  <a:lnTo>
                    <a:pt x="16" y="2"/>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61" name="Freeform 482">
              <a:extLst>
                <a:ext uri="{FF2B5EF4-FFF2-40B4-BE49-F238E27FC236}">
                  <a16:creationId xmlns="" xmlns:a16="http://schemas.microsoft.com/office/drawing/2014/main" id="{C447203C-356B-ED01-9C9C-9F24775D8825}"/>
                </a:ext>
              </a:extLst>
            </p:cNvPr>
            <p:cNvSpPr>
              <a:spLocks noChangeAspect="1"/>
            </p:cNvSpPr>
            <p:nvPr/>
          </p:nvSpPr>
          <p:spPr bwMode="auto">
            <a:xfrm>
              <a:off x="665" y="3556"/>
              <a:ext cx="17" cy="17"/>
            </a:xfrm>
            <a:custGeom>
              <a:avLst/>
              <a:gdLst>
                <a:gd name="T0" fmla="*/ 16 w 17"/>
                <a:gd name="T1" fmla="*/ 2 h 17"/>
                <a:gd name="T2" fmla="*/ 10 w 17"/>
                <a:gd name="T3" fmla="*/ 0 h 17"/>
                <a:gd name="T4" fmla="*/ 5 w 17"/>
                <a:gd name="T5" fmla="*/ 0 h 17"/>
                <a:gd name="T6" fmla="*/ 0 w 17"/>
                <a:gd name="T7" fmla="*/ 8 h 17"/>
                <a:gd name="T8" fmla="*/ 1 w 17"/>
                <a:gd name="T9" fmla="*/ 14 h 17"/>
                <a:gd name="T10" fmla="*/ 8 w 17"/>
                <a:gd name="T11" fmla="*/ 16 h 17"/>
                <a:gd name="T12" fmla="*/ 16 w 17"/>
                <a:gd name="T13" fmla="*/ 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2"/>
                  </a:moveTo>
                  <a:lnTo>
                    <a:pt x="10" y="0"/>
                  </a:lnTo>
                  <a:lnTo>
                    <a:pt x="5" y="0"/>
                  </a:lnTo>
                  <a:lnTo>
                    <a:pt x="0" y="8"/>
                  </a:lnTo>
                  <a:lnTo>
                    <a:pt x="1" y="14"/>
                  </a:lnTo>
                  <a:lnTo>
                    <a:pt x="8" y="16"/>
                  </a:lnTo>
                  <a:lnTo>
                    <a:pt x="16" y="2"/>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62" name="Freeform 483">
              <a:extLst>
                <a:ext uri="{FF2B5EF4-FFF2-40B4-BE49-F238E27FC236}">
                  <a16:creationId xmlns="" xmlns:a16="http://schemas.microsoft.com/office/drawing/2014/main" id="{A58228E4-28CD-2BCB-741E-2EBD3D6006EB}"/>
                </a:ext>
              </a:extLst>
            </p:cNvPr>
            <p:cNvSpPr>
              <a:spLocks noChangeAspect="1"/>
            </p:cNvSpPr>
            <p:nvPr/>
          </p:nvSpPr>
          <p:spPr bwMode="auto">
            <a:xfrm>
              <a:off x="542" y="3475"/>
              <a:ext cx="105" cy="46"/>
            </a:xfrm>
            <a:custGeom>
              <a:avLst/>
              <a:gdLst>
                <a:gd name="T0" fmla="*/ 95 w 105"/>
                <a:gd name="T1" fmla="*/ 26 h 46"/>
                <a:gd name="T2" fmla="*/ 63 w 105"/>
                <a:gd name="T3" fmla="*/ 45 h 46"/>
                <a:gd name="T4" fmla="*/ 10 w 105"/>
                <a:gd name="T5" fmla="*/ 28 h 46"/>
                <a:gd name="T6" fmla="*/ 0 w 105"/>
                <a:gd name="T7" fmla="*/ 13 h 46"/>
                <a:gd name="T8" fmla="*/ 0 w 105"/>
                <a:gd name="T9" fmla="*/ 13 h 46"/>
                <a:gd name="T10" fmla="*/ 0 w 105"/>
                <a:gd name="T11" fmla="*/ 11 h 46"/>
                <a:gd name="T12" fmla="*/ 1 w 105"/>
                <a:gd name="T13" fmla="*/ 10 h 46"/>
                <a:gd name="T14" fmla="*/ 13 w 105"/>
                <a:gd name="T15" fmla="*/ 5 h 46"/>
                <a:gd name="T16" fmla="*/ 14 w 105"/>
                <a:gd name="T17" fmla="*/ 0 h 46"/>
                <a:gd name="T18" fmla="*/ 89 w 105"/>
                <a:gd name="T19" fmla="*/ 2 h 46"/>
                <a:gd name="T20" fmla="*/ 88 w 105"/>
                <a:gd name="T21" fmla="*/ 6 h 46"/>
                <a:gd name="T22" fmla="*/ 100 w 105"/>
                <a:gd name="T23" fmla="*/ 11 h 46"/>
                <a:gd name="T24" fmla="*/ 101 w 105"/>
                <a:gd name="T25" fmla="*/ 12 h 46"/>
                <a:gd name="T26" fmla="*/ 103 w 105"/>
                <a:gd name="T27" fmla="*/ 13 h 46"/>
                <a:gd name="T28" fmla="*/ 104 w 105"/>
                <a:gd name="T29" fmla="*/ 14 h 46"/>
                <a:gd name="T30" fmla="*/ 95 w 105"/>
                <a:gd name="T31" fmla="*/ 26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5"/>
                <a:gd name="T49" fmla="*/ 0 h 46"/>
                <a:gd name="T50" fmla="*/ 105 w 105"/>
                <a:gd name="T51" fmla="*/ 46 h 4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5" h="46">
                  <a:moveTo>
                    <a:pt x="95" y="26"/>
                  </a:moveTo>
                  <a:lnTo>
                    <a:pt x="63" y="45"/>
                  </a:lnTo>
                  <a:lnTo>
                    <a:pt x="10" y="28"/>
                  </a:lnTo>
                  <a:lnTo>
                    <a:pt x="0" y="13"/>
                  </a:lnTo>
                  <a:lnTo>
                    <a:pt x="0" y="11"/>
                  </a:lnTo>
                  <a:lnTo>
                    <a:pt x="1" y="10"/>
                  </a:lnTo>
                  <a:lnTo>
                    <a:pt x="13" y="5"/>
                  </a:lnTo>
                  <a:lnTo>
                    <a:pt x="14" y="0"/>
                  </a:lnTo>
                  <a:lnTo>
                    <a:pt x="89" y="2"/>
                  </a:lnTo>
                  <a:lnTo>
                    <a:pt x="88" y="6"/>
                  </a:lnTo>
                  <a:lnTo>
                    <a:pt x="100" y="11"/>
                  </a:lnTo>
                  <a:lnTo>
                    <a:pt x="101" y="12"/>
                  </a:lnTo>
                  <a:lnTo>
                    <a:pt x="103" y="13"/>
                  </a:lnTo>
                  <a:lnTo>
                    <a:pt x="104" y="14"/>
                  </a:lnTo>
                  <a:lnTo>
                    <a:pt x="95" y="26"/>
                  </a:lnTo>
                </a:path>
              </a:pathLst>
            </a:custGeom>
            <a:solidFill>
              <a:srgbClr val="E8E8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63" name="Freeform 484">
              <a:extLst>
                <a:ext uri="{FF2B5EF4-FFF2-40B4-BE49-F238E27FC236}">
                  <a16:creationId xmlns="" xmlns:a16="http://schemas.microsoft.com/office/drawing/2014/main" id="{86ACD8F0-7539-ED79-D418-01E0BB87C025}"/>
                </a:ext>
              </a:extLst>
            </p:cNvPr>
            <p:cNvSpPr>
              <a:spLocks noChangeAspect="1"/>
            </p:cNvSpPr>
            <p:nvPr/>
          </p:nvSpPr>
          <p:spPr bwMode="auto">
            <a:xfrm>
              <a:off x="607" y="3504"/>
              <a:ext cx="31" cy="18"/>
            </a:xfrm>
            <a:custGeom>
              <a:avLst/>
              <a:gdLst>
                <a:gd name="T0" fmla="*/ 0 w 31"/>
                <a:gd name="T1" fmla="*/ 17 h 18"/>
                <a:gd name="T2" fmla="*/ 30 w 31"/>
                <a:gd name="T3" fmla="*/ 1 h 18"/>
                <a:gd name="T4" fmla="*/ 29 w 31"/>
                <a:gd name="T5" fmla="*/ 0 h 18"/>
                <a:gd name="T6" fmla="*/ 0 w 31"/>
                <a:gd name="T7" fmla="*/ 15 h 18"/>
                <a:gd name="T8" fmla="*/ 0 w 31"/>
                <a:gd name="T9" fmla="*/ 17 h 18"/>
                <a:gd name="T10" fmla="*/ 0 60000 65536"/>
                <a:gd name="T11" fmla="*/ 0 60000 65536"/>
                <a:gd name="T12" fmla="*/ 0 60000 65536"/>
                <a:gd name="T13" fmla="*/ 0 60000 65536"/>
                <a:gd name="T14" fmla="*/ 0 60000 65536"/>
                <a:gd name="T15" fmla="*/ 0 w 31"/>
                <a:gd name="T16" fmla="*/ 0 h 18"/>
                <a:gd name="T17" fmla="*/ 31 w 31"/>
                <a:gd name="T18" fmla="*/ 18 h 18"/>
              </a:gdLst>
              <a:ahLst/>
              <a:cxnLst>
                <a:cxn ang="T10">
                  <a:pos x="T0" y="T1"/>
                </a:cxn>
                <a:cxn ang="T11">
                  <a:pos x="T2" y="T3"/>
                </a:cxn>
                <a:cxn ang="T12">
                  <a:pos x="T4" y="T5"/>
                </a:cxn>
                <a:cxn ang="T13">
                  <a:pos x="T6" y="T7"/>
                </a:cxn>
                <a:cxn ang="T14">
                  <a:pos x="T8" y="T9"/>
                </a:cxn>
              </a:cxnLst>
              <a:rect l="T15" t="T16" r="T17" b="T18"/>
              <a:pathLst>
                <a:path w="31" h="18">
                  <a:moveTo>
                    <a:pt x="0" y="17"/>
                  </a:moveTo>
                  <a:lnTo>
                    <a:pt x="30" y="1"/>
                  </a:lnTo>
                  <a:lnTo>
                    <a:pt x="29" y="0"/>
                  </a:lnTo>
                  <a:lnTo>
                    <a:pt x="0" y="15"/>
                  </a:lnTo>
                  <a:lnTo>
                    <a:pt x="0" y="17"/>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64" name="Freeform 485">
              <a:extLst>
                <a:ext uri="{FF2B5EF4-FFF2-40B4-BE49-F238E27FC236}">
                  <a16:creationId xmlns="" xmlns:a16="http://schemas.microsoft.com/office/drawing/2014/main" id="{B32F9D93-2597-BDFC-6E1C-A3A7AB046C90}"/>
                </a:ext>
              </a:extLst>
            </p:cNvPr>
            <p:cNvSpPr>
              <a:spLocks noChangeAspect="1"/>
            </p:cNvSpPr>
            <p:nvPr/>
          </p:nvSpPr>
          <p:spPr bwMode="auto">
            <a:xfrm>
              <a:off x="552" y="3507"/>
              <a:ext cx="52" cy="17"/>
            </a:xfrm>
            <a:custGeom>
              <a:avLst/>
              <a:gdLst>
                <a:gd name="T0" fmla="*/ 0 w 52"/>
                <a:gd name="T1" fmla="*/ 0 h 17"/>
                <a:gd name="T2" fmla="*/ 0 w 52"/>
                <a:gd name="T3" fmla="*/ 0 h 17"/>
                <a:gd name="T4" fmla="*/ 51 w 52"/>
                <a:gd name="T5" fmla="*/ 16 h 17"/>
                <a:gd name="T6" fmla="*/ 51 w 52"/>
                <a:gd name="T7" fmla="*/ 14 h 17"/>
                <a:gd name="T8" fmla="*/ 0 w 52"/>
                <a:gd name="T9" fmla="*/ 0 h 17"/>
                <a:gd name="T10" fmla="*/ 1 w 52"/>
                <a:gd name="T11" fmla="*/ 0 h 17"/>
                <a:gd name="T12" fmla="*/ 0 w 52"/>
                <a:gd name="T13" fmla="*/ 0 h 17"/>
                <a:gd name="T14" fmla="*/ 0 w 52"/>
                <a:gd name="T15" fmla="*/ 0 h 17"/>
                <a:gd name="T16" fmla="*/ 0 w 52"/>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17"/>
                <a:gd name="T29" fmla="*/ 52 w 52"/>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17">
                  <a:moveTo>
                    <a:pt x="0" y="0"/>
                  </a:moveTo>
                  <a:lnTo>
                    <a:pt x="0" y="0"/>
                  </a:lnTo>
                  <a:lnTo>
                    <a:pt x="51" y="16"/>
                  </a:lnTo>
                  <a:lnTo>
                    <a:pt x="51" y="14"/>
                  </a:lnTo>
                  <a:lnTo>
                    <a:pt x="0" y="0"/>
                  </a:lnTo>
                  <a:lnTo>
                    <a:pt x="1"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65" name="Freeform 486">
              <a:extLst>
                <a:ext uri="{FF2B5EF4-FFF2-40B4-BE49-F238E27FC236}">
                  <a16:creationId xmlns="" xmlns:a16="http://schemas.microsoft.com/office/drawing/2014/main" id="{76EB1803-2161-F81E-E170-EF54E3D09B7A}"/>
                </a:ext>
              </a:extLst>
            </p:cNvPr>
            <p:cNvSpPr>
              <a:spLocks noChangeAspect="1"/>
            </p:cNvSpPr>
            <p:nvPr/>
          </p:nvSpPr>
          <p:spPr bwMode="auto">
            <a:xfrm>
              <a:off x="541" y="3490"/>
              <a:ext cx="17" cy="17"/>
            </a:xfrm>
            <a:custGeom>
              <a:avLst/>
              <a:gdLst>
                <a:gd name="T0" fmla="*/ 0 w 17"/>
                <a:gd name="T1" fmla="*/ 0 h 17"/>
                <a:gd name="T2" fmla="*/ 13 w 17"/>
                <a:gd name="T3" fmla="*/ 16 h 17"/>
                <a:gd name="T4" fmla="*/ 16 w 17"/>
                <a:gd name="T5" fmla="*/ 15 h 17"/>
                <a:gd name="T6" fmla="*/ 1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3" y="16"/>
                  </a:lnTo>
                  <a:lnTo>
                    <a:pt x="16" y="15"/>
                  </a:lnTo>
                  <a:lnTo>
                    <a:pt x="1"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66" name="Freeform 487">
              <a:extLst>
                <a:ext uri="{FF2B5EF4-FFF2-40B4-BE49-F238E27FC236}">
                  <a16:creationId xmlns="" xmlns:a16="http://schemas.microsoft.com/office/drawing/2014/main" id="{8D2749EE-61BB-A759-4960-4E7FE3A91E24}"/>
                </a:ext>
              </a:extLst>
            </p:cNvPr>
            <p:cNvSpPr>
              <a:spLocks noChangeAspect="1"/>
            </p:cNvSpPr>
            <p:nvPr/>
          </p:nvSpPr>
          <p:spPr bwMode="auto">
            <a:xfrm>
              <a:off x="539" y="3486"/>
              <a:ext cx="17" cy="17"/>
            </a:xfrm>
            <a:custGeom>
              <a:avLst/>
              <a:gdLst>
                <a:gd name="T0" fmla="*/ 16 w 17"/>
                <a:gd name="T1" fmla="*/ 16 h 17"/>
                <a:gd name="T2" fmla="*/ 16 w 17"/>
                <a:gd name="T3" fmla="*/ 8 h 17"/>
                <a:gd name="T4" fmla="*/ 6 w 17"/>
                <a:gd name="T5" fmla="*/ 0 h 17"/>
                <a:gd name="T6" fmla="*/ 0 w 17"/>
                <a:gd name="T7" fmla="*/ 8 h 17"/>
                <a:gd name="T8" fmla="*/ 6 w 17"/>
                <a:gd name="T9" fmla="*/ 16 h 17"/>
                <a:gd name="T10" fmla="*/ 0 w 17"/>
                <a:gd name="T11" fmla="*/ 8 h 17"/>
                <a:gd name="T12" fmla="*/ 16 w 17"/>
                <a:gd name="T13" fmla="*/ 16 h 17"/>
                <a:gd name="T14" fmla="*/ 16 w 17"/>
                <a:gd name="T15" fmla="*/ 8 h 17"/>
                <a:gd name="T16" fmla="*/ 16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6" y="16"/>
                  </a:moveTo>
                  <a:lnTo>
                    <a:pt x="16" y="8"/>
                  </a:lnTo>
                  <a:lnTo>
                    <a:pt x="6" y="0"/>
                  </a:lnTo>
                  <a:lnTo>
                    <a:pt x="0" y="8"/>
                  </a:lnTo>
                  <a:lnTo>
                    <a:pt x="6" y="16"/>
                  </a:lnTo>
                  <a:lnTo>
                    <a:pt x="0" y="8"/>
                  </a:lnTo>
                  <a:lnTo>
                    <a:pt x="16" y="16"/>
                  </a:lnTo>
                  <a:lnTo>
                    <a:pt x="16" y="8"/>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67" name="Freeform 488">
              <a:extLst>
                <a:ext uri="{FF2B5EF4-FFF2-40B4-BE49-F238E27FC236}">
                  <a16:creationId xmlns="" xmlns:a16="http://schemas.microsoft.com/office/drawing/2014/main" id="{96731AA2-6A56-126D-B002-3D6284B6CD72}"/>
                </a:ext>
              </a:extLst>
            </p:cNvPr>
            <p:cNvSpPr>
              <a:spLocks noChangeAspect="1"/>
            </p:cNvSpPr>
            <p:nvPr/>
          </p:nvSpPr>
          <p:spPr bwMode="auto">
            <a:xfrm>
              <a:off x="539" y="3485"/>
              <a:ext cx="17" cy="17"/>
            </a:xfrm>
            <a:custGeom>
              <a:avLst/>
              <a:gdLst>
                <a:gd name="T0" fmla="*/ 6 w 17"/>
                <a:gd name="T1" fmla="*/ 16 h 17"/>
                <a:gd name="T2" fmla="*/ 16 w 17"/>
                <a:gd name="T3" fmla="*/ 4 h 17"/>
                <a:gd name="T4" fmla="*/ 0 w 17"/>
                <a:gd name="T5" fmla="*/ 0 h 17"/>
                <a:gd name="T6" fmla="*/ 0 w 17"/>
                <a:gd name="T7" fmla="*/ 12 h 17"/>
                <a:gd name="T8" fmla="*/ 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6" y="16"/>
                  </a:moveTo>
                  <a:lnTo>
                    <a:pt x="16" y="4"/>
                  </a:lnTo>
                  <a:lnTo>
                    <a:pt x="0" y="0"/>
                  </a:lnTo>
                  <a:lnTo>
                    <a:pt x="0" y="12"/>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68" name="Freeform 489">
              <a:extLst>
                <a:ext uri="{FF2B5EF4-FFF2-40B4-BE49-F238E27FC236}">
                  <a16:creationId xmlns="" xmlns:a16="http://schemas.microsoft.com/office/drawing/2014/main" id="{D10459E7-7F30-26F6-7A51-7A0DA5C69ECE}"/>
                </a:ext>
              </a:extLst>
            </p:cNvPr>
            <p:cNvSpPr>
              <a:spLocks noChangeAspect="1"/>
            </p:cNvSpPr>
            <p:nvPr/>
          </p:nvSpPr>
          <p:spPr bwMode="auto">
            <a:xfrm>
              <a:off x="538" y="3484"/>
              <a:ext cx="17" cy="17"/>
            </a:xfrm>
            <a:custGeom>
              <a:avLst/>
              <a:gdLst>
                <a:gd name="T0" fmla="*/ 5 w 17"/>
                <a:gd name="T1" fmla="*/ 16 h 17"/>
                <a:gd name="T2" fmla="*/ 16 w 17"/>
                <a:gd name="T3" fmla="*/ 6 h 17"/>
                <a:gd name="T4" fmla="*/ 10 w 17"/>
                <a:gd name="T5" fmla="*/ 0 h 17"/>
                <a:gd name="T6" fmla="*/ 0 w 17"/>
                <a:gd name="T7" fmla="*/ 6 h 17"/>
                <a:gd name="T8" fmla="*/ 5 w 17"/>
                <a:gd name="T9" fmla="*/ 6 h 17"/>
                <a:gd name="T10" fmla="*/ 5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16"/>
                  </a:moveTo>
                  <a:lnTo>
                    <a:pt x="16" y="6"/>
                  </a:lnTo>
                  <a:lnTo>
                    <a:pt x="10" y="0"/>
                  </a:lnTo>
                  <a:lnTo>
                    <a:pt x="0" y="6"/>
                  </a:lnTo>
                  <a:lnTo>
                    <a:pt x="5" y="6"/>
                  </a:lnTo>
                  <a:lnTo>
                    <a:pt x="5"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69" name="Freeform 490">
              <a:extLst>
                <a:ext uri="{FF2B5EF4-FFF2-40B4-BE49-F238E27FC236}">
                  <a16:creationId xmlns="" xmlns:a16="http://schemas.microsoft.com/office/drawing/2014/main" id="{1EEA6A8D-8A32-2399-1958-43C00BC9372F}"/>
                </a:ext>
              </a:extLst>
            </p:cNvPr>
            <p:cNvSpPr>
              <a:spLocks noChangeAspect="1"/>
            </p:cNvSpPr>
            <p:nvPr/>
          </p:nvSpPr>
          <p:spPr bwMode="auto">
            <a:xfrm>
              <a:off x="544" y="3480"/>
              <a:ext cx="17" cy="17"/>
            </a:xfrm>
            <a:custGeom>
              <a:avLst/>
              <a:gdLst>
                <a:gd name="T0" fmla="*/ 15 w 17"/>
                <a:gd name="T1" fmla="*/ 2 h 17"/>
                <a:gd name="T2" fmla="*/ 15 w 17"/>
                <a:gd name="T3" fmla="*/ 0 h 17"/>
                <a:gd name="T4" fmla="*/ 0 w 17"/>
                <a:gd name="T5" fmla="*/ 12 h 17"/>
                <a:gd name="T6" fmla="*/ 0 w 17"/>
                <a:gd name="T7" fmla="*/ 16 h 17"/>
                <a:gd name="T8" fmla="*/ 16 w 17"/>
                <a:gd name="T9" fmla="*/ 4 h 17"/>
                <a:gd name="T10" fmla="*/ 16 w 17"/>
                <a:gd name="T11" fmla="*/ 2 h 17"/>
                <a:gd name="T12" fmla="*/ 16 w 17"/>
                <a:gd name="T13" fmla="*/ 4 h 17"/>
                <a:gd name="T14" fmla="*/ 16 w 17"/>
                <a:gd name="T15" fmla="*/ 2 h 17"/>
                <a:gd name="T16" fmla="*/ 15 w 17"/>
                <a:gd name="T17" fmla="*/ 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5" y="2"/>
                  </a:moveTo>
                  <a:lnTo>
                    <a:pt x="15" y="0"/>
                  </a:lnTo>
                  <a:lnTo>
                    <a:pt x="0" y="12"/>
                  </a:lnTo>
                  <a:lnTo>
                    <a:pt x="0" y="16"/>
                  </a:lnTo>
                  <a:lnTo>
                    <a:pt x="16" y="4"/>
                  </a:lnTo>
                  <a:lnTo>
                    <a:pt x="16" y="2"/>
                  </a:lnTo>
                  <a:lnTo>
                    <a:pt x="16" y="4"/>
                  </a:lnTo>
                  <a:lnTo>
                    <a:pt x="16" y="2"/>
                  </a:lnTo>
                  <a:lnTo>
                    <a:pt x="15" y="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70" name="Freeform 491">
              <a:extLst>
                <a:ext uri="{FF2B5EF4-FFF2-40B4-BE49-F238E27FC236}">
                  <a16:creationId xmlns="" xmlns:a16="http://schemas.microsoft.com/office/drawing/2014/main" id="{FFF5C9D4-6D18-A119-B384-AD2E5FFD4039}"/>
                </a:ext>
              </a:extLst>
            </p:cNvPr>
            <p:cNvSpPr>
              <a:spLocks noChangeAspect="1"/>
            </p:cNvSpPr>
            <p:nvPr/>
          </p:nvSpPr>
          <p:spPr bwMode="auto">
            <a:xfrm>
              <a:off x="554" y="3475"/>
              <a:ext cx="17" cy="17"/>
            </a:xfrm>
            <a:custGeom>
              <a:avLst/>
              <a:gdLst>
                <a:gd name="T0" fmla="*/ 5 w 17"/>
                <a:gd name="T1" fmla="*/ 0 h 17"/>
                <a:gd name="T2" fmla="*/ 16 w 17"/>
                <a:gd name="T3" fmla="*/ 16 h 17"/>
                <a:gd name="T4" fmla="*/ 10 w 17"/>
                <a:gd name="T5" fmla="*/ 16 h 17"/>
                <a:gd name="T6" fmla="*/ 0 w 17"/>
                <a:gd name="T7" fmla="*/ 0 h 17"/>
                <a:gd name="T8" fmla="*/ 5 w 17"/>
                <a:gd name="T9" fmla="*/ 0 h 17"/>
                <a:gd name="T10" fmla="*/ 5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0"/>
                  </a:moveTo>
                  <a:lnTo>
                    <a:pt x="16" y="16"/>
                  </a:lnTo>
                  <a:lnTo>
                    <a:pt x="10" y="16"/>
                  </a:lnTo>
                  <a:lnTo>
                    <a:pt x="0" y="0"/>
                  </a:lnTo>
                  <a:lnTo>
                    <a:pt x="5"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71" name="Freeform 492">
              <a:extLst>
                <a:ext uri="{FF2B5EF4-FFF2-40B4-BE49-F238E27FC236}">
                  <a16:creationId xmlns="" xmlns:a16="http://schemas.microsoft.com/office/drawing/2014/main" id="{2ACA6E37-F538-ACDF-AEE7-CE659352B385}"/>
                </a:ext>
              </a:extLst>
            </p:cNvPr>
            <p:cNvSpPr>
              <a:spLocks noChangeAspect="1"/>
            </p:cNvSpPr>
            <p:nvPr/>
          </p:nvSpPr>
          <p:spPr bwMode="auto">
            <a:xfrm>
              <a:off x="557" y="3473"/>
              <a:ext cx="75" cy="17"/>
            </a:xfrm>
            <a:custGeom>
              <a:avLst/>
              <a:gdLst>
                <a:gd name="T0" fmla="*/ 74 w 75"/>
                <a:gd name="T1" fmla="*/ 4 h 17"/>
                <a:gd name="T2" fmla="*/ 73 w 75"/>
                <a:gd name="T3" fmla="*/ 8 h 17"/>
                <a:gd name="T4" fmla="*/ 0 w 75"/>
                <a:gd name="T5" fmla="*/ 16 h 17"/>
                <a:gd name="T6" fmla="*/ 0 w 75"/>
                <a:gd name="T7" fmla="*/ 12 h 17"/>
                <a:gd name="T8" fmla="*/ 73 w 75"/>
                <a:gd name="T9" fmla="*/ 0 h 17"/>
                <a:gd name="T10" fmla="*/ 72 w 75"/>
                <a:gd name="T11" fmla="*/ 4 h 17"/>
                <a:gd name="T12" fmla="*/ 74 w 75"/>
                <a:gd name="T13" fmla="*/ 4 h 17"/>
                <a:gd name="T14" fmla="*/ 74 w 75"/>
                <a:gd name="T15" fmla="*/ 8 h 17"/>
                <a:gd name="T16" fmla="*/ 73 w 75"/>
                <a:gd name="T17" fmla="*/ 8 h 17"/>
                <a:gd name="T18" fmla="*/ 74 w 75"/>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17"/>
                <a:gd name="T32" fmla="*/ 75 w 75"/>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17">
                  <a:moveTo>
                    <a:pt x="74" y="4"/>
                  </a:moveTo>
                  <a:lnTo>
                    <a:pt x="73" y="8"/>
                  </a:lnTo>
                  <a:lnTo>
                    <a:pt x="0" y="16"/>
                  </a:lnTo>
                  <a:lnTo>
                    <a:pt x="0" y="12"/>
                  </a:lnTo>
                  <a:lnTo>
                    <a:pt x="73" y="0"/>
                  </a:lnTo>
                  <a:lnTo>
                    <a:pt x="72" y="4"/>
                  </a:lnTo>
                  <a:lnTo>
                    <a:pt x="74" y="4"/>
                  </a:lnTo>
                  <a:lnTo>
                    <a:pt x="74" y="8"/>
                  </a:lnTo>
                  <a:lnTo>
                    <a:pt x="73" y="8"/>
                  </a:lnTo>
                  <a:lnTo>
                    <a:pt x="74" y="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72" name="Freeform 493">
              <a:extLst>
                <a:ext uri="{FF2B5EF4-FFF2-40B4-BE49-F238E27FC236}">
                  <a16:creationId xmlns="" xmlns:a16="http://schemas.microsoft.com/office/drawing/2014/main" id="{44DE5DD2-D400-36B6-EB3E-BBB30D84B5B4}"/>
                </a:ext>
              </a:extLst>
            </p:cNvPr>
            <p:cNvSpPr>
              <a:spLocks noChangeAspect="1"/>
            </p:cNvSpPr>
            <p:nvPr/>
          </p:nvSpPr>
          <p:spPr bwMode="auto">
            <a:xfrm>
              <a:off x="630" y="3478"/>
              <a:ext cx="17" cy="17"/>
            </a:xfrm>
            <a:custGeom>
              <a:avLst/>
              <a:gdLst>
                <a:gd name="T0" fmla="*/ 6 w 17"/>
                <a:gd name="T1" fmla="*/ 16 h 17"/>
                <a:gd name="T2" fmla="*/ 0 w 17"/>
                <a:gd name="T3" fmla="*/ 0 h 17"/>
                <a:gd name="T4" fmla="*/ 16 w 17"/>
                <a:gd name="T5" fmla="*/ 0 h 17"/>
                <a:gd name="T6" fmla="*/ 16 w 17"/>
                <a:gd name="T7" fmla="*/ 16 h 17"/>
                <a:gd name="T8" fmla="*/ 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6" y="16"/>
                  </a:moveTo>
                  <a:lnTo>
                    <a:pt x="0" y="0"/>
                  </a:lnTo>
                  <a:lnTo>
                    <a:pt x="16" y="0"/>
                  </a:lnTo>
                  <a:lnTo>
                    <a:pt x="16"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73" name="Freeform 494">
              <a:extLst>
                <a:ext uri="{FF2B5EF4-FFF2-40B4-BE49-F238E27FC236}">
                  <a16:creationId xmlns="" xmlns:a16="http://schemas.microsoft.com/office/drawing/2014/main" id="{1C236570-C04B-7CC8-D78F-6CCB6A8EBBFC}"/>
                </a:ext>
              </a:extLst>
            </p:cNvPr>
            <p:cNvSpPr>
              <a:spLocks noChangeAspect="1"/>
            </p:cNvSpPr>
            <p:nvPr/>
          </p:nvSpPr>
          <p:spPr bwMode="auto">
            <a:xfrm>
              <a:off x="634" y="3482"/>
              <a:ext cx="17" cy="17"/>
            </a:xfrm>
            <a:custGeom>
              <a:avLst/>
              <a:gdLst>
                <a:gd name="T0" fmla="*/ 16 w 17"/>
                <a:gd name="T1" fmla="*/ 16 h 17"/>
                <a:gd name="T2" fmla="*/ 0 w 17"/>
                <a:gd name="T3" fmla="*/ 0 h 17"/>
                <a:gd name="T4" fmla="*/ 0 w 17"/>
                <a:gd name="T5" fmla="*/ 4 h 17"/>
                <a:gd name="T6" fmla="*/ 16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0"/>
                  </a:lnTo>
                  <a:lnTo>
                    <a:pt x="0" y="4"/>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74" name="Freeform 495">
              <a:extLst>
                <a:ext uri="{FF2B5EF4-FFF2-40B4-BE49-F238E27FC236}">
                  <a16:creationId xmlns="" xmlns:a16="http://schemas.microsoft.com/office/drawing/2014/main" id="{E5F92C39-FD3A-A1A7-EB4D-50230C66A3A2}"/>
                </a:ext>
              </a:extLst>
            </p:cNvPr>
            <p:cNvSpPr>
              <a:spLocks noChangeAspect="1"/>
            </p:cNvSpPr>
            <p:nvPr/>
          </p:nvSpPr>
          <p:spPr bwMode="auto">
            <a:xfrm>
              <a:off x="643" y="3484"/>
              <a:ext cx="17" cy="17"/>
            </a:xfrm>
            <a:custGeom>
              <a:avLst/>
              <a:gdLst>
                <a:gd name="T0" fmla="*/ 0 w 17"/>
                <a:gd name="T1" fmla="*/ 8 h 17"/>
                <a:gd name="T2" fmla="*/ 16 w 17"/>
                <a:gd name="T3" fmla="*/ 16 h 17"/>
                <a:gd name="T4" fmla="*/ 16 w 17"/>
                <a:gd name="T5" fmla="*/ 8 h 17"/>
                <a:gd name="T6" fmla="*/ 0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6" y="16"/>
                  </a:lnTo>
                  <a:lnTo>
                    <a:pt x="16" y="8"/>
                  </a:lnTo>
                  <a:lnTo>
                    <a:pt x="0" y="0"/>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75" name="Freeform 496">
              <a:extLst>
                <a:ext uri="{FF2B5EF4-FFF2-40B4-BE49-F238E27FC236}">
                  <a16:creationId xmlns="" xmlns:a16="http://schemas.microsoft.com/office/drawing/2014/main" id="{A5CBAE6E-6092-55E3-00D4-CCB456D8C806}"/>
                </a:ext>
              </a:extLst>
            </p:cNvPr>
            <p:cNvSpPr>
              <a:spLocks noChangeAspect="1"/>
            </p:cNvSpPr>
            <p:nvPr/>
          </p:nvSpPr>
          <p:spPr bwMode="auto">
            <a:xfrm>
              <a:off x="645" y="3486"/>
              <a:ext cx="17" cy="17"/>
            </a:xfrm>
            <a:custGeom>
              <a:avLst/>
              <a:gdLst>
                <a:gd name="T0" fmla="*/ 0 w 17"/>
                <a:gd name="T1" fmla="*/ 4 h 17"/>
                <a:gd name="T2" fmla="*/ 16 w 17"/>
                <a:gd name="T3" fmla="*/ 16 h 17"/>
                <a:gd name="T4" fmla="*/ 16 w 17"/>
                <a:gd name="T5" fmla="*/ 12 h 17"/>
                <a:gd name="T6" fmla="*/ 6 w 17"/>
                <a:gd name="T7" fmla="*/ 0 h 17"/>
                <a:gd name="T8" fmla="*/ 0 w 17"/>
                <a:gd name="T9" fmla="*/ 4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4"/>
                  </a:moveTo>
                  <a:lnTo>
                    <a:pt x="16" y="16"/>
                  </a:lnTo>
                  <a:lnTo>
                    <a:pt x="16" y="12"/>
                  </a:lnTo>
                  <a:lnTo>
                    <a:pt x="6" y="0"/>
                  </a:lnTo>
                  <a:lnTo>
                    <a:pt x="0" y="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76" name="Freeform 497">
              <a:extLst>
                <a:ext uri="{FF2B5EF4-FFF2-40B4-BE49-F238E27FC236}">
                  <a16:creationId xmlns="" xmlns:a16="http://schemas.microsoft.com/office/drawing/2014/main" id="{FB7E17D2-3243-4ABE-0CF8-0E77284BEB5E}"/>
                </a:ext>
              </a:extLst>
            </p:cNvPr>
            <p:cNvSpPr>
              <a:spLocks noChangeAspect="1"/>
            </p:cNvSpPr>
            <p:nvPr/>
          </p:nvSpPr>
          <p:spPr bwMode="auto">
            <a:xfrm>
              <a:off x="646" y="3487"/>
              <a:ext cx="17" cy="17"/>
            </a:xfrm>
            <a:custGeom>
              <a:avLst/>
              <a:gdLst>
                <a:gd name="T0" fmla="*/ 0 w 17"/>
                <a:gd name="T1" fmla="*/ 0 h 17"/>
                <a:gd name="T2" fmla="*/ 0 w 17"/>
                <a:gd name="T3" fmla="*/ 5 h 17"/>
                <a:gd name="T4" fmla="*/ 6 w 17"/>
                <a:gd name="T5" fmla="*/ 16 h 17"/>
                <a:gd name="T6" fmla="*/ 16 w 17"/>
                <a:gd name="T7" fmla="*/ 10 h 17"/>
                <a:gd name="T8" fmla="*/ 6 w 17"/>
                <a:gd name="T9" fmla="*/ 0 h 17"/>
                <a:gd name="T10" fmla="*/ 6 w 17"/>
                <a:gd name="T11" fmla="*/ 5 h 17"/>
                <a:gd name="T12" fmla="*/ 0 w 17"/>
                <a:gd name="T13" fmla="*/ 0 h 17"/>
                <a:gd name="T14" fmla="*/ 0 w 17"/>
                <a:gd name="T15" fmla="*/ 5 h 17"/>
                <a:gd name="T16" fmla="*/ 0 w 17"/>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0"/>
                  </a:moveTo>
                  <a:lnTo>
                    <a:pt x="0" y="5"/>
                  </a:lnTo>
                  <a:lnTo>
                    <a:pt x="6" y="16"/>
                  </a:lnTo>
                  <a:lnTo>
                    <a:pt x="16" y="10"/>
                  </a:lnTo>
                  <a:lnTo>
                    <a:pt x="6" y="0"/>
                  </a:lnTo>
                  <a:lnTo>
                    <a:pt x="6" y="5"/>
                  </a:lnTo>
                  <a:lnTo>
                    <a:pt x="0" y="0"/>
                  </a:lnTo>
                  <a:lnTo>
                    <a:pt x="0" y="5"/>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77" name="Freeform 498">
              <a:extLst>
                <a:ext uri="{FF2B5EF4-FFF2-40B4-BE49-F238E27FC236}">
                  <a16:creationId xmlns="" xmlns:a16="http://schemas.microsoft.com/office/drawing/2014/main" id="{EC493351-E373-3971-F833-B6D2AD60CC8A}"/>
                </a:ext>
              </a:extLst>
            </p:cNvPr>
            <p:cNvSpPr>
              <a:spLocks noChangeAspect="1"/>
            </p:cNvSpPr>
            <p:nvPr/>
          </p:nvSpPr>
          <p:spPr bwMode="auto">
            <a:xfrm>
              <a:off x="642" y="3491"/>
              <a:ext cx="17" cy="17"/>
            </a:xfrm>
            <a:custGeom>
              <a:avLst/>
              <a:gdLst>
                <a:gd name="T0" fmla="*/ 2 w 17"/>
                <a:gd name="T1" fmla="*/ 16 h 17"/>
                <a:gd name="T2" fmla="*/ 2 w 17"/>
                <a:gd name="T3" fmla="*/ 15 h 17"/>
                <a:gd name="T4" fmla="*/ 16 w 17"/>
                <a:gd name="T5" fmla="*/ 0 h 17"/>
                <a:gd name="T6" fmla="*/ 14 w 17"/>
                <a:gd name="T7" fmla="*/ 0 h 17"/>
                <a:gd name="T8" fmla="*/ 0 w 17"/>
                <a:gd name="T9" fmla="*/ 14 h 17"/>
                <a:gd name="T10" fmla="*/ 2 w 17"/>
                <a:gd name="T11" fmla="*/ 16 h 17"/>
                <a:gd name="T12" fmla="*/ 2 w 17"/>
                <a:gd name="T13" fmla="*/ 15 h 17"/>
                <a:gd name="T14" fmla="*/ 2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2" y="16"/>
                  </a:moveTo>
                  <a:lnTo>
                    <a:pt x="2" y="15"/>
                  </a:lnTo>
                  <a:lnTo>
                    <a:pt x="16" y="0"/>
                  </a:lnTo>
                  <a:lnTo>
                    <a:pt x="14" y="0"/>
                  </a:lnTo>
                  <a:lnTo>
                    <a:pt x="0" y="14"/>
                  </a:lnTo>
                  <a:lnTo>
                    <a:pt x="2" y="16"/>
                  </a:lnTo>
                  <a:lnTo>
                    <a:pt x="2" y="15"/>
                  </a:lnTo>
                  <a:lnTo>
                    <a:pt x="2"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78" name="Freeform 499">
              <a:extLst>
                <a:ext uri="{FF2B5EF4-FFF2-40B4-BE49-F238E27FC236}">
                  <a16:creationId xmlns="" xmlns:a16="http://schemas.microsoft.com/office/drawing/2014/main" id="{6A0B1EA4-EB08-7515-384F-529C74ACDC14}"/>
                </a:ext>
              </a:extLst>
            </p:cNvPr>
            <p:cNvSpPr>
              <a:spLocks noChangeAspect="1"/>
            </p:cNvSpPr>
            <p:nvPr/>
          </p:nvSpPr>
          <p:spPr bwMode="auto">
            <a:xfrm>
              <a:off x="601" y="3506"/>
              <a:ext cx="17" cy="17"/>
            </a:xfrm>
            <a:custGeom>
              <a:avLst/>
              <a:gdLst>
                <a:gd name="T0" fmla="*/ 0 w 17"/>
                <a:gd name="T1" fmla="*/ 10 h 17"/>
                <a:gd name="T2" fmla="*/ 0 w 17"/>
                <a:gd name="T3" fmla="*/ 0 h 17"/>
                <a:gd name="T4" fmla="*/ 4 w 17"/>
                <a:gd name="T5" fmla="*/ 0 h 17"/>
                <a:gd name="T6" fmla="*/ 8 w 17"/>
                <a:gd name="T7" fmla="*/ 0 h 17"/>
                <a:gd name="T8" fmla="*/ 12 w 17"/>
                <a:gd name="T9" fmla="*/ 0 h 17"/>
                <a:gd name="T10" fmla="*/ 16 w 17"/>
                <a:gd name="T11" fmla="*/ 0 h 17"/>
                <a:gd name="T12" fmla="*/ 16 w 17"/>
                <a:gd name="T13" fmla="*/ 10 h 17"/>
                <a:gd name="T14" fmla="*/ 14 w 17"/>
                <a:gd name="T15" fmla="*/ 10 h 17"/>
                <a:gd name="T16" fmla="*/ 8 w 17"/>
                <a:gd name="T17" fmla="*/ 16 h 17"/>
                <a:gd name="T18" fmla="*/ 2 w 17"/>
                <a:gd name="T19" fmla="*/ 10 h 17"/>
                <a:gd name="T20" fmla="*/ 0 w 17"/>
                <a:gd name="T21" fmla="*/ 1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10"/>
                  </a:moveTo>
                  <a:lnTo>
                    <a:pt x="0" y="0"/>
                  </a:lnTo>
                  <a:lnTo>
                    <a:pt x="4" y="0"/>
                  </a:lnTo>
                  <a:lnTo>
                    <a:pt x="8" y="0"/>
                  </a:lnTo>
                  <a:lnTo>
                    <a:pt x="12" y="0"/>
                  </a:lnTo>
                  <a:lnTo>
                    <a:pt x="16" y="0"/>
                  </a:lnTo>
                  <a:lnTo>
                    <a:pt x="16" y="10"/>
                  </a:lnTo>
                  <a:lnTo>
                    <a:pt x="14" y="10"/>
                  </a:lnTo>
                  <a:lnTo>
                    <a:pt x="8" y="16"/>
                  </a:lnTo>
                  <a:lnTo>
                    <a:pt x="2" y="10"/>
                  </a:lnTo>
                  <a:lnTo>
                    <a:pt x="0" y="1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79" name="Freeform 500">
              <a:extLst>
                <a:ext uri="{FF2B5EF4-FFF2-40B4-BE49-F238E27FC236}">
                  <a16:creationId xmlns="" xmlns:a16="http://schemas.microsoft.com/office/drawing/2014/main" id="{7C19FD48-5177-43BD-87EE-5079049D975F}"/>
                </a:ext>
              </a:extLst>
            </p:cNvPr>
            <p:cNvSpPr>
              <a:spLocks noChangeAspect="1"/>
            </p:cNvSpPr>
            <p:nvPr/>
          </p:nvSpPr>
          <p:spPr bwMode="auto">
            <a:xfrm>
              <a:off x="600" y="3506"/>
              <a:ext cx="17" cy="17"/>
            </a:xfrm>
            <a:custGeom>
              <a:avLst/>
              <a:gdLst>
                <a:gd name="T0" fmla="*/ 0 w 17"/>
                <a:gd name="T1" fmla="*/ 8 h 17"/>
                <a:gd name="T2" fmla="*/ 0 w 17"/>
                <a:gd name="T3" fmla="*/ 0 h 17"/>
                <a:gd name="T4" fmla="*/ 4 w 17"/>
                <a:gd name="T5" fmla="*/ 0 h 17"/>
                <a:gd name="T6" fmla="*/ 8 w 17"/>
                <a:gd name="T7" fmla="*/ 2 h 17"/>
                <a:gd name="T8" fmla="*/ 12 w 17"/>
                <a:gd name="T9" fmla="*/ 0 h 17"/>
                <a:gd name="T10" fmla="*/ 16 w 17"/>
                <a:gd name="T11" fmla="*/ 0 h 17"/>
                <a:gd name="T12" fmla="*/ 16 w 17"/>
                <a:gd name="T13" fmla="*/ 8 h 17"/>
                <a:gd name="T14" fmla="*/ 14 w 17"/>
                <a:gd name="T15" fmla="*/ 12 h 17"/>
                <a:gd name="T16" fmla="*/ 8 w 17"/>
                <a:gd name="T17" fmla="*/ 16 h 17"/>
                <a:gd name="T18" fmla="*/ 1 w 17"/>
                <a:gd name="T19" fmla="*/ 12 h 17"/>
                <a:gd name="T20" fmla="*/ 0 w 17"/>
                <a:gd name="T21" fmla="*/ 8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8"/>
                  </a:moveTo>
                  <a:lnTo>
                    <a:pt x="0" y="0"/>
                  </a:lnTo>
                  <a:lnTo>
                    <a:pt x="4" y="0"/>
                  </a:lnTo>
                  <a:lnTo>
                    <a:pt x="8" y="2"/>
                  </a:lnTo>
                  <a:lnTo>
                    <a:pt x="12" y="0"/>
                  </a:lnTo>
                  <a:lnTo>
                    <a:pt x="16" y="0"/>
                  </a:lnTo>
                  <a:lnTo>
                    <a:pt x="16" y="8"/>
                  </a:lnTo>
                  <a:lnTo>
                    <a:pt x="14" y="12"/>
                  </a:lnTo>
                  <a:lnTo>
                    <a:pt x="8" y="16"/>
                  </a:lnTo>
                  <a:lnTo>
                    <a:pt x="1" y="12"/>
                  </a:lnTo>
                  <a:lnTo>
                    <a:pt x="0" y="8"/>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80" name="Freeform 501">
              <a:extLst>
                <a:ext uri="{FF2B5EF4-FFF2-40B4-BE49-F238E27FC236}">
                  <a16:creationId xmlns="" xmlns:a16="http://schemas.microsoft.com/office/drawing/2014/main" id="{6E8233B3-EF79-493E-3FBB-75D9A45DAFEB}"/>
                </a:ext>
              </a:extLst>
            </p:cNvPr>
            <p:cNvSpPr>
              <a:spLocks noChangeAspect="1"/>
            </p:cNvSpPr>
            <p:nvPr/>
          </p:nvSpPr>
          <p:spPr bwMode="auto">
            <a:xfrm>
              <a:off x="631" y="3488"/>
              <a:ext cx="17" cy="1"/>
            </a:xfrm>
            <a:custGeom>
              <a:avLst/>
              <a:gdLst>
                <a:gd name="T0" fmla="*/ 0 w 17"/>
                <a:gd name="T1" fmla="*/ 0 h 1"/>
                <a:gd name="T2" fmla="*/ 3 w 17"/>
                <a:gd name="T3" fmla="*/ 0 h 1"/>
                <a:gd name="T4" fmla="*/ 8 w 17"/>
                <a:gd name="T5" fmla="*/ 0 h 1"/>
                <a:gd name="T6" fmla="*/ 13 w 17"/>
                <a:gd name="T7" fmla="*/ 0 h 1"/>
                <a:gd name="T8" fmla="*/ 16 w 17"/>
                <a:gd name="T9" fmla="*/ 0 h 1"/>
                <a:gd name="T10" fmla="*/ 13 w 17"/>
                <a:gd name="T11" fmla="*/ 0 h 1"/>
                <a:gd name="T12" fmla="*/ 8 w 17"/>
                <a:gd name="T13" fmla="*/ 0 h 1"/>
                <a:gd name="T14" fmla="*/ 1 w 17"/>
                <a:gd name="T15" fmla="*/ 0 h 1"/>
                <a:gd name="T16" fmla="*/ 0 w 17"/>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
                <a:gd name="T29" fmla="*/ 17 w 17"/>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
                  <a:moveTo>
                    <a:pt x="0" y="0"/>
                  </a:moveTo>
                  <a:lnTo>
                    <a:pt x="3" y="0"/>
                  </a:lnTo>
                  <a:lnTo>
                    <a:pt x="8" y="0"/>
                  </a:lnTo>
                  <a:lnTo>
                    <a:pt x="13" y="0"/>
                  </a:lnTo>
                  <a:lnTo>
                    <a:pt x="16" y="0"/>
                  </a:lnTo>
                  <a:lnTo>
                    <a:pt x="13" y="0"/>
                  </a:lnTo>
                  <a:lnTo>
                    <a:pt x="8" y="0"/>
                  </a:lnTo>
                  <a:lnTo>
                    <a:pt x="1" y="0"/>
                  </a:lnTo>
                  <a:lnTo>
                    <a:pt x="0" y="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81" name="Freeform 502">
              <a:extLst>
                <a:ext uri="{FF2B5EF4-FFF2-40B4-BE49-F238E27FC236}">
                  <a16:creationId xmlns="" xmlns:a16="http://schemas.microsoft.com/office/drawing/2014/main" id="{A289D8A2-EB41-B711-53FA-A86EC2F2826A}"/>
                </a:ext>
              </a:extLst>
            </p:cNvPr>
            <p:cNvSpPr>
              <a:spLocks noChangeAspect="1"/>
            </p:cNvSpPr>
            <p:nvPr/>
          </p:nvSpPr>
          <p:spPr bwMode="auto">
            <a:xfrm>
              <a:off x="630" y="3488"/>
              <a:ext cx="17" cy="17"/>
            </a:xfrm>
            <a:custGeom>
              <a:avLst/>
              <a:gdLst>
                <a:gd name="T0" fmla="*/ 0 w 17"/>
                <a:gd name="T1" fmla="*/ 10 h 17"/>
                <a:gd name="T2" fmla="*/ 0 w 17"/>
                <a:gd name="T3" fmla="*/ 0 h 17"/>
                <a:gd name="T4" fmla="*/ 4 w 17"/>
                <a:gd name="T5" fmla="*/ 0 h 17"/>
                <a:gd name="T6" fmla="*/ 8 w 17"/>
                <a:gd name="T7" fmla="*/ 2 h 17"/>
                <a:gd name="T8" fmla="*/ 12 w 17"/>
                <a:gd name="T9" fmla="*/ 0 h 17"/>
                <a:gd name="T10" fmla="*/ 16 w 17"/>
                <a:gd name="T11" fmla="*/ 0 h 17"/>
                <a:gd name="T12" fmla="*/ 16 w 17"/>
                <a:gd name="T13" fmla="*/ 10 h 17"/>
                <a:gd name="T14" fmla="*/ 12 w 17"/>
                <a:gd name="T15" fmla="*/ 13 h 17"/>
                <a:gd name="T16" fmla="*/ 8 w 17"/>
                <a:gd name="T17" fmla="*/ 16 h 17"/>
                <a:gd name="T18" fmla="*/ 1 w 17"/>
                <a:gd name="T19" fmla="*/ 13 h 17"/>
                <a:gd name="T20" fmla="*/ 0 w 17"/>
                <a:gd name="T21" fmla="*/ 1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10"/>
                  </a:moveTo>
                  <a:lnTo>
                    <a:pt x="0" y="0"/>
                  </a:lnTo>
                  <a:lnTo>
                    <a:pt x="4" y="0"/>
                  </a:lnTo>
                  <a:lnTo>
                    <a:pt x="8" y="2"/>
                  </a:lnTo>
                  <a:lnTo>
                    <a:pt x="12" y="0"/>
                  </a:lnTo>
                  <a:lnTo>
                    <a:pt x="16" y="0"/>
                  </a:lnTo>
                  <a:lnTo>
                    <a:pt x="16" y="10"/>
                  </a:lnTo>
                  <a:lnTo>
                    <a:pt x="12" y="13"/>
                  </a:lnTo>
                  <a:lnTo>
                    <a:pt x="8" y="16"/>
                  </a:lnTo>
                  <a:lnTo>
                    <a:pt x="1" y="13"/>
                  </a:lnTo>
                  <a:lnTo>
                    <a:pt x="0" y="1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82" name="Freeform 503">
              <a:extLst>
                <a:ext uri="{FF2B5EF4-FFF2-40B4-BE49-F238E27FC236}">
                  <a16:creationId xmlns="" xmlns:a16="http://schemas.microsoft.com/office/drawing/2014/main" id="{E8685C28-D908-283D-713D-996B6B6FA96C}"/>
                </a:ext>
              </a:extLst>
            </p:cNvPr>
            <p:cNvSpPr>
              <a:spLocks noChangeAspect="1"/>
            </p:cNvSpPr>
            <p:nvPr/>
          </p:nvSpPr>
          <p:spPr bwMode="auto">
            <a:xfrm>
              <a:off x="631" y="3486"/>
              <a:ext cx="17" cy="17"/>
            </a:xfrm>
            <a:custGeom>
              <a:avLst/>
              <a:gdLst>
                <a:gd name="T0" fmla="*/ 8 w 17"/>
                <a:gd name="T1" fmla="*/ 0 h 17"/>
                <a:gd name="T2" fmla="*/ 10 w 17"/>
                <a:gd name="T3" fmla="*/ 0 h 17"/>
                <a:gd name="T4" fmla="*/ 11 w 17"/>
                <a:gd name="T5" fmla="*/ 0 h 17"/>
                <a:gd name="T6" fmla="*/ 12 w 17"/>
                <a:gd name="T7" fmla="*/ 0 h 17"/>
                <a:gd name="T8" fmla="*/ 14 w 17"/>
                <a:gd name="T9" fmla="*/ 0 h 17"/>
                <a:gd name="T10" fmla="*/ 15 w 17"/>
                <a:gd name="T11" fmla="*/ 0 h 17"/>
                <a:gd name="T12" fmla="*/ 15 w 17"/>
                <a:gd name="T13" fmla="*/ 8 h 17"/>
                <a:gd name="T14" fmla="*/ 16 w 17"/>
                <a:gd name="T15" fmla="*/ 8 h 17"/>
                <a:gd name="T16" fmla="*/ 15 w 17"/>
                <a:gd name="T17" fmla="*/ 8 h 17"/>
                <a:gd name="T18" fmla="*/ 14 w 17"/>
                <a:gd name="T19" fmla="*/ 8 h 17"/>
                <a:gd name="T20" fmla="*/ 12 w 17"/>
                <a:gd name="T21" fmla="*/ 16 h 17"/>
                <a:gd name="T22" fmla="*/ 11 w 17"/>
                <a:gd name="T23" fmla="*/ 16 h 17"/>
                <a:gd name="T24" fmla="*/ 10 w 17"/>
                <a:gd name="T25" fmla="*/ 16 h 17"/>
                <a:gd name="T26" fmla="*/ 8 w 17"/>
                <a:gd name="T27" fmla="*/ 16 h 17"/>
                <a:gd name="T28" fmla="*/ 6 w 17"/>
                <a:gd name="T29" fmla="*/ 16 h 17"/>
                <a:gd name="T30" fmla="*/ 4 w 17"/>
                <a:gd name="T31" fmla="*/ 16 h 17"/>
                <a:gd name="T32" fmla="*/ 3 w 17"/>
                <a:gd name="T33" fmla="*/ 16 h 17"/>
                <a:gd name="T34" fmla="*/ 1 w 17"/>
                <a:gd name="T35" fmla="*/ 8 h 17"/>
                <a:gd name="T36" fmla="*/ 0 w 17"/>
                <a:gd name="T37" fmla="*/ 8 h 17"/>
                <a:gd name="T38" fmla="*/ 0 w 17"/>
                <a:gd name="T39" fmla="*/ 8 h 17"/>
                <a:gd name="T40" fmla="*/ 0 w 17"/>
                <a:gd name="T41" fmla="*/ 8 h 17"/>
                <a:gd name="T42" fmla="*/ 0 w 17"/>
                <a:gd name="T43" fmla="*/ 0 h 17"/>
                <a:gd name="T44" fmla="*/ 1 w 17"/>
                <a:gd name="T45" fmla="*/ 0 h 17"/>
                <a:gd name="T46" fmla="*/ 3 w 17"/>
                <a:gd name="T47" fmla="*/ 0 h 17"/>
                <a:gd name="T48" fmla="*/ 4 w 17"/>
                <a:gd name="T49" fmla="*/ 0 h 17"/>
                <a:gd name="T50" fmla="*/ 6 w 17"/>
                <a:gd name="T51" fmla="*/ 0 h 17"/>
                <a:gd name="T52" fmla="*/ 8 w 17"/>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
                <a:gd name="T82" fmla="*/ 0 h 17"/>
                <a:gd name="T83" fmla="*/ 17 w 17"/>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 h="17">
                  <a:moveTo>
                    <a:pt x="8" y="0"/>
                  </a:moveTo>
                  <a:lnTo>
                    <a:pt x="10" y="0"/>
                  </a:lnTo>
                  <a:lnTo>
                    <a:pt x="11" y="0"/>
                  </a:lnTo>
                  <a:lnTo>
                    <a:pt x="12" y="0"/>
                  </a:lnTo>
                  <a:lnTo>
                    <a:pt x="14" y="0"/>
                  </a:lnTo>
                  <a:lnTo>
                    <a:pt x="15" y="0"/>
                  </a:lnTo>
                  <a:lnTo>
                    <a:pt x="15" y="8"/>
                  </a:lnTo>
                  <a:lnTo>
                    <a:pt x="16" y="8"/>
                  </a:lnTo>
                  <a:lnTo>
                    <a:pt x="15" y="8"/>
                  </a:lnTo>
                  <a:lnTo>
                    <a:pt x="14" y="8"/>
                  </a:lnTo>
                  <a:lnTo>
                    <a:pt x="12" y="16"/>
                  </a:lnTo>
                  <a:lnTo>
                    <a:pt x="11" y="16"/>
                  </a:lnTo>
                  <a:lnTo>
                    <a:pt x="10" y="16"/>
                  </a:lnTo>
                  <a:lnTo>
                    <a:pt x="8" y="16"/>
                  </a:lnTo>
                  <a:lnTo>
                    <a:pt x="6" y="16"/>
                  </a:lnTo>
                  <a:lnTo>
                    <a:pt x="4" y="16"/>
                  </a:lnTo>
                  <a:lnTo>
                    <a:pt x="3" y="16"/>
                  </a:lnTo>
                  <a:lnTo>
                    <a:pt x="1" y="8"/>
                  </a:lnTo>
                  <a:lnTo>
                    <a:pt x="0" y="8"/>
                  </a:lnTo>
                  <a:lnTo>
                    <a:pt x="0" y="0"/>
                  </a:lnTo>
                  <a:lnTo>
                    <a:pt x="1" y="0"/>
                  </a:lnTo>
                  <a:lnTo>
                    <a:pt x="3" y="0"/>
                  </a:lnTo>
                  <a:lnTo>
                    <a:pt x="4" y="0"/>
                  </a:lnTo>
                  <a:lnTo>
                    <a:pt x="6" y="0"/>
                  </a:lnTo>
                  <a:lnTo>
                    <a:pt x="8" y="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83" name="Freeform 504">
              <a:extLst>
                <a:ext uri="{FF2B5EF4-FFF2-40B4-BE49-F238E27FC236}">
                  <a16:creationId xmlns="" xmlns:a16="http://schemas.microsoft.com/office/drawing/2014/main" id="{EF18BE22-E567-3BDD-7D7D-774D6A1233D2}"/>
                </a:ext>
              </a:extLst>
            </p:cNvPr>
            <p:cNvSpPr>
              <a:spLocks noChangeAspect="1"/>
            </p:cNvSpPr>
            <p:nvPr/>
          </p:nvSpPr>
          <p:spPr bwMode="auto">
            <a:xfrm>
              <a:off x="630" y="3486"/>
              <a:ext cx="17" cy="17"/>
            </a:xfrm>
            <a:custGeom>
              <a:avLst/>
              <a:gdLst>
                <a:gd name="T0" fmla="*/ 8 w 17"/>
                <a:gd name="T1" fmla="*/ 0 h 17"/>
                <a:gd name="T2" fmla="*/ 9 w 17"/>
                <a:gd name="T3" fmla="*/ 0 h 17"/>
                <a:gd name="T4" fmla="*/ 11 w 17"/>
                <a:gd name="T5" fmla="*/ 0 h 17"/>
                <a:gd name="T6" fmla="*/ 12 w 17"/>
                <a:gd name="T7" fmla="*/ 0 h 17"/>
                <a:gd name="T8" fmla="*/ 14 w 17"/>
                <a:gd name="T9" fmla="*/ 2 h 17"/>
                <a:gd name="T10" fmla="*/ 14 w 17"/>
                <a:gd name="T11" fmla="*/ 2 h 17"/>
                <a:gd name="T12" fmla="*/ 14 w 17"/>
                <a:gd name="T13" fmla="*/ 4 h 17"/>
                <a:gd name="T14" fmla="*/ 16 w 17"/>
                <a:gd name="T15" fmla="*/ 4 h 17"/>
                <a:gd name="T16" fmla="*/ 16 w 17"/>
                <a:gd name="T17" fmla="*/ 7 h 17"/>
                <a:gd name="T18" fmla="*/ 16 w 17"/>
                <a:gd name="T19" fmla="*/ 8 h 17"/>
                <a:gd name="T20" fmla="*/ 14 w 17"/>
                <a:gd name="T21" fmla="*/ 8 h 17"/>
                <a:gd name="T22" fmla="*/ 14 w 17"/>
                <a:gd name="T23" fmla="*/ 11 h 17"/>
                <a:gd name="T24" fmla="*/ 14 w 17"/>
                <a:gd name="T25" fmla="*/ 11 h 17"/>
                <a:gd name="T26" fmla="*/ 12 w 17"/>
                <a:gd name="T27" fmla="*/ 13 h 17"/>
                <a:gd name="T28" fmla="*/ 11 w 17"/>
                <a:gd name="T29" fmla="*/ 13 h 17"/>
                <a:gd name="T30" fmla="*/ 9 w 17"/>
                <a:gd name="T31" fmla="*/ 16 h 17"/>
                <a:gd name="T32" fmla="*/ 8 w 17"/>
                <a:gd name="T33" fmla="*/ 16 h 17"/>
                <a:gd name="T34" fmla="*/ 6 w 17"/>
                <a:gd name="T35" fmla="*/ 16 h 17"/>
                <a:gd name="T36" fmla="*/ 4 w 17"/>
                <a:gd name="T37" fmla="*/ 13 h 17"/>
                <a:gd name="T38" fmla="*/ 4 w 17"/>
                <a:gd name="T39" fmla="*/ 13 h 17"/>
                <a:gd name="T40" fmla="*/ 1 w 17"/>
                <a:gd name="T41" fmla="*/ 11 h 17"/>
                <a:gd name="T42" fmla="*/ 1 w 17"/>
                <a:gd name="T43" fmla="*/ 11 h 17"/>
                <a:gd name="T44" fmla="*/ 1 w 17"/>
                <a:gd name="T45" fmla="*/ 8 h 17"/>
                <a:gd name="T46" fmla="*/ 0 w 17"/>
                <a:gd name="T47" fmla="*/ 8 h 17"/>
                <a:gd name="T48" fmla="*/ 0 w 17"/>
                <a:gd name="T49" fmla="*/ 7 h 17"/>
                <a:gd name="T50" fmla="*/ 0 w 17"/>
                <a:gd name="T51" fmla="*/ 4 h 17"/>
                <a:gd name="T52" fmla="*/ 1 w 17"/>
                <a:gd name="T53" fmla="*/ 4 h 17"/>
                <a:gd name="T54" fmla="*/ 1 w 17"/>
                <a:gd name="T55" fmla="*/ 2 h 17"/>
                <a:gd name="T56" fmla="*/ 1 w 17"/>
                <a:gd name="T57" fmla="*/ 2 h 17"/>
                <a:gd name="T58" fmla="*/ 4 w 17"/>
                <a:gd name="T59" fmla="*/ 0 h 17"/>
                <a:gd name="T60" fmla="*/ 4 w 17"/>
                <a:gd name="T61" fmla="*/ 0 h 17"/>
                <a:gd name="T62" fmla="*/ 6 w 17"/>
                <a:gd name="T63" fmla="*/ 0 h 17"/>
                <a:gd name="T64" fmla="*/ 8 w 17"/>
                <a:gd name="T65" fmla="*/ 0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
                <a:gd name="T100" fmla="*/ 0 h 17"/>
                <a:gd name="T101" fmla="*/ 17 w 17"/>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 h="17">
                  <a:moveTo>
                    <a:pt x="8" y="0"/>
                  </a:moveTo>
                  <a:lnTo>
                    <a:pt x="9" y="0"/>
                  </a:lnTo>
                  <a:lnTo>
                    <a:pt x="11" y="0"/>
                  </a:lnTo>
                  <a:lnTo>
                    <a:pt x="12" y="0"/>
                  </a:lnTo>
                  <a:lnTo>
                    <a:pt x="14" y="2"/>
                  </a:lnTo>
                  <a:lnTo>
                    <a:pt x="14" y="4"/>
                  </a:lnTo>
                  <a:lnTo>
                    <a:pt x="16" y="4"/>
                  </a:lnTo>
                  <a:lnTo>
                    <a:pt x="16" y="7"/>
                  </a:lnTo>
                  <a:lnTo>
                    <a:pt x="16" y="8"/>
                  </a:lnTo>
                  <a:lnTo>
                    <a:pt x="14" y="8"/>
                  </a:lnTo>
                  <a:lnTo>
                    <a:pt x="14" y="11"/>
                  </a:lnTo>
                  <a:lnTo>
                    <a:pt x="12" y="13"/>
                  </a:lnTo>
                  <a:lnTo>
                    <a:pt x="11" y="13"/>
                  </a:lnTo>
                  <a:lnTo>
                    <a:pt x="9" y="16"/>
                  </a:lnTo>
                  <a:lnTo>
                    <a:pt x="8" y="16"/>
                  </a:lnTo>
                  <a:lnTo>
                    <a:pt x="6" y="16"/>
                  </a:lnTo>
                  <a:lnTo>
                    <a:pt x="4" y="13"/>
                  </a:lnTo>
                  <a:lnTo>
                    <a:pt x="1" y="11"/>
                  </a:lnTo>
                  <a:lnTo>
                    <a:pt x="1" y="8"/>
                  </a:lnTo>
                  <a:lnTo>
                    <a:pt x="0" y="8"/>
                  </a:lnTo>
                  <a:lnTo>
                    <a:pt x="0" y="7"/>
                  </a:lnTo>
                  <a:lnTo>
                    <a:pt x="0" y="4"/>
                  </a:lnTo>
                  <a:lnTo>
                    <a:pt x="1" y="4"/>
                  </a:lnTo>
                  <a:lnTo>
                    <a:pt x="1" y="2"/>
                  </a:lnTo>
                  <a:lnTo>
                    <a:pt x="4" y="0"/>
                  </a:lnTo>
                  <a:lnTo>
                    <a:pt x="6" y="0"/>
                  </a:lnTo>
                  <a:lnTo>
                    <a:pt x="8"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84" name="Freeform 505">
              <a:extLst>
                <a:ext uri="{FF2B5EF4-FFF2-40B4-BE49-F238E27FC236}">
                  <a16:creationId xmlns="" xmlns:a16="http://schemas.microsoft.com/office/drawing/2014/main" id="{80B5B137-BD09-CAAE-317B-FEC5E71C85F3}"/>
                </a:ext>
              </a:extLst>
            </p:cNvPr>
            <p:cNvSpPr>
              <a:spLocks noChangeAspect="1"/>
            </p:cNvSpPr>
            <p:nvPr/>
          </p:nvSpPr>
          <p:spPr bwMode="auto">
            <a:xfrm>
              <a:off x="557" y="3487"/>
              <a:ext cx="17" cy="17"/>
            </a:xfrm>
            <a:custGeom>
              <a:avLst/>
              <a:gdLst>
                <a:gd name="T0" fmla="*/ 16 w 17"/>
                <a:gd name="T1" fmla="*/ 16 h 17"/>
                <a:gd name="T2" fmla="*/ 5 w 17"/>
                <a:gd name="T3" fmla="*/ 9 h 17"/>
                <a:gd name="T4" fmla="*/ 0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5" y="9"/>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85" name="Freeform 506">
              <a:extLst>
                <a:ext uri="{FF2B5EF4-FFF2-40B4-BE49-F238E27FC236}">
                  <a16:creationId xmlns="" xmlns:a16="http://schemas.microsoft.com/office/drawing/2014/main" id="{9F9EACC3-117E-5845-9D00-AD5EBD4B2FC5}"/>
                </a:ext>
              </a:extLst>
            </p:cNvPr>
            <p:cNvSpPr>
              <a:spLocks noChangeAspect="1"/>
            </p:cNvSpPr>
            <p:nvPr/>
          </p:nvSpPr>
          <p:spPr bwMode="auto">
            <a:xfrm>
              <a:off x="586" y="3501"/>
              <a:ext cx="41" cy="17"/>
            </a:xfrm>
            <a:custGeom>
              <a:avLst/>
              <a:gdLst>
                <a:gd name="T0" fmla="*/ 40 w 41"/>
                <a:gd name="T1" fmla="*/ 16 h 17"/>
                <a:gd name="T2" fmla="*/ 30 w 41"/>
                <a:gd name="T3" fmla="*/ 0 h 17"/>
                <a:gd name="T4" fmla="*/ 22 w 41"/>
                <a:gd name="T5" fmla="*/ 6 h 17"/>
                <a:gd name="T6" fmla="*/ 12 w 41"/>
                <a:gd name="T7" fmla="*/ 9 h 17"/>
                <a:gd name="T8" fmla="*/ 6 w 41"/>
                <a:gd name="T9" fmla="*/ 6 h 17"/>
                <a:gd name="T10" fmla="*/ 0 w 41"/>
                <a:gd name="T11" fmla="*/ 0 h 17"/>
                <a:gd name="T12" fmla="*/ 0 60000 65536"/>
                <a:gd name="T13" fmla="*/ 0 60000 65536"/>
                <a:gd name="T14" fmla="*/ 0 60000 65536"/>
                <a:gd name="T15" fmla="*/ 0 60000 65536"/>
                <a:gd name="T16" fmla="*/ 0 60000 65536"/>
                <a:gd name="T17" fmla="*/ 0 60000 65536"/>
                <a:gd name="T18" fmla="*/ 0 w 41"/>
                <a:gd name="T19" fmla="*/ 0 h 17"/>
                <a:gd name="T20" fmla="*/ 41 w 4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1" h="17">
                  <a:moveTo>
                    <a:pt x="40" y="16"/>
                  </a:moveTo>
                  <a:lnTo>
                    <a:pt x="30" y="0"/>
                  </a:lnTo>
                  <a:lnTo>
                    <a:pt x="22" y="6"/>
                  </a:lnTo>
                  <a:lnTo>
                    <a:pt x="12" y="9"/>
                  </a:lnTo>
                  <a:lnTo>
                    <a:pt x="6" y="6"/>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86" name="Line 507">
              <a:extLst>
                <a:ext uri="{FF2B5EF4-FFF2-40B4-BE49-F238E27FC236}">
                  <a16:creationId xmlns="" xmlns:a16="http://schemas.microsoft.com/office/drawing/2014/main" id="{14D9DB31-8620-0EC7-F725-DCD25A0D60F1}"/>
                </a:ext>
              </a:extLst>
            </p:cNvPr>
            <p:cNvSpPr>
              <a:spLocks noChangeAspect="1" noChangeShapeType="1"/>
            </p:cNvSpPr>
            <p:nvPr/>
          </p:nvSpPr>
          <p:spPr bwMode="auto">
            <a:xfrm flipH="1">
              <a:off x="617" y="3491"/>
              <a:ext cx="2"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887" name="Freeform 508">
              <a:extLst>
                <a:ext uri="{FF2B5EF4-FFF2-40B4-BE49-F238E27FC236}">
                  <a16:creationId xmlns="" xmlns:a16="http://schemas.microsoft.com/office/drawing/2014/main" id="{4843AF8C-2E89-DD58-AB8B-0B0E34E20AAA}"/>
                </a:ext>
              </a:extLst>
            </p:cNvPr>
            <p:cNvSpPr>
              <a:spLocks noChangeAspect="1"/>
            </p:cNvSpPr>
            <p:nvPr/>
          </p:nvSpPr>
          <p:spPr bwMode="auto">
            <a:xfrm>
              <a:off x="583" y="3491"/>
              <a:ext cx="17" cy="17"/>
            </a:xfrm>
            <a:custGeom>
              <a:avLst/>
              <a:gdLst>
                <a:gd name="T0" fmla="*/ 0 w 17"/>
                <a:gd name="T1" fmla="*/ 0 h 17"/>
                <a:gd name="T2" fmla="*/ 8 w 17"/>
                <a:gd name="T3" fmla="*/ 4 h 17"/>
                <a:gd name="T4" fmla="*/ 16 w 17"/>
                <a:gd name="T5" fmla="*/ 7 h 17"/>
                <a:gd name="T6" fmla="*/ 16 w 17"/>
                <a:gd name="T7" fmla="*/ 11 h 17"/>
                <a:gd name="T8" fmla="*/ 7 w 17"/>
                <a:gd name="T9" fmla="*/ 16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8" y="4"/>
                  </a:lnTo>
                  <a:lnTo>
                    <a:pt x="16" y="7"/>
                  </a:lnTo>
                  <a:lnTo>
                    <a:pt x="16" y="11"/>
                  </a:lnTo>
                  <a:lnTo>
                    <a:pt x="7" y="16"/>
                  </a:lnTo>
                  <a:lnTo>
                    <a:pt x="0" y="16"/>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88" name="Freeform 509">
              <a:extLst>
                <a:ext uri="{FF2B5EF4-FFF2-40B4-BE49-F238E27FC236}">
                  <a16:creationId xmlns="" xmlns:a16="http://schemas.microsoft.com/office/drawing/2014/main" id="{4865D8F3-F5DF-372D-BBA3-F8CC14A195D6}"/>
                </a:ext>
              </a:extLst>
            </p:cNvPr>
            <p:cNvSpPr>
              <a:spLocks noChangeAspect="1"/>
            </p:cNvSpPr>
            <p:nvPr/>
          </p:nvSpPr>
          <p:spPr bwMode="auto">
            <a:xfrm>
              <a:off x="547" y="3484"/>
              <a:ext cx="17" cy="17"/>
            </a:xfrm>
            <a:custGeom>
              <a:avLst/>
              <a:gdLst>
                <a:gd name="T0" fmla="*/ 0 w 17"/>
                <a:gd name="T1" fmla="*/ 12 h 17"/>
                <a:gd name="T2" fmla="*/ 0 w 17"/>
                <a:gd name="T3" fmla="*/ 0 h 17"/>
                <a:gd name="T4" fmla="*/ 3 w 17"/>
                <a:gd name="T5" fmla="*/ 4 h 17"/>
                <a:gd name="T6" fmla="*/ 9 w 17"/>
                <a:gd name="T7" fmla="*/ 4 h 17"/>
                <a:gd name="T8" fmla="*/ 13 w 17"/>
                <a:gd name="T9" fmla="*/ 4 h 17"/>
                <a:gd name="T10" fmla="*/ 16 w 17"/>
                <a:gd name="T11" fmla="*/ 4 h 17"/>
                <a:gd name="T12" fmla="*/ 16 w 17"/>
                <a:gd name="T13" fmla="*/ 12 h 17"/>
                <a:gd name="T14" fmla="*/ 14 w 17"/>
                <a:gd name="T15" fmla="*/ 16 h 17"/>
                <a:gd name="T16" fmla="*/ 9 w 17"/>
                <a:gd name="T17" fmla="*/ 16 h 17"/>
                <a:gd name="T18" fmla="*/ 2 w 17"/>
                <a:gd name="T19" fmla="*/ 16 h 17"/>
                <a:gd name="T20" fmla="*/ 0 w 17"/>
                <a:gd name="T21" fmla="*/ 12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12"/>
                  </a:moveTo>
                  <a:lnTo>
                    <a:pt x="0" y="0"/>
                  </a:lnTo>
                  <a:lnTo>
                    <a:pt x="3" y="4"/>
                  </a:lnTo>
                  <a:lnTo>
                    <a:pt x="9" y="4"/>
                  </a:lnTo>
                  <a:lnTo>
                    <a:pt x="13" y="4"/>
                  </a:lnTo>
                  <a:lnTo>
                    <a:pt x="16" y="4"/>
                  </a:lnTo>
                  <a:lnTo>
                    <a:pt x="16" y="12"/>
                  </a:lnTo>
                  <a:lnTo>
                    <a:pt x="14" y="16"/>
                  </a:lnTo>
                  <a:lnTo>
                    <a:pt x="9" y="16"/>
                  </a:lnTo>
                  <a:lnTo>
                    <a:pt x="2" y="16"/>
                  </a:lnTo>
                  <a:lnTo>
                    <a:pt x="0" y="12"/>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89" name="Freeform 510">
              <a:extLst>
                <a:ext uri="{FF2B5EF4-FFF2-40B4-BE49-F238E27FC236}">
                  <a16:creationId xmlns="" xmlns:a16="http://schemas.microsoft.com/office/drawing/2014/main" id="{FB94FB9D-1721-A226-F54C-41DAD12B8AA9}"/>
                </a:ext>
              </a:extLst>
            </p:cNvPr>
            <p:cNvSpPr>
              <a:spLocks noChangeAspect="1"/>
            </p:cNvSpPr>
            <p:nvPr/>
          </p:nvSpPr>
          <p:spPr bwMode="auto">
            <a:xfrm>
              <a:off x="547" y="3484"/>
              <a:ext cx="17" cy="17"/>
            </a:xfrm>
            <a:custGeom>
              <a:avLst/>
              <a:gdLst>
                <a:gd name="T0" fmla="*/ 0 w 17"/>
                <a:gd name="T1" fmla="*/ 9 h 17"/>
                <a:gd name="T2" fmla="*/ 0 w 17"/>
                <a:gd name="T3" fmla="*/ 0 h 17"/>
                <a:gd name="T4" fmla="*/ 4 w 17"/>
                <a:gd name="T5" fmla="*/ 2 h 17"/>
                <a:gd name="T6" fmla="*/ 8 w 17"/>
                <a:gd name="T7" fmla="*/ 3 h 17"/>
                <a:gd name="T8" fmla="*/ 13 w 17"/>
                <a:gd name="T9" fmla="*/ 2 h 17"/>
                <a:gd name="T10" fmla="*/ 16 w 17"/>
                <a:gd name="T11" fmla="*/ 2 h 17"/>
                <a:gd name="T12" fmla="*/ 16 w 17"/>
                <a:gd name="T13" fmla="*/ 9 h 17"/>
                <a:gd name="T14" fmla="*/ 14 w 17"/>
                <a:gd name="T15" fmla="*/ 13 h 17"/>
                <a:gd name="T16" fmla="*/ 8 w 17"/>
                <a:gd name="T17" fmla="*/ 16 h 17"/>
                <a:gd name="T18" fmla="*/ 2 w 17"/>
                <a:gd name="T19" fmla="*/ 13 h 17"/>
                <a:gd name="T20" fmla="*/ 0 w 17"/>
                <a:gd name="T21" fmla="*/ 9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9"/>
                  </a:moveTo>
                  <a:lnTo>
                    <a:pt x="0" y="0"/>
                  </a:lnTo>
                  <a:lnTo>
                    <a:pt x="4" y="2"/>
                  </a:lnTo>
                  <a:lnTo>
                    <a:pt x="8" y="3"/>
                  </a:lnTo>
                  <a:lnTo>
                    <a:pt x="13" y="2"/>
                  </a:lnTo>
                  <a:lnTo>
                    <a:pt x="16" y="2"/>
                  </a:lnTo>
                  <a:lnTo>
                    <a:pt x="16" y="9"/>
                  </a:lnTo>
                  <a:lnTo>
                    <a:pt x="14" y="13"/>
                  </a:lnTo>
                  <a:lnTo>
                    <a:pt x="8" y="16"/>
                  </a:lnTo>
                  <a:lnTo>
                    <a:pt x="2" y="13"/>
                  </a:lnTo>
                  <a:lnTo>
                    <a:pt x="0" y="9"/>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90" name="Freeform 511">
              <a:extLst>
                <a:ext uri="{FF2B5EF4-FFF2-40B4-BE49-F238E27FC236}">
                  <a16:creationId xmlns="" xmlns:a16="http://schemas.microsoft.com/office/drawing/2014/main" id="{E6030EC2-06AB-4BCC-8885-3F98A69A0F93}"/>
                </a:ext>
              </a:extLst>
            </p:cNvPr>
            <p:cNvSpPr>
              <a:spLocks noChangeAspect="1"/>
            </p:cNvSpPr>
            <p:nvPr/>
          </p:nvSpPr>
          <p:spPr bwMode="auto">
            <a:xfrm>
              <a:off x="667" y="3558"/>
              <a:ext cx="17" cy="17"/>
            </a:xfrm>
            <a:custGeom>
              <a:avLst/>
              <a:gdLst>
                <a:gd name="T0" fmla="*/ 16 w 17"/>
                <a:gd name="T1" fmla="*/ 8 h 17"/>
                <a:gd name="T2" fmla="*/ 16 w 17"/>
                <a:gd name="T3" fmla="*/ 1 h 17"/>
                <a:gd name="T4" fmla="*/ 0 w 17"/>
                <a:gd name="T5" fmla="*/ 0 h 17"/>
                <a:gd name="T6" fmla="*/ 0 w 17"/>
                <a:gd name="T7" fmla="*/ 8 h 17"/>
                <a:gd name="T8" fmla="*/ 0 w 17"/>
                <a:gd name="T9" fmla="*/ 16 h 17"/>
                <a:gd name="T10" fmla="*/ 0 w 17"/>
                <a:gd name="T11" fmla="*/ 14 h 17"/>
                <a:gd name="T12" fmla="*/ 16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8"/>
                  </a:moveTo>
                  <a:lnTo>
                    <a:pt x="16" y="1"/>
                  </a:lnTo>
                  <a:lnTo>
                    <a:pt x="0" y="0"/>
                  </a:lnTo>
                  <a:lnTo>
                    <a:pt x="0" y="8"/>
                  </a:lnTo>
                  <a:lnTo>
                    <a:pt x="0" y="16"/>
                  </a:lnTo>
                  <a:lnTo>
                    <a:pt x="0" y="14"/>
                  </a:lnTo>
                  <a:lnTo>
                    <a:pt x="16" y="8"/>
                  </a:lnTo>
                </a:path>
              </a:pathLst>
            </a:custGeom>
            <a:solidFill>
              <a:srgbClr val="B5B5B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891" name="Freeform 512">
              <a:extLst>
                <a:ext uri="{FF2B5EF4-FFF2-40B4-BE49-F238E27FC236}">
                  <a16:creationId xmlns="" xmlns:a16="http://schemas.microsoft.com/office/drawing/2014/main" id="{F7D5FD02-B7B8-0650-AA5E-9EAD86BF8CD5}"/>
                </a:ext>
              </a:extLst>
            </p:cNvPr>
            <p:cNvSpPr>
              <a:spLocks noChangeAspect="1"/>
            </p:cNvSpPr>
            <p:nvPr/>
          </p:nvSpPr>
          <p:spPr bwMode="auto">
            <a:xfrm>
              <a:off x="667" y="3558"/>
              <a:ext cx="17" cy="17"/>
            </a:xfrm>
            <a:custGeom>
              <a:avLst/>
              <a:gdLst>
                <a:gd name="T0" fmla="*/ 16 w 17"/>
                <a:gd name="T1" fmla="*/ 8 h 17"/>
                <a:gd name="T2" fmla="*/ 16 w 17"/>
                <a:gd name="T3" fmla="*/ 1 h 17"/>
                <a:gd name="T4" fmla="*/ 6 w 17"/>
                <a:gd name="T5" fmla="*/ 0 h 17"/>
                <a:gd name="T6" fmla="*/ 0 w 17"/>
                <a:gd name="T7" fmla="*/ 8 h 17"/>
                <a:gd name="T8" fmla="*/ 2 w 17"/>
                <a:gd name="T9" fmla="*/ 16 h 17"/>
                <a:gd name="T10" fmla="*/ 6 w 17"/>
                <a:gd name="T11" fmla="*/ 14 h 17"/>
                <a:gd name="T12" fmla="*/ 16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8"/>
                  </a:moveTo>
                  <a:lnTo>
                    <a:pt x="16" y="1"/>
                  </a:lnTo>
                  <a:lnTo>
                    <a:pt x="6" y="0"/>
                  </a:lnTo>
                  <a:lnTo>
                    <a:pt x="0" y="8"/>
                  </a:lnTo>
                  <a:lnTo>
                    <a:pt x="2" y="16"/>
                  </a:lnTo>
                  <a:lnTo>
                    <a:pt x="6" y="14"/>
                  </a:lnTo>
                  <a:lnTo>
                    <a:pt x="16" y="8"/>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92" name="Line 513">
              <a:extLst>
                <a:ext uri="{FF2B5EF4-FFF2-40B4-BE49-F238E27FC236}">
                  <a16:creationId xmlns="" xmlns:a16="http://schemas.microsoft.com/office/drawing/2014/main" id="{8245E738-7DF5-9F7C-17FF-292D54348B6B}"/>
                </a:ext>
              </a:extLst>
            </p:cNvPr>
            <p:cNvSpPr>
              <a:spLocks noChangeAspect="1" noChangeShapeType="1"/>
            </p:cNvSpPr>
            <p:nvPr/>
          </p:nvSpPr>
          <p:spPr bwMode="auto">
            <a:xfrm>
              <a:off x="647" y="3549"/>
              <a:ext cx="11" cy="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893" name="Line 514">
              <a:extLst>
                <a:ext uri="{FF2B5EF4-FFF2-40B4-BE49-F238E27FC236}">
                  <a16:creationId xmlns="" xmlns:a16="http://schemas.microsoft.com/office/drawing/2014/main" id="{4A1F08E7-35D7-68AA-8C8D-943817DF1717}"/>
                </a:ext>
              </a:extLst>
            </p:cNvPr>
            <p:cNvSpPr>
              <a:spLocks noChangeAspect="1" noChangeShapeType="1"/>
            </p:cNvSpPr>
            <p:nvPr/>
          </p:nvSpPr>
          <p:spPr bwMode="auto">
            <a:xfrm>
              <a:off x="643" y="3561"/>
              <a:ext cx="12"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894" name="Line 515">
              <a:extLst>
                <a:ext uri="{FF2B5EF4-FFF2-40B4-BE49-F238E27FC236}">
                  <a16:creationId xmlns="" xmlns:a16="http://schemas.microsoft.com/office/drawing/2014/main" id="{3D7B65DE-7BA1-B272-93C9-A6187B6DDEE7}"/>
                </a:ext>
              </a:extLst>
            </p:cNvPr>
            <p:cNvSpPr>
              <a:spLocks noChangeAspect="1" noChangeShapeType="1"/>
            </p:cNvSpPr>
            <p:nvPr/>
          </p:nvSpPr>
          <p:spPr bwMode="auto">
            <a:xfrm>
              <a:off x="667" y="3556"/>
              <a:ext cx="4"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895" name="Line 516">
              <a:extLst>
                <a:ext uri="{FF2B5EF4-FFF2-40B4-BE49-F238E27FC236}">
                  <a16:creationId xmlns="" xmlns:a16="http://schemas.microsoft.com/office/drawing/2014/main" id="{86F75876-4788-9CF7-5C4B-6A37CF5624B7}"/>
                </a:ext>
              </a:extLst>
            </p:cNvPr>
            <p:cNvSpPr>
              <a:spLocks noChangeAspect="1" noChangeShapeType="1"/>
            </p:cNvSpPr>
            <p:nvPr/>
          </p:nvSpPr>
          <p:spPr bwMode="auto">
            <a:xfrm>
              <a:off x="665" y="3563"/>
              <a:ext cx="2"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896" name="Freeform 517">
              <a:extLst>
                <a:ext uri="{FF2B5EF4-FFF2-40B4-BE49-F238E27FC236}">
                  <a16:creationId xmlns="" xmlns:a16="http://schemas.microsoft.com/office/drawing/2014/main" id="{9DF79557-0899-ABE8-6E5B-D196EB9F1DE0}"/>
                </a:ext>
              </a:extLst>
            </p:cNvPr>
            <p:cNvSpPr>
              <a:spLocks noChangeAspect="1"/>
            </p:cNvSpPr>
            <p:nvPr/>
          </p:nvSpPr>
          <p:spPr bwMode="auto">
            <a:xfrm>
              <a:off x="611" y="3532"/>
              <a:ext cx="36" cy="28"/>
            </a:xfrm>
            <a:custGeom>
              <a:avLst/>
              <a:gdLst>
                <a:gd name="T0" fmla="*/ 35 w 36"/>
                <a:gd name="T1" fmla="*/ 8 h 28"/>
                <a:gd name="T2" fmla="*/ 33 w 36"/>
                <a:gd name="T3" fmla="*/ 5 h 28"/>
                <a:gd name="T4" fmla="*/ 26 w 36"/>
                <a:gd name="T5" fmla="*/ 3 h 28"/>
                <a:gd name="T6" fmla="*/ 18 w 36"/>
                <a:gd name="T7" fmla="*/ 0 h 28"/>
                <a:gd name="T8" fmla="*/ 12 w 36"/>
                <a:gd name="T9" fmla="*/ 0 h 28"/>
                <a:gd name="T10" fmla="*/ 8 w 36"/>
                <a:gd name="T11" fmla="*/ 3 h 28"/>
                <a:gd name="T12" fmla="*/ 5 w 36"/>
                <a:gd name="T13" fmla="*/ 8 h 28"/>
                <a:gd name="T14" fmla="*/ 5 w 36"/>
                <a:gd name="T15" fmla="*/ 14 h 28"/>
                <a:gd name="T16" fmla="*/ 6 w 36"/>
                <a:gd name="T17" fmla="*/ 22 h 28"/>
                <a:gd name="T18" fmla="*/ 12 w 36"/>
                <a:gd name="T19" fmla="*/ 23 h 28"/>
                <a:gd name="T20" fmla="*/ 15 w 36"/>
                <a:gd name="T21" fmla="*/ 24 h 28"/>
                <a:gd name="T22" fmla="*/ 16 w 36"/>
                <a:gd name="T23" fmla="*/ 25 h 28"/>
                <a:gd name="T24" fmla="*/ 7 w 36"/>
                <a:gd name="T25" fmla="*/ 27 h 28"/>
                <a:gd name="T26" fmla="*/ 0 w 36"/>
                <a:gd name="T27" fmla="*/ 27 h 28"/>
                <a:gd name="T28" fmla="*/ 2 w 36"/>
                <a:gd name="T29" fmla="*/ 24 h 28"/>
                <a:gd name="T30" fmla="*/ 6 w 36"/>
                <a:gd name="T31" fmla="*/ 22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28"/>
                <a:gd name="T50" fmla="*/ 36 w 36"/>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28">
                  <a:moveTo>
                    <a:pt x="35" y="8"/>
                  </a:moveTo>
                  <a:lnTo>
                    <a:pt x="33" y="5"/>
                  </a:lnTo>
                  <a:lnTo>
                    <a:pt x="26" y="3"/>
                  </a:lnTo>
                  <a:lnTo>
                    <a:pt x="18" y="0"/>
                  </a:lnTo>
                  <a:lnTo>
                    <a:pt x="12" y="0"/>
                  </a:lnTo>
                  <a:lnTo>
                    <a:pt x="8" y="3"/>
                  </a:lnTo>
                  <a:lnTo>
                    <a:pt x="5" y="8"/>
                  </a:lnTo>
                  <a:lnTo>
                    <a:pt x="5" y="14"/>
                  </a:lnTo>
                  <a:lnTo>
                    <a:pt x="6" y="22"/>
                  </a:lnTo>
                  <a:lnTo>
                    <a:pt x="12" y="23"/>
                  </a:lnTo>
                  <a:lnTo>
                    <a:pt x="15" y="24"/>
                  </a:lnTo>
                  <a:lnTo>
                    <a:pt x="16" y="25"/>
                  </a:lnTo>
                  <a:lnTo>
                    <a:pt x="7" y="27"/>
                  </a:lnTo>
                  <a:lnTo>
                    <a:pt x="0" y="27"/>
                  </a:lnTo>
                  <a:lnTo>
                    <a:pt x="2" y="24"/>
                  </a:lnTo>
                  <a:lnTo>
                    <a:pt x="6" y="22"/>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897" name="Line 518">
              <a:extLst>
                <a:ext uri="{FF2B5EF4-FFF2-40B4-BE49-F238E27FC236}">
                  <a16:creationId xmlns="" xmlns:a16="http://schemas.microsoft.com/office/drawing/2014/main" id="{A107C281-DDCF-A974-8075-5162543FBE3B}"/>
                </a:ext>
              </a:extLst>
            </p:cNvPr>
            <p:cNvSpPr>
              <a:spLocks noChangeAspect="1" noChangeShapeType="1"/>
            </p:cNvSpPr>
            <p:nvPr/>
          </p:nvSpPr>
          <p:spPr bwMode="auto">
            <a:xfrm flipV="1">
              <a:off x="611" y="3540"/>
              <a:ext cx="0" cy="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898" name="Line 519">
              <a:extLst>
                <a:ext uri="{FF2B5EF4-FFF2-40B4-BE49-F238E27FC236}">
                  <a16:creationId xmlns="" xmlns:a16="http://schemas.microsoft.com/office/drawing/2014/main" id="{1ED7D4C7-3BC2-23CD-73AE-F21CE0C5BDC1}"/>
                </a:ext>
              </a:extLst>
            </p:cNvPr>
            <p:cNvSpPr>
              <a:spLocks noChangeAspect="1" noChangeShapeType="1"/>
            </p:cNvSpPr>
            <p:nvPr/>
          </p:nvSpPr>
          <p:spPr bwMode="auto">
            <a:xfrm>
              <a:off x="521" y="3497"/>
              <a:ext cx="9"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899" name="Line 520">
              <a:extLst>
                <a:ext uri="{FF2B5EF4-FFF2-40B4-BE49-F238E27FC236}">
                  <a16:creationId xmlns="" xmlns:a16="http://schemas.microsoft.com/office/drawing/2014/main" id="{283E9275-0C48-4C37-6450-F2F3A4C86191}"/>
                </a:ext>
              </a:extLst>
            </p:cNvPr>
            <p:cNvSpPr>
              <a:spLocks noChangeAspect="1" noChangeShapeType="1"/>
            </p:cNvSpPr>
            <p:nvPr/>
          </p:nvSpPr>
          <p:spPr bwMode="auto">
            <a:xfrm>
              <a:off x="521" y="3508"/>
              <a:ext cx="9"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900" name="Freeform 521">
              <a:extLst>
                <a:ext uri="{FF2B5EF4-FFF2-40B4-BE49-F238E27FC236}">
                  <a16:creationId xmlns="" xmlns:a16="http://schemas.microsoft.com/office/drawing/2014/main" id="{B412F3C0-68AA-10A2-EF0E-0B69BE3B408E}"/>
                </a:ext>
              </a:extLst>
            </p:cNvPr>
            <p:cNvSpPr>
              <a:spLocks noChangeAspect="1"/>
            </p:cNvSpPr>
            <p:nvPr/>
          </p:nvSpPr>
          <p:spPr bwMode="auto">
            <a:xfrm>
              <a:off x="551" y="3423"/>
              <a:ext cx="80" cy="65"/>
            </a:xfrm>
            <a:custGeom>
              <a:avLst/>
              <a:gdLst>
                <a:gd name="T0" fmla="*/ 79 w 80"/>
                <a:gd name="T1" fmla="*/ 24 h 65"/>
                <a:gd name="T2" fmla="*/ 78 w 80"/>
                <a:gd name="T3" fmla="*/ 51 h 65"/>
                <a:gd name="T4" fmla="*/ 76 w 80"/>
                <a:gd name="T5" fmla="*/ 54 h 65"/>
                <a:gd name="T6" fmla="*/ 69 w 80"/>
                <a:gd name="T7" fmla="*/ 59 h 65"/>
                <a:gd name="T8" fmla="*/ 57 w 80"/>
                <a:gd name="T9" fmla="*/ 64 h 65"/>
                <a:gd name="T10" fmla="*/ 39 w 80"/>
                <a:gd name="T11" fmla="*/ 64 h 65"/>
                <a:gd name="T12" fmla="*/ 30 w 80"/>
                <a:gd name="T13" fmla="*/ 64 h 65"/>
                <a:gd name="T14" fmla="*/ 22 w 80"/>
                <a:gd name="T15" fmla="*/ 63 h 65"/>
                <a:gd name="T16" fmla="*/ 15 w 80"/>
                <a:gd name="T17" fmla="*/ 60 h 65"/>
                <a:gd name="T18" fmla="*/ 11 w 80"/>
                <a:gd name="T19" fmla="*/ 57 h 65"/>
                <a:gd name="T20" fmla="*/ 7 w 80"/>
                <a:gd name="T21" fmla="*/ 51 h 65"/>
                <a:gd name="T22" fmla="*/ 5 w 80"/>
                <a:gd name="T23" fmla="*/ 49 h 65"/>
                <a:gd name="T24" fmla="*/ 5 w 80"/>
                <a:gd name="T25" fmla="*/ 42 h 65"/>
                <a:gd name="T26" fmla="*/ 0 w 80"/>
                <a:gd name="T27" fmla="*/ 34 h 65"/>
                <a:gd name="T28" fmla="*/ 0 w 80"/>
                <a:gd name="T29" fmla="*/ 21 h 65"/>
                <a:gd name="T30" fmla="*/ 5 w 80"/>
                <a:gd name="T31" fmla="*/ 18 h 65"/>
                <a:gd name="T32" fmla="*/ 5 w 80"/>
                <a:gd name="T33" fmla="*/ 0 h 65"/>
                <a:gd name="T34" fmla="*/ 79 w 80"/>
                <a:gd name="T35" fmla="*/ 24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0"/>
                <a:gd name="T55" fmla="*/ 0 h 65"/>
                <a:gd name="T56" fmla="*/ 80 w 80"/>
                <a:gd name="T57" fmla="*/ 65 h 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0" h="65">
                  <a:moveTo>
                    <a:pt x="79" y="24"/>
                  </a:moveTo>
                  <a:lnTo>
                    <a:pt x="78" y="51"/>
                  </a:lnTo>
                  <a:lnTo>
                    <a:pt x="76" y="54"/>
                  </a:lnTo>
                  <a:lnTo>
                    <a:pt x="69" y="59"/>
                  </a:lnTo>
                  <a:lnTo>
                    <a:pt x="57" y="64"/>
                  </a:lnTo>
                  <a:lnTo>
                    <a:pt x="39" y="64"/>
                  </a:lnTo>
                  <a:lnTo>
                    <a:pt x="30" y="64"/>
                  </a:lnTo>
                  <a:lnTo>
                    <a:pt x="22" y="63"/>
                  </a:lnTo>
                  <a:lnTo>
                    <a:pt x="15" y="60"/>
                  </a:lnTo>
                  <a:lnTo>
                    <a:pt x="11" y="57"/>
                  </a:lnTo>
                  <a:lnTo>
                    <a:pt x="7" y="51"/>
                  </a:lnTo>
                  <a:lnTo>
                    <a:pt x="5" y="49"/>
                  </a:lnTo>
                  <a:lnTo>
                    <a:pt x="5" y="42"/>
                  </a:lnTo>
                  <a:lnTo>
                    <a:pt x="0" y="34"/>
                  </a:lnTo>
                  <a:lnTo>
                    <a:pt x="0" y="21"/>
                  </a:lnTo>
                  <a:lnTo>
                    <a:pt x="5" y="18"/>
                  </a:lnTo>
                  <a:lnTo>
                    <a:pt x="5" y="0"/>
                  </a:lnTo>
                  <a:lnTo>
                    <a:pt x="79" y="24"/>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01" name="Freeform 522">
              <a:extLst>
                <a:ext uri="{FF2B5EF4-FFF2-40B4-BE49-F238E27FC236}">
                  <a16:creationId xmlns="" xmlns:a16="http://schemas.microsoft.com/office/drawing/2014/main" id="{EE6ECEA8-F981-1A5C-85F0-EEF8C43DB65E}"/>
                </a:ext>
              </a:extLst>
            </p:cNvPr>
            <p:cNvSpPr>
              <a:spLocks noChangeAspect="1"/>
            </p:cNvSpPr>
            <p:nvPr/>
          </p:nvSpPr>
          <p:spPr bwMode="auto">
            <a:xfrm>
              <a:off x="519" y="3309"/>
              <a:ext cx="164" cy="138"/>
            </a:xfrm>
            <a:custGeom>
              <a:avLst/>
              <a:gdLst>
                <a:gd name="T0" fmla="*/ 37 w 164"/>
                <a:gd name="T1" fmla="*/ 109 h 138"/>
                <a:gd name="T2" fmla="*/ 30 w 164"/>
                <a:gd name="T3" fmla="*/ 107 h 138"/>
                <a:gd name="T4" fmla="*/ 19 w 164"/>
                <a:gd name="T5" fmla="*/ 101 h 138"/>
                <a:gd name="T6" fmla="*/ 13 w 164"/>
                <a:gd name="T7" fmla="*/ 98 h 138"/>
                <a:gd name="T8" fmla="*/ 11 w 164"/>
                <a:gd name="T9" fmla="*/ 97 h 138"/>
                <a:gd name="T10" fmla="*/ 10 w 164"/>
                <a:gd name="T11" fmla="*/ 95 h 138"/>
                <a:gd name="T12" fmla="*/ 6 w 164"/>
                <a:gd name="T13" fmla="*/ 91 h 138"/>
                <a:gd name="T14" fmla="*/ 6 w 164"/>
                <a:gd name="T15" fmla="*/ 89 h 138"/>
                <a:gd name="T16" fmla="*/ 3 w 164"/>
                <a:gd name="T17" fmla="*/ 79 h 138"/>
                <a:gd name="T18" fmla="*/ 0 w 164"/>
                <a:gd name="T19" fmla="*/ 71 h 138"/>
                <a:gd name="T20" fmla="*/ 0 w 164"/>
                <a:gd name="T21" fmla="*/ 71 h 138"/>
                <a:gd name="T22" fmla="*/ 0 w 164"/>
                <a:gd name="T23" fmla="*/ 69 h 138"/>
                <a:gd name="T24" fmla="*/ 0 w 164"/>
                <a:gd name="T25" fmla="*/ 63 h 138"/>
                <a:gd name="T26" fmla="*/ 2 w 164"/>
                <a:gd name="T27" fmla="*/ 58 h 138"/>
                <a:gd name="T28" fmla="*/ 1 w 164"/>
                <a:gd name="T29" fmla="*/ 59 h 138"/>
                <a:gd name="T30" fmla="*/ 0 w 164"/>
                <a:gd name="T31" fmla="*/ 57 h 138"/>
                <a:gd name="T32" fmla="*/ 3 w 164"/>
                <a:gd name="T33" fmla="*/ 47 h 138"/>
                <a:gd name="T34" fmla="*/ 7 w 164"/>
                <a:gd name="T35" fmla="*/ 32 h 138"/>
                <a:gd name="T36" fmla="*/ 11 w 164"/>
                <a:gd name="T37" fmla="*/ 25 h 138"/>
                <a:gd name="T38" fmla="*/ 15 w 164"/>
                <a:gd name="T39" fmla="*/ 19 h 138"/>
                <a:gd name="T40" fmla="*/ 20 w 164"/>
                <a:gd name="T41" fmla="*/ 12 h 138"/>
                <a:gd name="T42" fmla="*/ 20 w 164"/>
                <a:gd name="T43" fmla="*/ 11 h 138"/>
                <a:gd name="T44" fmla="*/ 30 w 164"/>
                <a:gd name="T45" fmla="*/ 4 h 138"/>
                <a:gd name="T46" fmla="*/ 36 w 164"/>
                <a:gd name="T47" fmla="*/ 4 h 138"/>
                <a:gd name="T48" fmla="*/ 37 w 164"/>
                <a:gd name="T49" fmla="*/ 3 h 138"/>
                <a:gd name="T50" fmla="*/ 43 w 164"/>
                <a:gd name="T51" fmla="*/ 3 h 138"/>
                <a:gd name="T52" fmla="*/ 47 w 164"/>
                <a:gd name="T53" fmla="*/ 4 h 138"/>
                <a:gd name="T54" fmla="*/ 62 w 164"/>
                <a:gd name="T55" fmla="*/ 9 h 138"/>
                <a:gd name="T56" fmla="*/ 83 w 164"/>
                <a:gd name="T57" fmla="*/ 1 h 138"/>
                <a:gd name="T58" fmla="*/ 95 w 164"/>
                <a:gd name="T59" fmla="*/ 0 h 138"/>
                <a:gd name="T60" fmla="*/ 100 w 164"/>
                <a:gd name="T61" fmla="*/ 0 h 138"/>
                <a:gd name="T62" fmla="*/ 109 w 164"/>
                <a:gd name="T63" fmla="*/ 3 h 138"/>
                <a:gd name="T64" fmla="*/ 111 w 164"/>
                <a:gd name="T65" fmla="*/ 6 h 138"/>
                <a:gd name="T66" fmla="*/ 114 w 164"/>
                <a:gd name="T67" fmla="*/ 8 h 138"/>
                <a:gd name="T68" fmla="*/ 116 w 164"/>
                <a:gd name="T69" fmla="*/ 16 h 138"/>
                <a:gd name="T70" fmla="*/ 117 w 164"/>
                <a:gd name="T71" fmla="*/ 26 h 138"/>
                <a:gd name="T72" fmla="*/ 126 w 164"/>
                <a:gd name="T73" fmla="*/ 29 h 138"/>
                <a:gd name="T74" fmla="*/ 128 w 164"/>
                <a:gd name="T75" fmla="*/ 32 h 138"/>
                <a:gd name="T76" fmla="*/ 129 w 164"/>
                <a:gd name="T77" fmla="*/ 33 h 138"/>
                <a:gd name="T78" fmla="*/ 139 w 164"/>
                <a:gd name="T79" fmla="*/ 40 h 138"/>
                <a:gd name="T80" fmla="*/ 142 w 164"/>
                <a:gd name="T81" fmla="*/ 41 h 138"/>
                <a:gd name="T82" fmla="*/ 149 w 164"/>
                <a:gd name="T83" fmla="*/ 45 h 138"/>
                <a:gd name="T84" fmla="*/ 154 w 164"/>
                <a:gd name="T85" fmla="*/ 48 h 138"/>
                <a:gd name="T86" fmla="*/ 157 w 164"/>
                <a:gd name="T87" fmla="*/ 52 h 138"/>
                <a:gd name="T88" fmla="*/ 162 w 164"/>
                <a:gd name="T89" fmla="*/ 64 h 138"/>
                <a:gd name="T90" fmla="*/ 163 w 164"/>
                <a:gd name="T91" fmla="*/ 72 h 138"/>
                <a:gd name="T92" fmla="*/ 163 w 164"/>
                <a:gd name="T93" fmla="*/ 80 h 138"/>
                <a:gd name="T94" fmla="*/ 162 w 164"/>
                <a:gd name="T95" fmla="*/ 89 h 138"/>
                <a:gd name="T96" fmla="*/ 160 w 164"/>
                <a:gd name="T97" fmla="*/ 98 h 138"/>
                <a:gd name="T98" fmla="*/ 157 w 164"/>
                <a:gd name="T99" fmla="*/ 107 h 138"/>
                <a:gd name="T100" fmla="*/ 154 w 164"/>
                <a:gd name="T101" fmla="*/ 115 h 138"/>
                <a:gd name="T102" fmla="*/ 149 w 164"/>
                <a:gd name="T103" fmla="*/ 121 h 138"/>
                <a:gd name="T104" fmla="*/ 145 w 164"/>
                <a:gd name="T105" fmla="*/ 128 h 138"/>
                <a:gd name="T106" fmla="*/ 140 w 164"/>
                <a:gd name="T107" fmla="*/ 132 h 138"/>
                <a:gd name="T108" fmla="*/ 134 w 164"/>
                <a:gd name="T109" fmla="*/ 135 h 138"/>
                <a:gd name="T110" fmla="*/ 130 w 164"/>
                <a:gd name="T111" fmla="*/ 137 h 138"/>
                <a:gd name="T112" fmla="*/ 125 w 164"/>
                <a:gd name="T113" fmla="*/ 136 h 138"/>
                <a:gd name="T114" fmla="*/ 123 w 164"/>
                <a:gd name="T115" fmla="*/ 135 h 138"/>
                <a:gd name="T116" fmla="*/ 118 w 164"/>
                <a:gd name="T117" fmla="*/ 133 h 138"/>
                <a:gd name="T118" fmla="*/ 114 w 164"/>
                <a:gd name="T119" fmla="*/ 133 h 138"/>
                <a:gd name="T120" fmla="*/ 112 w 164"/>
                <a:gd name="T121" fmla="*/ 134 h 138"/>
                <a:gd name="T122" fmla="*/ 85 w 164"/>
                <a:gd name="T123" fmla="*/ 127 h 138"/>
                <a:gd name="T124" fmla="*/ 37 w 164"/>
                <a:gd name="T125" fmla="*/ 109 h 1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4"/>
                <a:gd name="T190" fmla="*/ 0 h 138"/>
                <a:gd name="T191" fmla="*/ 164 w 164"/>
                <a:gd name="T192" fmla="*/ 138 h 1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4" h="138">
                  <a:moveTo>
                    <a:pt x="37" y="109"/>
                  </a:moveTo>
                  <a:lnTo>
                    <a:pt x="30" y="107"/>
                  </a:lnTo>
                  <a:lnTo>
                    <a:pt x="19" y="101"/>
                  </a:lnTo>
                  <a:lnTo>
                    <a:pt x="13" y="98"/>
                  </a:lnTo>
                  <a:lnTo>
                    <a:pt x="11" y="97"/>
                  </a:lnTo>
                  <a:lnTo>
                    <a:pt x="10" y="95"/>
                  </a:lnTo>
                  <a:lnTo>
                    <a:pt x="6" y="91"/>
                  </a:lnTo>
                  <a:lnTo>
                    <a:pt x="6" y="89"/>
                  </a:lnTo>
                  <a:lnTo>
                    <a:pt x="3" y="79"/>
                  </a:lnTo>
                  <a:lnTo>
                    <a:pt x="0" y="71"/>
                  </a:lnTo>
                  <a:lnTo>
                    <a:pt x="0" y="69"/>
                  </a:lnTo>
                  <a:lnTo>
                    <a:pt x="0" y="63"/>
                  </a:lnTo>
                  <a:lnTo>
                    <a:pt x="2" y="58"/>
                  </a:lnTo>
                  <a:lnTo>
                    <a:pt x="1" y="59"/>
                  </a:lnTo>
                  <a:lnTo>
                    <a:pt x="0" y="57"/>
                  </a:lnTo>
                  <a:lnTo>
                    <a:pt x="3" y="47"/>
                  </a:lnTo>
                  <a:lnTo>
                    <a:pt x="7" y="32"/>
                  </a:lnTo>
                  <a:lnTo>
                    <a:pt x="11" y="25"/>
                  </a:lnTo>
                  <a:lnTo>
                    <a:pt x="15" y="19"/>
                  </a:lnTo>
                  <a:lnTo>
                    <a:pt x="20" y="12"/>
                  </a:lnTo>
                  <a:lnTo>
                    <a:pt x="20" y="11"/>
                  </a:lnTo>
                  <a:lnTo>
                    <a:pt x="30" y="4"/>
                  </a:lnTo>
                  <a:lnTo>
                    <a:pt x="36" y="4"/>
                  </a:lnTo>
                  <a:lnTo>
                    <a:pt x="37" y="3"/>
                  </a:lnTo>
                  <a:lnTo>
                    <a:pt x="43" y="3"/>
                  </a:lnTo>
                  <a:lnTo>
                    <a:pt x="47" y="4"/>
                  </a:lnTo>
                  <a:lnTo>
                    <a:pt x="62" y="9"/>
                  </a:lnTo>
                  <a:lnTo>
                    <a:pt x="83" y="1"/>
                  </a:lnTo>
                  <a:lnTo>
                    <a:pt x="95" y="0"/>
                  </a:lnTo>
                  <a:lnTo>
                    <a:pt x="100" y="0"/>
                  </a:lnTo>
                  <a:lnTo>
                    <a:pt x="109" y="3"/>
                  </a:lnTo>
                  <a:lnTo>
                    <a:pt x="111" y="6"/>
                  </a:lnTo>
                  <a:lnTo>
                    <a:pt x="114" y="8"/>
                  </a:lnTo>
                  <a:lnTo>
                    <a:pt x="116" y="16"/>
                  </a:lnTo>
                  <a:lnTo>
                    <a:pt x="117" y="26"/>
                  </a:lnTo>
                  <a:lnTo>
                    <a:pt x="126" y="29"/>
                  </a:lnTo>
                  <a:lnTo>
                    <a:pt x="128" y="32"/>
                  </a:lnTo>
                  <a:lnTo>
                    <a:pt x="129" y="33"/>
                  </a:lnTo>
                  <a:lnTo>
                    <a:pt x="139" y="40"/>
                  </a:lnTo>
                  <a:lnTo>
                    <a:pt x="142" y="41"/>
                  </a:lnTo>
                  <a:lnTo>
                    <a:pt x="149" y="45"/>
                  </a:lnTo>
                  <a:lnTo>
                    <a:pt x="154" y="48"/>
                  </a:lnTo>
                  <a:lnTo>
                    <a:pt x="157" y="52"/>
                  </a:lnTo>
                  <a:lnTo>
                    <a:pt x="162" y="64"/>
                  </a:lnTo>
                  <a:lnTo>
                    <a:pt x="163" y="72"/>
                  </a:lnTo>
                  <a:lnTo>
                    <a:pt x="163" y="80"/>
                  </a:lnTo>
                  <a:lnTo>
                    <a:pt x="162" y="89"/>
                  </a:lnTo>
                  <a:lnTo>
                    <a:pt x="160" y="98"/>
                  </a:lnTo>
                  <a:lnTo>
                    <a:pt x="157" y="107"/>
                  </a:lnTo>
                  <a:lnTo>
                    <a:pt x="154" y="115"/>
                  </a:lnTo>
                  <a:lnTo>
                    <a:pt x="149" y="121"/>
                  </a:lnTo>
                  <a:lnTo>
                    <a:pt x="145" y="128"/>
                  </a:lnTo>
                  <a:lnTo>
                    <a:pt x="140" y="132"/>
                  </a:lnTo>
                  <a:lnTo>
                    <a:pt x="134" y="135"/>
                  </a:lnTo>
                  <a:lnTo>
                    <a:pt x="130" y="137"/>
                  </a:lnTo>
                  <a:lnTo>
                    <a:pt x="125" y="136"/>
                  </a:lnTo>
                  <a:lnTo>
                    <a:pt x="123" y="135"/>
                  </a:lnTo>
                  <a:lnTo>
                    <a:pt x="118" y="133"/>
                  </a:lnTo>
                  <a:lnTo>
                    <a:pt x="114" y="133"/>
                  </a:lnTo>
                  <a:lnTo>
                    <a:pt x="112" y="134"/>
                  </a:lnTo>
                  <a:lnTo>
                    <a:pt x="85" y="127"/>
                  </a:lnTo>
                  <a:lnTo>
                    <a:pt x="37" y="109"/>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02" name="Freeform 523">
              <a:extLst>
                <a:ext uri="{FF2B5EF4-FFF2-40B4-BE49-F238E27FC236}">
                  <a16:creationId xmlns="" xmlns:a16="http://schemas.microsoft.com/office/drawing/2014/main" id="{656B3DB6-F2A9-E108-386B-67282BA7E465}"/>
                </a:ext>
              </a:extLst>
            </p:cNvPr>
            <p:cNvSpPr>
              <a:spLocks noChangeAspect="1"/>
            </p:cNvSpPr>
            <p:nvPr/>
          </p:nvSpPr>
          <p:spPr bwMode="auto">
            <a:xfrm>
              <a:off x="542" y="3485"/>
              <a:ext cx="104" cy="51"/>
            </a:xfrm>
            <a:custGeom>
              <a:avLst/>
              <a:gdLst>
                <a:gd name="T0" fmla="*/ 103 w 104"/>
                <a:gd name="T1" fmla="*/ 5 h 51"/>
                <a:gd name="T2" fmla="*/ 101 w 104"/>
                <a:gd name="T3" fmla="*/ 28 h 51"/>
                <a:gd name="T4" fmla="*/ 67 w 104"/>
                <a:gd name="T5" fmla="*/ 48 h 51"/>
                <a:gd name="T6" fmla="*/ 67 w 104"/>
                <a:gd name="T7" fmla="*/ 49 h 51"/>
                <a:gd name="T8" fmla="*/ 61 w 104"/>
                <a:gd name="T9" fmla="*/ 50 h 51"/>
                <a:gd name="T10" fmla="*/ 54 w 104"/>
                <a:gd name="T11" fmla="*/ 48 h 51"/>
                <a:gd name="T12" fmla="*/ 52 w 104"/>
                <a:gd name="T13" fmla="*/ 47 h 51"/>
                <a:gd name="T14" fmla="*/ 4 w 104"/>
                <a:gd name="T15" fmla="*/ 28 h 51"/>
                <a:gd name="T16" fmla="*/ 0 w 104"/>
                <a:gd name="T17" fmla="*/ 25 h 51"/>
                <a:gd name="T18" fmla="*/ 0 w 104"/>
                <a:gd name="T19" fmla="*/ 5 h 51"/>
                <a:gd name="T20" fmla="*/ 20 w 104"/>
                <a:gd name="T21" fmla="*/ 12 h 51"/>
                <a:gd name="T22" fmla="*/ 21 w 104"/>
                <a:gd name="T23" fmla="*/ 9 h 51"/>
                <a:gd name="T24" fmla="*/ 23 w 104"/>
                <a:gd name="T25" fmla="*/ 5 h 51"/>
                <a:gd name="T26" fmla="*/ 27 w 104"/>
                <a:gd name="T27" fmla="*/ 5 h 51"/>
                <a:gd name="T28" fmla="*/ 31 w 104"/>
                <a:gd name="T29" fmla="*/ 5 h 51"/>
                <a:gd name="T30" fmla="*/ 34 w 104"/>
                <a:gd name="T31" fmla="*/ 8 h 51"/>
                <a:gd name="T32" fmla="*/ 37 w 104"/>
                <a:gd name="T33" fmla="*/ 14 h 51"/>
                <a:gd name="T34" fmla="*/ 38 w 104"/>
                <a:gd name="T35" fmla="*/ 18 h 51"/>
                <a:gd name="T36" fmla="*/ 37 w 104"/>
                <a:gd name="T37" fmla="*/ 19 h 51"/>
                <a:gd name="T38" fmla="*/ 51 w 104"/>
                <a:gd name="T39" fmla="*/ 25 h 51"/>
                <a:gd name="T40" fmla="*/ 63 w 104"/>
                <a:gd name="T41" fmla="*/ 27 h 51"/>
                <a:gd name="T42" fmla="*/ 67 w 104"/>
                <a:gd name="T43" fmla="*/ 26 h 51"/>
                <a:gd name="T44" fmla="*/ 72 w 104"/>
                <a:gd name="T45" fmla="*/ 24 h 51"/>
                <a:gd name="T46" fmla="*/ 79 w 104"/>
                <a:gd name="T47" fmla="*/ 19 h 51"/>
                <a:gd name="T48" fmla="*/ 73 w 104"/>
                <a:gd name="T49" fmla="*/ 5 h 51"/>
                <a:gd name="T50" fmla="*/ 85 w 104"/>
                <a:gd name="T51" fmla="*/ 0 h 51"/>
                <a:gd name="T52" fmla="*/ 86 w 104"/>
                <a:gd name="T53" fmla="*/ 1 h 51"/>
                <a:gd name="T54" fmla="*/ 88 w 104"/>
                <a:gd name="T55" fmla="*/ 5 h 51"/>
                <a:gd name="T56" fmla="*/ 91 w 104"/>
                <a:gd name="T57" fmla="*/ 11 h 51"/>
                <a:gd name="T58" fmla="*/ 96 w 104"/>
                <a:gd name="T59" fmla="*/ 8 h 51"/>
                <a:gd name="T60" fmla="*/ 102 w 104"/>
                <a:gd name="T61" fmla="*/ 5 h 51"/>
                <a:gd name="T62" fmla="*/ 103 w 104"/>
                <a:gd name="T63" fmla="*/ 5 h 5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4"/>
                <a:gd name="T97" fmla="*/ 0 h 51"/>
                <a:gd name="T98" fmla="*/ 104 w 104"/>
                <a:gd name="T99" fmla="*/ 51 h 5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4" h="51">
                  <a:moveTo>
                    <a:pt x="103" y="5"/>
                  </a:moveTo>
                  <a:lnTo>
                    <a:pt x="101" y="28"/>
                  </a:lnTo>
                  <a:lnTo>
                    <a:pt x="67" y="48"/>
                  </a:lnTo>
                  <a:lnTo>
                    <a:pt x="67" y="49"/>
                  </a:lnTo>
                  <a:lnTo>
                    <a:pt x="61" y="50"/>
                  </a:lnTo>
                  <a:lnTo>
                    <a:pt x="54" y="48"/>
                  </a:lnTo>
                  <a:lnTo>
                    <a:pt x="52" y="47"/>
                  </a:lnTo>
                  <a:lnTo>
                    <a:pt x="4" y="28"/>
                  </a:lnTo>
                  <a:lnTo>
                    <a:pt x="0" y="25"/>
                  </a:lnTo>
                  <a:lnTo>
                    <a:pt x="0" y="5"/>
                  </a:lnTo>
                  <a:lnTo>
                    <a:pt x="20" y="12"/>
                  </a:lnTo>
                  <a:lnTo>
                    <a:pt x="21" y="9"/>
                  </a:lnTo>
                  <a:lnTo>
                    <a:pt x="23" y="5"/>
                  </a:lnTo>
                  <a:lnTo>
                    <a:pt x="27" y="5"/>
                  </a:lnTo>
                  <a:lnTo>
                    <a:pt x="31" y="5"/>
                  </a:lnTo>
                  <a:lnTo>
                    <a:pt x="34" y="8"/>
                  </a:lnTo>
                  <a:lnTo>
                    <a:pt x="37" y="14"/>
                  </a:lnTo>
                  <a:lnTo>
                    <a:pt x="38" y="18"/>
                  </a:lnTo>
                  <a:lnTo>
                    <a:pt x="37" y="19"/>
                  </a:lnTo>
                  <a:lnTo>
                    <a:pt x="51" y="25"/>
                  </a:lnTo>
                  <a:lnTo>
                    <a:pt x="63" y="27"/>
                  </a:lnTo>
                  <a:lnTo>
                    <a:pt x="67" y="26"/>
                  </a:lnTo>
                  <a:lnTo>
                    <a:pt x="72" y="24"/>
                  </a:lnTo>
                  <a:lnTo>
                    <a:pt x="79" y="19"/>
                  </a:lnTo>
                  <a:lnTo>
                    <a:pt x="73" y="5"/>
                  </a:lnTo>
                  <a:lnTo>
                    <a:pt x="85" y="0"/>
                  </a:lnTo>
                  <a:lnTo>
                    <a:pt x="86" y="1"/>
                  </a:lnTo>
                  <a:lnTo>
                    <a:pt x="88" y="5"/>
                  </a:lnTo>
                  <a:lnTo>
                    <a:pt x="91" y="11"/>
                  </a:lnTo>
                  <a:lnTo>
                    <a:pt x="96" y="8"/>
                  </a:lnTo>
                  <a:lnTo>
                    <a:pt x="102" y="5"/>
                  </a:lnTo>
                  <a:lnTo>
                    <a:pt x="103" y="5"/>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03" name="Freeform 524">
              <a:extLst>
                <a:ext uri="{FF2B5EF4-FFF2-40B4-BE49-F238E27FC236}">
                  <a16:creationId xmlns="" xmlns:a16="http://schemas.microsoft.com/office/drawing/2014/main" id="{FA185F58-76B1-50DD-7E89-A9ABC8D9C923}"/>
                </a:ext>
              </a:extLst>
            </p:cNvPr>
            <p:cNvSpPr>
              <a:spLocks noChangeAspect="1"/>
            </p:cNvSpPr>
            <p:nvPr/>
          </p:nvSpPr>
          <p:spPr bwMode="auto">
            <a:xfrm>
              <a:off x="548" y="3336"/>
              <a:ext cx="28" cy="40"/>
            </a:xfrm>
            <a:custGeom>
              <a:avLst/>
              <a:gdLst>
                <a:gd name="T0" fmla="*/ 1 w 28"/>
                <a:gd name="T1" fmla="*/ 23 h 40"/>
                <a:gd name="T2" fmla="*/ 0 w 28"/>
                <a:gd name="T3" fmla="*/ 15 h 40"/>
                <a:gd name="T4" fmla="*/ 0 w 28"/>
                <a:gd name="T5" fmla="*/ 9 h 40"/>
                <a:gd name="T6" fmla="*/ 3 w 28"/>
                <a:gd name="T7" fmla="*/ 3 h 40"/>
                <a:gd name="T8" fmla="*/ 7 w 28"/>
                <a:gd name="T9" fmla="*/ 0 h 40"/>
                <a:gd name="T10" fmla="*/ 12 w 28"/>
                <a:gd name="T11" fmla="*/ 0 h 40"/>
                <a:gd name="T12" fmla="*/ 17 w 28"/>
                <a:gd name="T13" fmla="*/ 3 h 40"/>
                <a:gd name="T14" fmla="*/ 21 w 28"/>
                <a:gd name="T15" fmla="*/ 8 h 40"/>
                <a:gd name="T16" fmla="*/ 24 w 28"/>
                <a:gd name="T17" fmla="*/ 15 h 40"/>
                <a:gd name="T18" fmla="*/ 27 w 28"/>
                <a:gd name="T19" fmla="*/ 22 h 40"/>
                <a:gd name="T20" fmla="*/ 26 w 28"/>
                <a:gd name="T21" fmla="*/ 29 h 40"/>
                <a:gd name="T22" fmla="*/ 23 w 28"/>
                <a:gd name="T23" fmla="*/ 35 h 40"/>
                <a:gd name="T24" fmla="*/ 19 w 28"/>
                <a:gd name="T25" fmla="*/ 38 h 40"/>
                <a:gd name="T26" fmla="*/ 14 w 28"/>
                <a:gd name="T27" fmla="*/ 39 h 40"/>
                <a:gd name="T28" fmla="*/ 9 w 28"/>
                <a:gd name="T29" fmla="*/ 35 h 40"/>
                <a:gd name="T30" fmla="*/ 4 w 28"/>
                <a:gd name="T31" fmla="*/ 30 h 40"/>
                <a:gd name="T32" fmla="*/ 1 w 28"/>
                <a:gd name="T33" fmla="*/ 23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40"/>
                <a:gd name="T53" fmla="*/ 28 w 28"/>
                <a:gd name="T54" fmla="*/ 40 h 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40">
                  <a:moveTo>
                    <a:pt x="1" y="23"/>
                  </a:moveTo>
                  <a:lnTo>
                    <a:pt x="0" y="15"/>
                  </a:lnTo>
                  <a:lnTo>
                    <a:pt x="0" y="9"/>
                  </a:lnTo>
                  <a:lnTo>
                    <a:pt x="3" y="3"/>
                  </a:lnTo>
                  <a:lnTo>
                    <a:pt x="7" y="0"/>
                  </a:lnTo>
                  <a:lnTo>
                    <a:pt x="12" y="0"/>
                  </a:lnTo>
                  <a:lnTo>
                    <a:pt x="17" y="3"/>
                  </a:lnTo>
                  <a:lnTo>
                    <a:pt x="21" y="8"/>
                  </a:lnTo>
                  <a:lnTo>
                    <a:pt x="24" y="15"/>
                  </a:lnTo>
                  <a:lnTo>
                    <a:pt x="27" y="22"/>
                  </a:lnTo>
                  <a:lnTo>
                    <a:pt x="26" y="29"/>
                  </a:lnTo>
                  <a:lnTo>
                    <a:pt x="23" y="35"/>
                  </a:lnTo>
                  <a:lnTo>
                    <a:pt x="19" y="38"/>
                  </a:lnTo>
                  <a:lnTo>
                    <a:pt x="14" y="39"/>
                  </a:lnTo>
                  <a:lnTo>
                    <a:pt x="9" y="35"/>
                  </a:lnTo>
                  <a:lnTo>
                    <a:pt x="4" y="30"/>
                  </a:lnTo>
                  <a:lnTo>
                    <a:pt x="1" y="23"/>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904" name="Freeform 525">
              <a:extLst>
                <a:ext uri="{FF2B5EF4-FFF2-40B4-BE49-F238E27FC236}">
                  <a16:creationId xmlns="" xmlns:a16="http://schemas.microsoft.com/office/drawing/2014/main" id="{E9A34160-DD9C-E46E-BC66-AEB9B5BD7D42}"/>
                </a:ext>
              </a:extLst>
            </p:cNvPr>
            <p:cNvSpPr>
              <a:spLocks noChangeAspect="1"/>
            </p:cNvSpPr>
            <p:nvPr/>
          </p:nvSpPr>
          <p:spPr bwMode="auto">
            <a:xfrm>
              <a:off x="637" y="3445"/>
              <a:ext cx="1" cy="17"/>
            </a:xfrm>
            <a:custGeom>
              <a:avLst/>
              <a:gdLst>
                <a:gd name="T0" fmla="*/ 0 w 1"/>
                <a:gd name="T1" fmla="*/ 6 h 17"/>
                <a:gd name="T2" fmla="*/ 0 w 1"/>
                <a:gd name="T3" fmla="*/ 0 h 17"/>
                <a:gd name="T4" fmla="*/ 0 w 1"/>
                <a:gd name="T5" fmla="*/ 9 h 17"/>
                <a:gd name="T6" fmla="*/ 0 w 1"/>
                <a:gd name="T7" fmla="*/ 16 h 17"/>
                <a:gd name="T8" fmla="*/ 0 w 1"/>
                <a:gd name="T9" fmla="*/ 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6"/>
                  </a:moveTo>
                  <a:lnTo>
                    <a:pt x="0" y="0"/>
                  </a:lnTo>
                  <a:lnTo>
                    <a:pt x="0" y="9"/>
                  </a:lnTo>
                  <a:lnTo>
                    <a:pt x="0" y="16"/>
                  </a:lnTo>
                  <a:lnTo>
                    <a:pt x="0" y="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05" name="Freeform 526">
              <a:extLst>
                <a:ext uri="{FF2B5EF4-FFF2-40B4-BE49-F238E27FC236}">
                  <a16:creationId xmlns="" xmlns:a16="http://schemas.microsoft.com/office/drawing/2014/main" id="{DB007D42-7AD7-CF2A-91FD-6522A5AAD8CC}"/>
                </a:ext>
              </a:extLst>
            </p:cNvPr>
            <p:cNvSpPr>
              <a:spLocks noChangeAspect="1"/>
            </p:cNvSpPr>
            <p:nvPr/>
          </p:nvSpPr>
          <p:spPr bwMode="auto">
            <a:xfrm>
              <a:off x="633" y="3445"/>
              <a:ext cx="17" cy="17"/>
            </a:xfrm>
            <a:custGeom>
              <a:avLst/>
              <a:gdLst>
                <a:gd name="T0" fmla="*/ 8 w 17"/>
                <a:gd name="T1" fmla="*/ 0 h 17"/>
                <a:gd name="T2" fmla="*/ 12 w 17"/>
                <a:gd name="T3" fmla="*/ 0 h 17"/>
                <a:gd name="T4" fmla="*/ 0 w 17"/>
                <a:gd name="T5" fmla="*/ 6 h 17"/>
                <a:gd name="T6" fmla="*/ 4 w 17"/>
                <a:gd name="T7" fmla="*/ 16 h 17"/>
                <a:gd name="T8" fmla="*/ 12 w 17"/>
                <a:gd name="T9" fmla="*/ 6 h 17"/>
                <a:gd name="T10" fmla="*/ 16 w 17"/>
                <a:gd name="T11" fmla="*/ 0 h 17"/>
                <a:gd name="T12" fmla="*/ 12 w 17"/>
                <a:gd name="T13" fmla="*/ 6 h 17"/>
                <a:gd name="T14" fmla="*/ 16 w 17"/>
                <a:gd name="T15" fmla="*/ 6 h 17"/>
                <a:gd name="T16" fmla="*/ 16 w 17"/>
                <a:gd name="T17" fmla="*/ 0 h 17"/>
                <a:gd name="T18" fmla="*/ 8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8" y="0"/>
                  </a:moveTo>
                  <a:lnTo>
                    <a:pt x="12" y="0"/>
                  </a:lnTo>
                  <a:lnTo>
                    <a:pt x="0" y="6"/>
                  </a:lnTo>
                  <a:lnTo>
                    <a:pt x="4" y="16"/>
                  </a:lnTo>
                  <a:lnTo>
                    <a:pt x="12" y="6"/>
                  </a:lnTo>
                  <a:lnTo>
                    <a:pt x="16" y="0"/>
                  </a:lnTo>
                  <a:lnTo>
                    <a:pt x="12" y="6"/>
                  </a:lnTo>
                  <a:lnTo>
                    <a:pt x="16" y="6"/>
                  </a:lnTo>
                  <a:lnTo>
                    <a:pt x="16" y="0"/>
                  </a:lnTo>
                  <a:lnTo>
                    <a:pt x="8"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06" name="Freeform 527">
              <a:extLst>
                <a:ext uri="{FF2B5EF4-FFF2-40B4-BE49-F238E27FC236}">
                  <a16:creationId xmlns="" xmlns:a16="http://schemas.microsoft.com/office/drawing/2014/main" id="{7514F4B9-A7AA-FAC5-5B47-943DCC0B6496}"/>
                </a:ext>
              </a:extLst>
            </p:cNvPr>
            <p:cNvSpPr>
              <a:spLocks noChangeAspect="1"/>
            </p:cNvSpPr>
            <p:nvPr/>
          </p:nvSpPr>
          <p:spPr bwMode="auto">
            <a:xfrm>
              <a:off x="631" y="3448"/>
              <a:ext cx="17" cy="26"/>
            </a:xfrm>
            <a:custGeom>
              <a:avLst/>
              <a:gdLst>
                <a:gd name="T0" fmla="*/ 6 w 17"/>
                <a:gd name="T1" fmla="*/ 25 h 26"/>
                <a:gd name="T2" fmla="*/ 6 w 17"/>
                <a:gd name="T3" fmla="*/ 24 h 26"/>
                <a:gd name="T4" fmla="*/ 0 w 17"/>
                <a:gd name="T5" fmla="*/ 0 h 26"/>
                <a:gd name="T6" fmla="*/ 9 w 17"/>
                <a:gd name="T7" fmla="*/ 0 h 26"/>
                <a:gd name="T8" fmla="*/ 16 w 17"/>
                <a:gd name="T9" fmla="*/ 24 h 26"/>
                <a:gd name="T10" fmla="*/ 6 w 17"/>
                <a:gd name="T11" fmla="*/ 25 h 26"/>
                <a:gd name="T12" fmla="*/ 6 w 17"/>
                <a:gd name="T13" fmla="*/ 24 h 26"/>
                <a:gd name="T14" fmla="*/ 6 w 17"/>
                <a:gd name="T15" fmla="*/ 25 h 2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6"/>
                <a:gd name="T26" fmla="*/ 17 w 17"/>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6">
                  <a:moveTo>
                    <a:pt x="6" y="25"/>
                  </a:moveTo>
                  <a:lnTo>
                    <a:pt x="6" y="24"/>
                  </a:lnTo>
                  <a:lnTo>
                    <a:pt x="0" y="0"/>
                  </a:lnTo>
                  <a:lnTo>
                    <a:pt x="9" y="0"/>
                  </a:lnTo>
                  <a:lnTo>
                    <a:pt x="16" y="24"/>
                  </a:lnTo>
                  <a:lnTo>
                    <a:pt x="6" y="25"/>
                  </a:lnTo>
                  <a:lnTo>
                    <a:pt x="6" y="24"/>
                  </a:lnTo>
                  <a:lnTo>
                    <a:pt x="6" y="2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07" name="Freeform 528">
              <a:extLst>
                <a:ext uri="{FF2B5EF4-FFF2-40B4-BE49-F238E27FC236}">
                  <a16:creationId xmlns="" xmlns:a16="http://schemas.microsoft.com/office/drawing/2014/main" id="{8366462A-5663-518D-7BBD-BC8CC0C1D957}"/>
                </a:ext>
              </a:extLst>
            </p:cNvPr>
            <p:cNvSpPr>
              <a:spLocks noChangeAspect="1"/>
            </p:cNvSpPr>
            <p:nvPr/>
          </p:nvSpPr>
          <p:spPr bwMode="auto">
            <a:xfrm>
              <a:off x="630" y="3478"/>
              <a:ext cx="17" cy="1"/>
            </a:xfrm>
            <a:custGeom>
              <a:avLst/>
              <a:gdLst>
                <a:gd name="T0" fmla="*/ 16 w 17"/>
                <a:gd name="T1" fmla="*/ 0 h 1"/>
                <a:gd name="T2" fmla="*/ 0 w 17"/>
                <a:gd name="T3" fmla="*/ 0 h 1"/>
                <a:gd name="T4" fmla="*/ 8 w 17"/>
                <a:gd name="T5" fmla="*/ 0 h 1"/>
                <a:gd name="T6" fmla="*/ 16 w 17"/>
                <a:gd name="T7" fmla="*/ 0 h 1"/>
                <a:gd name="T8" fmla="*/ 16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16" y="0"/>
                  </a:moveTo>
                  <a:lnTo>
                    <a:pt x="0" y="0"/>
                  </a:lnTo>
                  <a:lnTo>
                    <a:pt x="8" y="0"/>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08" name="Freeform 529">
              <a:extLst>
                <a:ext uri="{FF2B5EF4-FFF2-40B4-BE49-F238E27FC236}">
                  <a16:creationId xmlns="" xmlns:a16="http://schemas.microsoft.com/office/drawing/2014/main" id="{4CB6CF52-1F38-BA6E-DCEF-93FD2A2BBE63}"/>
                </a:ext>
              </a:extLst>
            </p:cNvPr>
            <p:cNvSpPr>
              <a:spLocks noChangeAspect="1"/>
            </p:cNvSpPr>
            <p:nvPr/>
          </p:nvSpPr>
          <p:spPr bwMode="auto">
            <a:xfrm>
              <a:off x="626" y="3482"/>
              <a:ext cx="17" cy="17"/>
            </a:xfrm>
            <a:custGeom>
              <a:avLst/>
              <a:gdLst>
                <a:gd name="T0" fmla="*/ 0 w 17"/>
                <a:gd name="T1" fmla="*/ 16 h 17"/>
                <a:gd name="T2" fmla="*/ 16 w 17"/>
                <a:gd name="T3" fmla="*/ 0 h 17"/>
                <a:gd name="T4" fmla="*/ 0 w 17"/>
                <a:gd name="T5" fmla="*/ 10 h 17"/>
                <a:gd name="T6" fmla="*/ 0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0"/>
                  </a:lnTo>
                  <a:lnTo>
                    <a:pt x="0" y="10"/>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09" name="Freeform 530">
              <a:extLst>
                <a:ext uri="{FF2B5EF4-FFF2-40B4-BE49-F238E27FC236}">
                  <a16:creationId xmlns="" xmlns:a16="http://schemas.microsoft.com/office/drawing/2014/main" id="{490A9AD3-A252-B910-7BD4-C8CEB4AC2017}"/>
                </a:ext>
              </a:extLst>
            </p:cNvPr>
            <p:cNvSpPr>
              <a:spLocks noChangeAspect="1"/>
            </p:cNvSpPr>
            <p:nvPr/>
          </p:nvSpPr>
          <p:spPr bwMode="auto">
            <a:xfrm>
              <a:off x="611" y="3486"/>
              <a:ext cx="17" cy="17"/>
            </a:xfrm>
            <a:custGeom>
              <a:avLst/>
              <a:gdLst>
                <a:gd name="T0" fmla="*/ 0 w 17"/>
                <a:gd name="T1" fmla="*/ 16 h 17"/>
                <a:gd name="T2" fmla="*/ 0 w 17"/>
                <a:gd name="T3" fmla="*/ 16 h 17"/>
                <a:gd name="T4" fmla="*/ 16 w 17"/>
                <a:gd name="T5" fmla="*/ 8 h 17"/>
                <a:gd name="T6" fmla="*/ 16 w 17"/>
                <a:gd name="T7" fmla="*/ 0 h 17"/>
                <a:gd name="T8" fmla="*/ 0 w 17"/>
                <a:gd name="T9" fmla="*/ 16 h 17"/>
                <a:gd name="T10" fmla="*/ 0 w 17"/>
                <a:gd name="T11" fmla="*/ 16 h 17"/>
                <a:gd name="T12" fmla="*/ 0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6"/>
                  </a:moveTo>
                  <a:lnTo>
                    <a:pt x="0" y="16"/>
                  </a:lnTo>
                  <a:lnTo>
                    <a:pt x="16" y="8"/>
                  </a:lnTo>
                  <a:lnTo>
                    <a:pt x="16" y="0"/>
                  </a:lnTo>
                  <a:lnTo>
                    <a:pt x="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10" name="Freeform 531">
              <a:extLst>
                <a:ext uri="{FF2B5EF4-FFF2-40B4-BE49-F238E27FC236}">
                  <a16:creationId xmlns="" xmlns:a16="http://schemas.microsoft.com/office/drawing/2014/main" id="{EE271BBA-F8F4-33BE-8158-03095B9F881B}"/>
                </a:ext>
              </a:extLst>
            </p:cNvPr>
            <p:cNvSpPr>
              <a:spLocks noChangeAspect="1"/>
            </p:cNvSpPr>
            <p:nvPr/>
          </p:nvSpPr>
          <p:spPr bwMode="auto">
            <a:xfrm>
              <a:off x="592" y="3487"/>
              <a:ext cx="17" cy="17"/>
            </a:xfrm>
            <a:custGeom>
              <a:avLst/>
              <a:gdLst>
                <a:gd name="T0" fmla="*/ 0 w 17"/>
                <a:gd name="T1" fmla="*/ 0 h 17"/>
                <a:gd name="T2" fmla="*/ 16 w 17"/>
                <a:gd name="T3" fmla="*/ 6 h 17"/>
                <a:gd name="T4" fmla="*/ 16 w 17"/>
                <a:gd name="T5" fmla="*/ 16 h 17"/>
                <a:gd name="T6" fmla="*/ 0 w 17"/>
                <a:gd name="T7" fmla="*/ 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6"/>
                  </a:lnTo>
                  <a:lnTo>
                    <a:pt x="16" y="16"/>
                  </a:lnTo>
                  <a:lnTo>
                    <a:pt x="0" y="6"/>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11" name="Freeform 532">
              <a:extLst>
                <a:ext uri="{FF2B5EF4-FFF2-40B4-BE49-F238E27FC236}">
                  <a16:creationId xmlns="" xmlns:a16="http://schemas.microsoft.com/office/drawing/2014/main" id="{5A2697D9-89E5-2504-5B42-528C3B450CC5}"/>
                </a:ext>
              </a:extLst>
            </p:cNvPr>
            <p:cNvSpPr>
              <a:spLocks noChangeAspect="1"/>
            </p:cNvSpPr>
            <p:nvPr/>
          </p:nvSpPr>
          <p:spPr bwMode="auto">
            <a:xfrm>
              <a:off x="583" y="3487"/>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12" name="Freeform 533">
              <a:extLst>
                <a:ext uri="{FF2B5EF4-FFF2-40B4-BE49-F238E27FC236}">
                  <a16:creationId xmlns="" xmlns:a16="http://schemas.microsoft.com/office/drawing/2014/main" id="{5C6B5246-F38E-809B-68AA-3F2E5D53B358}"/>
                </a:ext>
              </a:extLst>
            </p:cNvPr>
            <p:cNvSpPr>
              <a:spLocks noChangeAspect="1"/>
            </p:cNvSpPr>
            <p:nvPr/>
          </p:nvSpPr>
          <p:spPr bwMode="auto">
            <a:xfrm>
              <a:off x="574" y="3487"/>
              <a:ext cx="17" cy="17"/>
            </a:xfrm>
            <a:custGeom>
              <a:avLst/>
              <a:gdLst>
                <a:gd name="T0" fmla="*/ 0 w 17"/>
                <a:gd name="T1" fmla="*/ 5 h 17"/>
                <a:gd name="T2" fmla="*/ 16 w 17"/>
                <a:gd name="T3" fmla="*/ 0 h 17"/>
                <a:gd name="T4" fmla="*/ 16 w 17"/>
                <a:gd name="T5" fmla="*/ 5 h 17"/>
                <a:gd name="T6" fmla="*/ 0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6" y="0"/>
                  </a:lnTo>
                  <a:lnTo>
                    <a:pt x="16" y="5"/>
                  </a:lnTo>
                  <a:lnTo>
                    <a:pt x="0" y="16"/>
                  </a:lnTo>
                  <a:lnTo>
                    <a:pt x="0" y="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13" name="Freeform 534">
              <a:extLst>
                <a:ext uri="{FF2B5EF4-FFF2-40B4-BE49-F238E27FC236}">
                  <a16:creationId xmlns="" xmlns:a16="http://schemas.microsoft.com/office/drawing/2014/main" id="{97C59530-F259-7C8A-13A6-C7DE62062933}"/>
                </a:ext>
              </a:extLst>
            </p:cNvPr>
            <p:cNvSpPr>
              <a:spLocks noChangeAspect="1"/>
            </p:cNvSpPr>
            <p:nvPr/>
          </p:nvSpPr>
          <p:spPr bwMode="auto">
            <a:xfrm>
              <a:off x="568" y="3487"/>
              <a:ext cx="17" cy="1"/>
            </a:xfrm>
            <a:custGeom>
              <a:avLst/>
              <a:gdLst>
                <a:gd name="T0" fmla="*/ 0 w 17"/>
                <a:gd name="T1" fmla="*/ 0 h 1"/>
                <a:gd name="T2" fmla="*/ 16 w 17"/>
                <a:gd name="T3" fmla="*/ 0 h 1"/>
                <a:gd name="T4" fmla="*/ 0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16"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14" name="Freeform 535">
              <a:extLst>
                <a:ext uri="{FF2B5EF4-FFF2-40B4-BE49-F238E27FC236}">
                  <a16:creationId xmlns="" xmlns:a16="http://schemas.microsoft.com/office/drawing/2014/main" id="{AFFEC668-E153-B8C0-E3E1-6958EF7BA5E9}"/>
                </a:ext>
              </a:extLst>
            </p:cNvPr>
            <p:cNvSpPr>
              <a:spLocks noChangeAspect="1"/>
            </p:cNvSpPr>
            <p:nvPr/>
          </p:nvSpPr>
          <p:spPr bwMode="auto">
            <a:xfrm>
              <a:off x="564" y="3483"/>
              <a:ext cx="17" cy="17"/>
            </a:xfrm>
            <a:custGeom>
              <a:avLst/>
              <a:gdLst>
                <a:gd name="T0" fmla="*/ 0 w 17"/>
                <a:gd name="T1" fmla="*/ 8 h 17"/>
                <a:gd name="T2" fmla="*/ 16 w 17"/>
                <a:gd name="T3" fmla="*/ 0 h 17"/>
                <a:gd name="T4" fmla="*/ 0 w 17"/>
                <a:gd name="T5" fmla="*/ 16 h 17"/>
                <a:gd name="T6" fmla="*/ 0 w 17"/>
                <a:gd name="T7" fmla="*/ 8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8"/>
                  </a:moveTo>
                  <a:lnTo>
                    <a:pt x="16" y="0"/>
                  </a:lnTo>
                  <a:lnTo>
                    <a:pt x="0" y="16"/>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15" name="Freeform 536">
              <a:extLst>
                <a:ext uri="{FF2B5EF4-FFF2-40B4-BE49-F238E27FC236}">
                  <a16:creationId xmlns="" xmlns:a16="http://schemas.microsoft.com/office/drawing/2014/main" id="{46C8226C-8AC5-DFD8-425E-6DB70CA0E608}"/>
                </a:ext>
              </a:extLst>
            </p:cNvPr>
            <p:cNvSpPr>
              <a:spLocks noChangeAspect="1"/>
            </p:cNvSpPr>
            <p:nvPr/>
          </p:nvSpPr>
          <p:spPr bwMode="auto">
            <a:xfrm>
              <a:off x="558" y="3478"/>
              <a:ext cx="17" cy="17"/>
            </a:xfrm>
            <a:custGeom>
              <a:avLst/>
              <a:gdLst>
                <a:gd name="T0" fmla="*/ 0 w 17"/>
                <a:gd name="T1" fmla="*/ 2 h 17"/>
                <a:gd name="T2" fmla="*/ 16 w 17"/>
                <a:gd name="T3" fmla="*/ 16 h 17"/>
                <a:gd name="T4" fmla="*/ 16 w 17"/>
                <a:gd name="T5" fmla="*/ 13 h 17"/>
                <a:gd name="T6" fmla="*/ 0 w 17"/>
                <a:gd name="T7" fmla="*/ 0 h 17"/>
                <a:gd name="T8" fmla="*/ 0 w 17"/>
                <a:gd name="T9" fmla="*/ 2 h 17"/>
                <a:gd name="T10" fmla="*/ 0 w 17"/>
                <a:gd name="T11" fmla="*/ 2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2"/>
                  </a:moveTo>
                  <a:lnTo>
                    <a:pt x="16" y="16"/>
                  </a:lnTo>
                  <a:lnTo>
                    <a:pt x="16" y="13"/>
                  </a:lnTo>
                  <a:lnTo>
                    <a:pt x="0" y="0"/>
                  </a:lnTo>
                  <a:lnTo>
                    <a:pt x="0" y="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16" name="Freeform 537">
              <a:extLst>
                <a:ext uri="{FF2B5EF4-FFF2-40B4-BE49-F238E27FC236}">
                  <a16:creationId xmlns="" xmlns:a16="http://schemas.microsoft.com/office/drawing/2014/main" id="{4357C708-6842-6A5B-095A-A0F0E907903A}"/>
                </a:ext>
              </a:extLst>
            </p:cNvPr>
            <p:cNvSpPr>
              <a:spLocks noChangeAspect="1"/>
            </p:cNvSpPr>
            <p:nvPr/>
          </p:nvSpPr>
          <p:spPr bwMode="auto">
            <a:xfrm>
              <a:off x="555" y="3474"/>
              <a:ext cx="17" cy="17"/>
            </a:xfrm>
            <a:custGeom>
              <a:avLst/>
              <a:gdLst>
                <a:gd name="T0" fmla="*/ 16 w 17"/>
                <a:gd name="T1" fmla="*/ 16 h 17"/>
                <a:gd name="T2" fmla="*/ 16 w 17"/>
                <a:gd name="T3" fmla="*/ 10 h 17"/>
                <a:gd name="T4" fmla="*/ 6 w 17"/>
                <a:gd name="T5" fmla="*/ 0 h 17"/>
                <a:gd name="T6" fmla="*/ 0 w 17"/>
                <a:gd name="T7" fmla="*/ 5 h 17"/>
                <a:gd name="T8" fmla="*/ 6 w 17"/>
                <a:gd name="T9" fmla="*/ 16 h 17"/>
                <a:gd name="T10" fmla="*/ 16 w 17"/>
                <a:gd name="T11" fmla="*/ 16 h 17"/>
                <a:gd name="T12" fmla="*/ 16 w 17"/>
                <a:gd name="T13" fmla="*/ 10 h 17"/>
                <a:gd name="T14" fmla="*/ 16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16"/>
                  </a:moveTo>
                  <a:lnTo>
                    <a:pt x="16" y="10"/>
                  </a:lnTo>
                  <a:lnTo>
                    <a:pt x="6" y="0"/>
                  </a:lnTo>
                  <a:lnTo>
                    <a:pt x="0" y="5"/>
                  </a:lnTo>
                  <a:lnTo>
                    <a:pt x="6" y="16"/>
                  </a:lnTo>
                  <a:lnTo>
                    <a:pt x="16" y="16"/>
                  </a:lnTo>
                  <a:lnTo>
                    <a:pt x="16" y="10"/>
                  </a:lnTo>
                  <a:lnTo>
                    <a:pt x="1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17" name="Freeform 538">
              <a:extLst>
                <a:ext uri="{FF2B5EF4-FFF2-40B4-BE49-F238E27FC236}">
                  <a16:creationId xmlns="" xmlns:a16="http://schemas.microsoft.com/office/drawing/2014/main" id="{688FCD01-994C-0B1E-7114-3DA579D46077}"/>
                </a:ext>
              </a:extLst>
            </p:cNvPr>
            <p:cNvSpPr>
              <a:spLocks noChangeAspect="1"/>
            </p:cNvSpPr>
            <p:nvPr/>
          </p:nvSpPr>
          <p:spPr bwMode="auto">
            <a:xfrm>
              <a:off x="555" y="3468"/>
              <a:ext cx="17" cy="17"/>
            </a:xfrm>
            <a:custGeom>
              <a:avLst/>
              <a:gdLst>
                <a:gd name="T0" fmla="*/ 16 w 17"/>
                <a:gd name="T1" fmla="*/ 2 h 17"/>
                <a:gd name="T2" fmla="*/ 16 w 17"/>
                <a:gd name="T3" fmla="*/ 16 h 17"/>
                <a:gd name="T4" fmla="*/ 0 w 17"/>
                <a:gd name="T5" fmla="*/ 16 h 17"/>
                <a:gd name="T6" fmla="*/ 0 w 17"/>
                <a:gd name="T7" fmla="*/ 2 h 17"/>
                <a:gd name="T8" fmla="*/ 0 w 17"/>
                <a:gd name="T9" fmla="*/ 0 h 17"/>
                <a:gd name="T10" fmla="*/ 0 w 17"/>
                <a:gd name="T11" fmla="*/ 2 h 17"/>
                <a:gd name="T12" fmla="*/ 0 w 17"/>
                <a:gd name="T13" fmla="*/ 0 h 17"/>
                <a:gd name="T14" fmla="*/ 16 w 17"/>
                <a:gd name="T15" fmla="*/ 2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2"/>
                  </a:moveTo>
                  <a:lnTo>
                    <a:pt x="16" y="16"/>
                  </a:lnTo>
                  <a:lnTo>
                    <a:pt x="0" y="16"/>
                  </a:lnTo>
                  <a:lnTo>
                    <a:pt x="0" y="2"/>
                  </a:lnTo>
                  <a:lnTo>
                    <a:pt x="0" y="0"/>
                  </a:lnTo>
                  <a:lnTo>
                    <a:pt x="0" y="2"/>
                  </a:lnTo>
                  <a:lnTo>
                    <a:pt x="0" y="0"/>
                  </a:lnTo>
                  <a:lnTo>
                    <a:pt x="16" y="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18" name="Freeform 539">
              <a:extLst>
                <a:ext uri="{FF2B5EF4-FFF2-40B4-BE49-F238E27FC236}">
                  <a16:creationId xmlns="" xmlns:a16="http://schemas.microsoft.com/office/drawing/2014/main" id="{83750551-FF97-45D9-8F53-3708919597E5}"/>
                </a:ext>
              </a:extLst>
            </p:cNvPr>
            <p:cNvSpPr>
              <a:spLocks noChangeAspect="1"/>
            </p:cNvSpPr>
            <p:nvPr/>
          </p:nvSpPr>
          <p:spPr bwMode="auto">
            <a:xfrm>
              <a:off x="552" y="3459"/>
              <a:ext cx="17" cy="17"/>
            </a:xfrm>
            <a:custGeom>
              <a:avLst/>
              <a:gdLst>
                <a:gd name="T0" fmla="*/ 0 w 17"/>
                <a:gd name="T1" fmla="*/ 0 h 17"/>
                <a:gd name="T2" fmla="*/ 0 w 17"/>
                <a:gd name="T3" fmla="*/ 1 h 17"/>
                <a:gd name="T4" fmla="*/ 13 w 17"/>
                <a:gd name="T5" fmla="*/ 16 h 17"/>
                <a:gd name="T6" fmla="*/ 16 w 17"/>
                <a:gd name="T7" fmla="*/ 14 h 17"/>
                <a:gd name="T8" fmla="*/ 2 w 17"/>
                <a:gd name="T9" fmla="*/ 0 h 17"/>
                <a:gd name="T10" fmla="*/ 0 w 17"/>
                <a:gd name="T11" fmla="*/ 0 h 17"/>
                <a:gd name="T12" fmla="*/ 0 w 17"/>
                <a:gd name="T13" fmla="*/ 1 h 17"/>
                <a:gd name="T14" fmla="*/ 0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0"/>
                  </a:moveTo>
                  <a:lnTo>
                    <a:pt x="0" y="1"/>
                  </a:lnTo>
                  <a:lnTo>
                    <a:pt x="13" y="16"/>
                  </a:lnTo>
                  <a:lnTo>
                    <a:pt x="16" y="14"/>
                  </a:lnTo>
                  <a:lnTo>
                    <a:pt x="2" y="0"/>
                  </a:lnTo>
                  <a:lnTo>
                    <a:pt x="0" y="0"/>
                  </a:lnTo>
                  <a:lnTo>
                    <a:pt x="0" y="1"/>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19" name="Freeform 540">
              <a:extLst>
                <a:ext uri="{FF2B5EF4-FFF2-40B4-BE49-F238E27FC236}">
                  <a16:creationId xmlns="" xmlns:a16="http://schemas.microsoft.com/office/drawing/2014/main" id="{6B8C823F-54A8-7F86-EA5B-58206CBB2FD6}"/>
                </a:ext>
              </a:extLst>
            </p:cNvPr>
            <p:cNvSpPr>
              <a:spLocks noChangeAspect="1"/>
            </p:cNvSpPr>
            <p:nvPr/>
          </p:nvSpPr>
          <p:spPr bwMode="auto">
            <a:xfrm>
              <a:off x="547" y="3445"/>
              <a:ext cx="17" cy="17"/>
            </a:xfrm>
            <a:custGeom>
              <a:avLst/>
              <a:gdLst>
                <a:gd name="T0" fmla="*/ 6 w 17"/>
                <a:gd name="T1" fmla="*/ 0 h 17"/>
                <a:gd name="T2" fmla="*/ 16 w 17"/>
                <a:gd name="T3" fmla="*/ 0 h 17"/>
                <a:gd name="T4" fmla="*/ 16 w 17"/>
                <a:gd name="T5" fmla="*/ 16 h 17"/>
                <a:gd name="T6" fmla="*/ 6 w 17"/>
                <a:gd name="T7" fmla="*/ 16 h 17"/>
                <a:gd name="T8" fmla="*/ 0 w 17"/>
                <a:gd name="T9" fmla="*/ 0 h 17"/>
                <a:gd name="T10" fmla="*/ 6 w 17"/>
                <a:gd name="T11" fmla="*/ 1 h 17"/>
                <a:gd name="T12" fmla="*/ 6 w 17"/>
                <a:gd name="T13" fmla="*/ 0 h 17"/>
                <a:gd name="T14" fmla="*/ 16 w 17"/>
                <a:gd name="T15" fmla="*/ 0 h 17"/>
                <a:gd name="T16" fmla="*/ 6 w 17"/>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6" y="0"/>
                  </a:moveTo>
                  <a:lnTo>
                    <a:pt x="16" y="0"/>
                  </a:lnTo>
                  <a:lnTo>
                    <a:pt x="16" y="16"/>
                  </a:lnTo>
                  <a:lnTo>
                    <a:pt x="6" y="16"/>
                  </a:lnTo>
                  <a:lnTo>
                    <a:pt x="0" y="0"/>
                  </a:lnTo>
                  <a:lnTo>
                    <a:pt x="6" y="1"/>
                  </a:lnTo>
                  <a:lnTo>
                    <a:pt x="6" y="0"/>
                  </a:lnTo>
                  <a:lnTo>
                    <a:pt x="16" y="0"/>
                  </a:lnTo>
                  <a:lnTo>
                    <a:pt x="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20" name="Freeform 541">
              <a:extLst>
                <a:ext uri="{FF2B5EF4-FFF2-40B4-BE49-F238E27FC236}">
                  <a16:creationId xmlns="" xmlns:a16="http://schemas.microsoft.com/office/drawing/2014/main" id="{7B6A6467-C249-A6C6-A938-166349E34755}"/>
                </a:ext>
              </a:extLst>
            </p:cNvPr>
            <p:cNvSpPr>
              <a:spLocks noChangeAspect="1"/>
            </p:cNvSpPr>
            <p:nvPr/>
          </p:nvSpPr>
          <p:spPr bwMode="auto">
            <a:xfrm>
              <a:off x="553" y="3442"/>
              <a:ext cx="17" cy="1"/>
            </a:xfrm>
            <a:custGeom>
              <a:avLst/>
              <a:gdLst>
                <a:gd name="T0" fmla="*/ 12 w 17"/>
                <a:gd name="T1" fmla="*/ 0 h 1"/>
                <a:gd name="T2" fmla="*/ 16 w 17"/>
                <a:gd name="T3" fmla="*/ 0 h 1"/>
                <a:gd name="T4" fmla="*/ 0 w 17"/>
                <a:gd name="T5" fmla="*/ 0 h 1"/>
                <a:gd name="T6" fmla="*/ 16 w 17"/>
                <a:gd name="T7" fmla="*/ 0 h 1"/>
                <a:gd name="T8" fmla="*/ 12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12" y="0"/>
                  </a:moveTo>
                  <a:lnTo>
                    <a:pt x="16" y="0"/>
                  </a:lnTo>
                  <a:lnTo>
                    <a:pt x="0" y="0"/>
                  </a:lnTo>
                  <a:lnTo>
                    <a:pt x="16" y="0"/>
                  </a:lnTo>
                  <a:lnTo>
                    <a:pt x="12"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21" name="Freeform 542">
              <a:extLst>
                <a:ext uri="{FF2B5EF4-FFF2-40B4-BE49-F238E27FC236}">
                  <a16:creationId xmlns="" xmlns:a16="http://schemas.microsoft.com/office/drawing/2014/main" id="{37E25895-524B-3DBC-FFB5-1DB3C762A38C}"/>
                </a:ext>
              </a:extLst>
            </p:cNvPr>
            <p:cNvSpPr>
              <a:spLocks noChangeAspect="1"/>
            </p:cNvSpPr>
            <p:nvPr/>
          </p:nvSpPr>
          <p:spPr bwMode="auto">
            <a:xfrm>
              <a:off x="555" y="3422"/>
              <a:ext cx="17" cy="17"/>
            </a:xfrm>
            <a:custGeom>
              <a:avLst/>
              <a:gdLst>
                <a:gd name="T0" fmla="*/ 8 w 17"/>
                <a:gd name="T1" fmla="*/ 0 h 17"/>
                <a:gd name="T2" fmla="*/ 16 w 17"/>
                <a:gd name="T3" fmla="*/ 0 h 17"/>
                <a:gd name="T4" fmla="*/ 16 w 17"/>
                <a:gd name="T5" fmla="*/ 16 h 17"/>
                <a:gd name="T6" fmla="*/ 0 w 17"/>
                <a:gd name="T7" fmla="*/ 16 h 17"/>
                <a:gd name="T8" fmla="*/ 0 w 17"/>
                <a:gd name="T9" fmla="*/ 0 h 17"/>
                <a:gd name="T10" fmla="*/ 8 w 17"/>
                <a:gd name="T11" fmla="*/ 0 h 17"/>
                <a:gd name="T12" fmla="*/ 0 w 17"/>
                <a:gd name="T13" fmla="*/ 0 h 17"/>
                <a:gd name="T14" fmla="*/ 0 w 17"/>
                <a:gd name="T15" fmla="*/ 0 h 17"/>
                <a:gd name="T16" fmla="*/ 8 w 17"/>
                <a:gd name="T17" fmla="*/ 0 h 17"/>
                <a:gd name="T18" fmla="*/ 8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8" y="0"/>
                  </a:moveTo>
                  <a:lnTo>
                    <a:pt x="16" y="0"/>
                  </a:lnTo>
                  <a:lnTo>
                    <a:pt x="16" y="16"/>
                  </a:lnTo>
                  <a:lnTo>
                    <a:pt x="0" y="16"/>
                  </a:lnTo>
                  <a:lnTo>
                    <a:pt x="0" y="0"/>
                  </a:lnTo>
                  <a:lnTo>
                    <a:pt x="8" y="0"/>
                  </a:lnTo>
                  <a:lnTo>
                    <a:pt x="0" y="0"/>
                  </a:lnTo>
                  <a:lnTo>
                    <a:pt x="8"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22" name="Freeform 543">
              <a:extLst>
                <a:ext uri="{FF2B5EF4-FFF2-40B4-BE49-F238E27FC236}">
                  <a16:creationId xmlns="" xmlns:a16="http://schemas.microsoft.com/office/drawing/2014/main" id="{FF6CF61B-A28A-11C1-B123-8C1BFD922FA8}"/>
                </a:ext>
              </a:extLst>
            </p:cNvPr>
            <p:cNvSpPr>
              <a:spLocks noChangeAspect="1"/>
            </p:cNvSpPr>
            <p:nvPr/>
          </p:nvSpPr>
          <p:spPr bwMode="auto">
            <a:xfrm>
              <a:off x="552" y="3418"/>
              <a:ext cx="17" cy="17"/>
            </a:xfrm>
            <a:custGeom>
              <a:avLst/>
              <a:gdLst>
                <a:gd name="T0" fmla="*/ 0 w 17"/>
                <a:gd name="T1" fmla="*/ 16 h 17"/>
                <a:gd name="T2" fmla="*/ 16 w 17"/>
                <a:gd name="T3" fmla="*/ 0 h 17"/>
                <a:gd name="T4" fmla="*/ 4 w 17"/>
                <a:gd name="T5" fmla="*/ 16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6" y="0"/>
                  </a:lnTo>
                  <a:lnTo>
                    <a:pt x="4"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23" name="Freeform 544">
              <a:extLst>
                <a:ext uri="{FF2B5EF4-FFF2-40B4-BE49-F238E27FC236}">
                  <a16:creationId xmlns="" xmlns:a16="http://schemas.microsoft.com/office/drawing/2014/main" id="{7068E49A-5EAF-6977-05F6-E3590ADE94DD}"/>
                </a:ext>
              </a:extLst>
            </p:cNvPr>
            <p:cNvSpPr>
              <a:spLocks noChangeAspect="1"/>
            </p:cNvSpPr>
            <p:nvPr/>
          </p:nvSpPr>
          <p:spPr bwMode="auto">
            <a:xfrm>
              <a:off x="538" y="3414"/>
              <a:ext cx="17" cy="17"/>
            </a:xfrm>
            <a:custGeom>
              <a:avLst/>
              <a:gdLst>
                <a:gd name="T0" fmla="*/ 0 w 17"/>
                <a:gd name="T1" fmla="*/ 4 h 17"/>
                <a:gd name="T2" fmla="*/ 15 w 17"/>
                <a:gd name="T3" fmla="*/ 16 h 17"/>
                <a:gd name="T4" fmla="*/ 16 w 17"/>
                <a:gd name="T5" fmla="*/ 16 h 17"/>
                <a:gd name="T6" fmla="*/ 0 w 17"/>
                <a:gd name="T7" fmla="*/ 0 h 17"/>
                <a:gd name="T8" fmla="*/ 0 w 17"/>
                <a:gd name="T9" fmla="*/ 4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4"/>
                  </a:moveTo>
                  <a:lnTo>
                    <a:pt x="15" y="16"/>
                  </a:lnTo>
                  <a:lnTo>
                    <a:pt x="16" y="16"/>
                  </a:lnTo>
                  <a:lnTo>
                    <a:pt x="0" y="0"/>
                  </a:lnTo>
                  <a:lnTo>
                    <a:pt x="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24" name="Freeform 545">
              <a:extLst>
                <a:ext uri="{FF2B5EF4-FFF2-40B4-BE49-F238E27FC236}">
                  <a16:creationId xmlns="" xmlns:a16="http://schemas.microsoft.com/office/drawing/2014/main" id="{9D5ACB27-C09E-574E-BE47-EA2276083296}"/>
                </a:ext>
              </a:extLst>
            </p:cNvPr>
            <p:cNvSpPr>
              <a:spLocks noChangeAspect="1"/>
            </p:cNvSpPr>
            <p:nvPr/>
          </p:nvSpPr>
          <p:spPr bwMode="auto">
            <a:xfrm>
              <a:off x="534" y="3410"/>
              <a:ext cx="17" cy="1"/>
            </a:xfrm>
            <a:custGeom>
              <a:avLst/>
              <a:gdLst>
                <a:gd name="T0" fmla="*/ 0 w 17"/>
                <a:gd name="T1" fmla="*/ 0 h 1"/>
                <a:gd name="T2" fmla="*/ 16 w 17"/>
                <a:gd name="T3" fmla="*/ 0 h 1"/>
                <a:gd name="T4" fmla="*/ 0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16"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25" name="Freeform 546">
              <a:extLst>
                <a:ext uri="{FF2B5EF4-FFF2-40B4-BE49-F238E27FC236}">
                  <a16:creationId xmlns="" xmlns:a16="http://schemas.microsoft.com/office/drawing/2014/main" id="{47278545-3706-FD86-62F7-87DB070C567F}"/>
                </a:ext>
              </a:extLst>
            </p:cNvPr>
            <p:cNvSpPr>
              <a:spLocks noChangeAspect="1"/>
            </p:cNvSpPr>
            <p:nvPr/>
          </p:nvSpPr>
          <p:spPr bwMode="auto">
            <a:xfrm>
              <a:off x="529" y="3408"/>
              <a:ext cx="17" cy="17"/>
            </a:xfrm>
            <a:custGeom>
              <a:avLst/>
              <a:gdLst>
                <a:gd name="T0" fmla="*/ 16 w 17"/>
                <a:gd name="T1" fmla="*/ 9 h 17"/>
                <a:gd name="T2" fmla="*/ 4 w 17"/>
                <a:gd name="T3" fmla="*/ 0 h 17"/>
                <a:gd name="T4" fmla="*/ 0 w 17"/>
                <a:gd name="T5" fmla="*/ 9 h 17"/>
                <a:gd name="T6" fmla="*/ 12 w 17"/>
                <a:gd name="T7" fmla="*/ 16 h 17"/>
                <a:gd name="T8" fmla="*/ 16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9"/>
                  </a:moveTo>
                  <a:lnTo>
                    <a:pt x="4" y="0"/>
                  </a:lnTo>
                  <a:lnTo>
                    <a:pt x="0" y="9"/>
                  </a:lnTo>
                  <a:lnTo>
                    <a:pt x="12" y="16"/>
                  </a:lnTo>
                  <a:lnTo>
                    <a:pt x="16" y="9"/>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26" name="Freeform 547">
              <a:extLst>
                <a:ext uri="{FF2B5EF4-FFF2-40B4-BE49-F238E27FC236}">
                  <a16:creationId xmlns="" xmlns:a16="http://schemas.microsoft.com/office/drawing/2014/main" id="{33B1C256-0BAF-72AD-3F52-DBA02ACC5863}"/>
                </a:ext>
              </a:extLst>
            </p:cNvPr>
            <p:cNvSpPr>
              <a:spLocks noChangeAspect="1"/>
            </p:cNvSpPr>
            <p:nvPr/>
          </p:nvSpPr>
          <p:spPr bwMode="auto">
            <a:xfrm>
              <a:off x="529" y="3406"/>
              <a:ext cx="17" cy="17"/>
            </a:xfrm>
            <a:custGeom>
              <a:avLst/>
              <a:gdLst>
                <a:gd name="T0" fmla="*/ 16 w 17"/>
                <a:gd name="T1" fmla="*/ 9 h 17"/>
                <a:gd name="T2" fmla="*/ 4 w 17"/>
                <a:gd name="T3" fmla="*/ 0 h 17"/>
                <a:gd name="T4" fmla="*/ 0 w 17"/>
                <a:gd name="T5" fmla="*/ 6 h 17"/>
                <a:gd name="T6" fmla="*/ 12 w 17"/>
                <a:gd name="T7" fmla="*/ 16 h 17"/>
                <a:gd name="T8" fmla="*/ 16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9"/>
                  </a:moveTo>
                  <a:lnTo>
                    <a:pt x="4" y="0"/>
                  </a:lnTo>
                  <a:lnTo>
                    <a:pt x="0" y="6"/>
                  </a:lnTo>
                  <a:lnTo>
                    <a:pt x="12" y="16"/>
                  </a:lnTo>
                  <a:lnTo>
                    <a:pt x="16" y="9"/>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27" name="Freeform 548">
              <a:extLst>
                <a:ext uri="{FF2B5EF4-FFF2-40B4-BE49-F238E27FC236}">
                  <a16:creationId xmlns="" xmlns:a16="http://schemas.microsoft.com/office/drawing/2014/main" id="{3337CEF2-3EE5-AD7D-12FB-5EC3405D8A5F}"/>
                </a:ext>
              </a:extLst>
            </p:cNvPr>
            <p:cNvSpPr>
              <a:spLocks noChangeAspect="1"/>
            </p:cNvSpPr>
            <p:nvPr/>
          </p:nvSpPr>
          <p:spPr bwMode="auto">
            <a:xfrm>
              <a:off x="526" y="3404"/>
              <a:ext cx="17" cy="17"/>
            </a:xfrm>
            <a:custGeom>
              <a:avLst/>
              <a:gdLst>
                <a:gd name="T0" fmla="*/ 16 w 17"/>
                <a:gd name="T1" fmla="*/ 0 h 17"/>
                <a:gd name="T2" fmla="*/ 0 w 17"/>
                <a:gd name="T3" fmla="*/ 16 h 17"/>
                <a:gd name="T4" fmla="*/ 16 w 17"/>
                <a:gd name="T5" fmla="*/ 0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0" y="16"/>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28" name="Freeform 549">
              <a:extLst>
                <a:ext uri="{FF2B5EF4-FFF2-40B4-BE49-F238E27FC236}">
                  <a16:creationId xmlns="" xmlns:a16="http://schemas.microsoft.com/office/drawing/2014/main" id="{8BF07CD3-4BC5-8EA5-F38E-2CBA5F077362}"/>
                </a:ext>
              </a:extLst>
            </p:cNvPr>
            <p:cNvSpPr>
              <a:spLocks noChangeAspect="1"/>
            </p:cNvSpPr>
            <p:nvPr/>
          </p:nvSpPr>
          <p:spPr bwMode="auto">
            <a:xfrm>
              <a:off x="521" y="3400"/>
              <a:ext cx="17" cy="17"/>
            </a:xfrm>
            <a:custGeom>
              <a:avLst/>
              <a:gdLst>
                <a:gd name="T0" fmla="*/ 16 w 17"/>
                <a:gd name="T1" fmla="*/ 0 h 17"/>
                <a:gd name="T2" fmla="*/ 16 w 17"/>
                <a:gd name="T3" fmla="*/ 16 h 17"/>
                <a:gd name="T4" fmla="*/ 0 w 17"/>
                <a:gd name="T5" fmla="*/ 16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16" y="16"/>
                  </a:lnTo>
                  <a:lnTo>
                    <a:pt x="0" y="16"/>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29" name="Freeform 550">
              <a:extLst>
                <a:ext uri="{FF2B5EF4-FFF2-40B4-BE49-F238E27FC236}">
                  <a16:creationId xmlns="" xmlns:a16="http://schemas.microsoft.com/office/drawing/2014/main" id="{F8B52271-6A22-069D-823B-C7145DACE2A1}"/>
                </a:ext>
              </a:extLst>
            </p:cNvPr>
            <p:cNvSpPr>
              <a:spLocks noChangeAspect="1"/>
            </p:cNvSpPr>
            <p:nvPr/>
          </p:nvSpPr>
          <p:spPr bwMode="auto">
            <a:xfrm>
              <a:off x="521" y="3400"/>
              <a:ext cx="17" cy="17"/>
            </a:xfrm>
            <a:custGeom>
              <a:avLst/>
              <a:gdLst>
                <a:gd name="T0" fmla="*/ 16 w 17"/>
                <a:gd name="T1" fmla="*/ 12 h 17"/>
                <a:gd name="T2" fmla="*/ 8 w 17"/>
                <a:gd name="T3" fmla="*/ 0 h 17"/>
                <a:gd name="T4" fmla="*/ 0 w 17"/>
                <a:gd name="T5" fmla="*/ 4 h 17"/>
                <a:gd name="T6" fmla="*/ 8 w 17"/>
                <a:gd name="T7" fmla="*/ 16 h 17"/>
                <a:gd name="T8" fmla="*/ 16 w 17"/>
                <a:gd name="T9" fmla="*/ 12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2"/>
                  </a:moveTo>
                  <a:lnTo>
                    <a:pt x="8" y="0"/>
                  </a:lnTo>
                  <a:lnTo>
                    <a:pt x="0" y="4"/>
                  </a:lnTo>
                  <a:lnTo>
                    <a:pt x="8" y="16"/>
                  </a:lnTo>
                  <a:lnTo>
                    <a:pt x="16" y="12"/>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30" name="Freeform 551">
              <a:extLst>
                <a:ext uri="{FF2B5EF4-FFF2-40B4-BE49-F238E27FC236}">
                  <a16:creationId xmlns="" xmlns:a16="http://schemas.microsoft.com/office/drawing/2014/main" id="{ECBC3C78-DEE6-CEC0-1149-5052E64727C7}"/>
                </a:ext>
              </a:extLst>
            </p:cNvPr>
            <p:cNvSpPr>
              <a:spLocks noChangeAspect="1"/>
            </p:cNvSpPr>
            <p:nvPr/>
          </p:nvSpPr>
          <p:spPr bwMode="auto">
            <a:xfrm>
              <a:off x="522" y="3391"/>
              <a:ext cx="1" cy="17"/>
            </a:xfrm>
            <a:custGeom>
              <a:avLst/>
              <a:gdLst>
                <a:gd name="T0" fmla="*/ 0 w 1"/>
                <a:gd name="T1" fmla="*/ 0 h 17"/>
                <a:gd name="T2" fmla="*/ 0 w 1"/>
                <a:gd name="T3" fmla="*/ 16 h 17"/>
                <a:gd name="T4" fmla="*/ 0 w 1"/>
                <a:gd name="T5" fmla="*/ 14 h 17"/>
                <a:gd name="T6" fmla="*/ 0 w 1"/>
                <a:gd name="T7" fmla="*/ 0 h 17"/>
                <a:gd name="T8" fmla="*/ 0 w 1"/>
                <a:gd name="T9" fmla="*/ 0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0"/>
                  </a:moveTo>
                  <a:lnTo>
                    <a:pt x="0" y="16"/>
                  </a:lnTo>
                  <a:lnTo>
                    <a:pt x="0" y="14"/>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31" name="Freeform 552">
              <a:extLst>
                <a:ext uri="{FF2B5EF4-FFF2-40B4-BE49-F238E27FC236}">
                  <a16:creationId xmlns="" xmlns:a16="http://schemas.microsoft.com/office/drawing/2014/main" id="{63657199-B37A-7344-3215-07A1508EE7EB}"/>
                </a:ext>
              </a:extLst>
            </p:cNvPr>
            <p:cNvSpPr>
              <a:spLocks noChangeAspect="1"/>
            </p:cNvSpPr>
            <p:nvPr/>
          </p:nvSpPr>
          <p:spPr bwMode="auto">
            <a:xfrm>
              <a:off x="519" y="3382"/>
              <a:ext cx="17" cy="17"/>
            </a:xfrm>
            <a:custGeom>
              <a:avLst/>
              <a:gdLst>
                <a:gd name="T0" fmla="*/ 16 w 17"/>
                <a:gd name="T1" fmla="*/ 0 h 17"/>
                <a:gd name="T2" fmla="*/ 16 w 17"/>
                <a:gd name="T3" fmla="*/ 2 h 17"/>
                <a:gd name="T4" fmla="*/ 0 w 17"/>
                <a:gd name="T5" fmla="*/ 16 h 17"/>
                <a:gd name="T6" fmla="*/ 8 w 17"/>
                <a:gd name="T7" fmla="*/ 2 h 17"/>
                <a:gd name="T8" fmla="*/ 16 w 17"/>
                <a:gd name="T9" fmla="*/ 2 h 17"/>
                <a:gd name="T10" fmla="*/ 16 w 17"/>
                <a:gd name="T11" fmla="*/ 0 h 17"/>
                <a:gd name="T12" fmla="*/ 16 w 17"/>
                <a:gd name="T13" fmla="*/ 2 h 17"/>
                <a:gd name="T14" fmla="*/ 16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0"/>
                  </a:moveTo>
                  <a:lnTo>
                    <a:pt x="16" y="2"/>
                  </a:lnTo>
                  <a:lnTo>
                    <a:pt x="0" y="16"/>
                  </a:lnTo>
                  <a:lnTo>
                    <a:pt x="8" y="2"/>
                  </a:lnTo>
                  <a:lnTo>
                    <a:pt x="16" y="2"/>
                  </a:lnTo>
                  <a:lnTo>
                    <a:pt x="16" y="0"/>
                  </a:lnTo>
                  <a:lnTo>
                    <a:pt x="16" y="2"/>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32" name="Freeform 553">
              <a:extLst>
                <a:ext uri="{FF2B5EF4-FFF2-40B4-BE49-F238E27FC236}">
                  <a16:creationId xmlns="" xmlns:a16="http://schemas.microsoft.com/office/drawing/2014/main" id="{B1262B38-9961-5A8D-A8D7-AC4A7845F791}"/>
                </a:ext>
              </a:extLst>
            </p:cNvPr>
            <p:cNvSpPr>
              <a:spLocks noChangeAspect="1"/>
            </p:cNvSpPr>
            <p:nvPr/>
          </p:nvSpPr>
          <p:spPr bwMode="auto">
            <a:xfrm>
              <a:off x="517" y="3380"/>
              <a:ext cx="17" cy="17"/>
            </a:xfrm>
            <a:custGeom>
              <a:avLst/>
              <a:gdLst>
                <a:gd name="T0" fmla="*/ 16 w 17"/>
                <a:gd name="T1" fmla="*/ 6 h 17"/>
                <a:gd name="T2" fmla="*/ 8 w 17"/>
                <a:gd name="T3" fmla="*/ 16 h 17"/>
                <a:gd name="T4" fmla="*/ 16 w 17"/>
                <a:gd name="T5" fmla="*/ 16 h 17"/>
                <a:gd name="T6" fmla="*/ 16 w 17"/>
                <a:gd name="T7" fmla="*/ 0 h 17"/>
                <a:gd name="T8" fmla="*/ 8 w 17"/>
                <a:gd name="T9" fmla="*/ 0 h 17"/>
                <a:gd name="T10" fmla="*/ 0 w 17"/>
                <a:gd name="T11" fmla="*/ 6 h 17"/>
                <a:gd name="T12" fmla="*/ 8 w 17"/>
                <a:gd name="T13" fmla="*/ 0 h 17"/>
                <a:gd name="T14" fmla="*/ 0 w 17"/>
                <a:gd name="T15" fmla="*/ 0 h 17"/>
                <a:gd name="T16" fmla="*/ 0 w 17"/>
                <a:gd name="T17" fmla="*/ 6 h 17"/>
                <a:gd name="T18" fmla="*/ 16 w 17"/>
                <a:gd name="T19" fmla="*/ 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6" y="6"/>
                  </a:moveTo>
                  <a:lnTo>
                    <a:pt x="8" y="16"/>
                  </a:lnTo>
                  <a:lnTo>
                    <a:pt x="16" y="16"/>
                  </a:lnTo>
                  <a:lnTo>
                    <a:pt x="16" y="0"/>
                  </a:lnTo>
                  <a:lnTo>
                    <a:pt x="8" y="0"/>
                  </a:lnTo>
                  <a:lnTo>
                    <a:pt x="0" y="6"/>
                  </a:lnTo>
                  <a:lnTo>
                    <a:pt x="8" y="0"/>
                  </a:lnTo>
                  <a:lnTo>
                    <a:pt x="0" y="0"/>
                  </a:lnTo>
                  <a:lnTo>
                    <a:pt x="0" y="6"/>
                  </a:lnTo>
                  <a:lnTo>
                    <a:pt x="16" y="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33" name="Freeform 554">
              <a:extLst>
                <a:ext uri="{FF2B5EF4-FFF2-40B4-BE49-F238E27FC236}">
                  <a16:creationId xmlns="" xmlns:a16="http://schemas.microsoft.com/office/drawing/2014/main" id="{A8FA19B1-6B55-9592-5332-ED1F6EED2B93}"/>
                </a:ext>
              </a:extLst>
            </p:cNvPr>
            <p:cNvSpPr>
              <a:spLocks noChangeAspect="1"/>
            </p:cNvSpPr>
            <p:nvPr/>
          </p:nvSpPr>
          <p:spPr bwMode="auto">
            <a:xfrm>
              <a:off x="517" y="3379"/>
              <a:ext cx="17" cy="17"/>
            </a:xfrm>
            <a:custGeom>
              <a:avLst/>
              <a:gdLst>
                <a:gd name="T0" fmla="*/ 16 w 17"/>
                <a:gd name="T1" fmla="*/ 16 h 17"/>
                <a:gd name="T2" fmla="*/ 16 w 17"/>
                <a:gd name="T3" fmla="*/ 0 h 17"/>
                <a:gd name="T4" fmla="*/ 0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16" y="0"/>
                  </a:lnTo>
                  <a:lnTo>
                    <a:pt x="0" y="0"/>
                  </a:lnTo>
                  <a:lnTo>
                    <a:pt x="0" y="16"/>
                  </a:lnTo>
                  <a:lnTo>
                    <a:pt x="1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34" name="Freeform 555">
              <a:extLst>
                <a:ext uri="{FF2B5EF4-FFF2-40B4-BE49-F238E27FC236}">
                  <a16:creationId xmlns="" xmlns:a16="http://schemas.microsoft.com/office/drawing/2014/main" id="{04737B48-EAA8-232F-7822-F0BF13D21E84}"/>
                </a:ext>
              </a:extLst>
            </p:cNvPr>
            <p:cNvSpPr>
              <a:spLocks noChangeAspect="1"/>
            </p:cNvSpPr>
            <p:nvPr/>
          </p:nvSpPr>
          <p:spPr bwMode="auto">
            <a:xfrm>
              <a:off x="517" y="3375"/>
              <a:ext cx="17" cy="17"/>
            </a:xfrm>
            <a:custGeom>
              <a:avLst/>
              <a:gdLst>
                <a:gd name="T0" fmla="*/ 16 w 17"/>
                <a:gd name="T1" fmla="*/ 0 h 17"/>
                <a:gd name="T2" fmla="*/ 16 w 17"/>
                <a:gd name="T3" fmla="*/ 16 h 17"/>
                <a:gd name="T4" fmla="*/ 0 w 17"/>
                <a:gd name="T5" fmla="*/ 16 h 17"/>
                <a:gd name="T6" fmla="*/ 0 w 17"/>
                <a:gd name="T7" fmla="*/ 0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16" y="16"/>
                  </a:lnTo>
                  <a:lnTo>
                    <a:pt x="0" y="16"/>
                  </a:lnTo>
                  <a:lnTo>
                    <a:pt x="0" y="0"/>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35" name="Freeform 556">
              <a:extLst>
                <a:ext uri="{FF2B5EF4-FFF2-40B4-BE49-F238E27FC236}">
                  <a16:creationId xmlns="" xmlns:a16="http://schemas.microsoft.com/office/drawing/2014/main" id="{6D38272C-F2F6-9F17-EBFB-3E95B39B652D}"/>
                </a:ext>
              </a:extLst>
            </p:cNvPr>
            <p:cNvSpPr>
              <a:spLocks noChangeAspect="1"/>
            </p:cNvSpPr>
            <p:nvPr/>
          </p:nvSpPr>
          <p:spPr bwMode="auto">
            <a:xfrm>
              <a:off x="519" y="3367"/>
              <a:ext cx="17" cy="17"/>
            </a:xfrm>
            <a:custGeom>
              <a:avLst/>
              <a:gdLst>
                <a:gd name="T0" fmla="*/ 5 w 17"/>
                <a:gd name="T1" fmla="*/ 6 h 17"/>
                <a:gd name="T2" fmla="*/ 5 w 17"/>
                <a:gd name="T3" fmla="*/ 4 h 17"/>
                <a:gd name="T4" fmla="*/ 16 w 17"/>
                <a:gd name="T5" fmla="*/ 16 h 17"/>
                <a:gd name="T6" fmla="*/ 5 w 17"/>
                <a:gd name="T7" fmla="*/ 16 h 17"/>
                <a:gd name="T8" fmla="*/ 5 w 17"/>
                <a:gd name="T9" fmla="*/ 6 h 17"/>
                <a:gd name="T10" fmla="*/ 5 w 17"/>
                <a:gd name="T11" fmla="*/ 4 h 17"/>
                <a:gd name="T12" fmla="*/ 5 w 17"/>
                <a:gd name="T13" fmla="*/ 6 h 17"/>
                <a:gd name="T14" fmla="*/ 0 w 17"/>
                <a:gd name="T15" fmla="*/ 0 h 17"/>
                <a:gd name="T16" fmla="*/ 5 w 17"/>
                <a:gd name="T17" fmla="*/ 4 h 17"/>
                <a:gd name="T18" fmla="*/ 5 w 17"/>
                <a:gd name="T19" fmla="*/ 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5" y="6"/>
                  </a:moveTo>
                  <a:lnTo>
                    <a:pt x="5" y="4"/>
                  </a:lnTo>
                  <a:lnTo>
                    <a:pt x="16" y="16"/>
                  </a:lnTo>
                  <a:lnTo>
                    <a:pt x="5" y="16"/>
                  </a:lnTo>
                  <a:lnTo>
                    <a:pt x="5" y="6"/>
                  </a:lnTo>
                  <a:lnTo>
                    <a:pt x="5" y="4"/>
                  </a:lnTo>
                  <a:lnTo>
                    <a:pt x="5" y="6"/>
                  </a:lnTo>
                  <a:lnTo>
                    <a:pt x="0" y="0"/>
                  </a:lnTo>
                  <a:lnTo>
                    <a:pt x="5" y="4"/>
                  </a:lnTo>
                  <a:lnTo>
                    <a:pt x="5" y="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36" name="Freeform 557">
              <a:extLst>
                <a:ext uri="{FF2B5EF4-FFF2-40B4-BE49-F238E27FC236}">
                  <a16:creationId xmlns="" xmlns:a16="http://schemas.microsoft.com/office/drawing/2014/main" id="{3888363F-4494-7FD2-60F9-2F67D142E1CC}"/>
                </a:ext>
              </a:extLst>
            </p:cNvPr>
            <p:cNvSpPr>
              <a:spLocks noChangeAspect="1"/>
            </p:cNvSpPr>
            <p:nvPr/>
          </p:nvSpPr>
          <p:spPr bwMode="auto">
            <a:xfrm>
              <a:off x="518" y="3367"/>
              <a:ext cx="17" cy="17"/>
            </a:xfrm>
            <a:custGeom>
              <a:avLst/>
              <a:gdLst>
                <a:gd name="T0" fmla="*/ 16 w 17"/>
                <a:gd name="T1" fmla="*/ 4 h 17"/>
                <a:gd name="T2" fmla="*/ 0 w 17"/>
                <a:gd name="T3" fmla="*/ 4 h 17"/>
                <a:gd name="T4" fmla="*/ 0 w 17"/>
                <a:gd name="T5" fmla="*/ 12 h 17"/>
                <a:gd name="T6" fmla="*/ 6 w 17"/>
                <a:gd name="T7" fmla="*/ 16 h 17"/>
                <a:gd name="T8" fmla="*/ 16 w 17"/>
                <a:gd name="T9" fmla="*/ 12 h 17"/>
                <a:gd name="T10" fmla="*/ 0 w 17"/>
                <a:gd name="T11" fmla="*/ 12 h 17"/>
                <a:gd name="T12" fmla="*/ 16 w 17"/>
                <a:gd name="T13" fmla="*/ 4 h 17"/>
                <a:gd name="T14" fmla="*/ 6 w 17"/>
                <a:gd name="T15" fmla="*/ 0 h 17"/>
                <a:gd name="T16" fmla="*/ 6 w 17"/>
                <a:gd name="T17" fmla="*/ 4 h 17"/>
                <a:gd name="T18" fmla="*/ 16 w 17"/>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6" y="4"/>
                  </a:moveTo>
                  <a:lnTo>
                    <a:pt x="0" y="4"/>
                  </a:lnTo>
                  <a:lnTo>
                    <a:pt x="0" y="12"/>
                  </a:lnTo>
                  <a:lnTo>
                    <a:pt x="6" y="16"/>
                  </a:lnTo>
                  <a:lnTo>
                    <a:pt x="16" y="12"/>
                  </a:lnTo>
                  <a:lnTo>
                    <a:pt x="0" y="12"/>
                  </a:lnTo>
                  <a:lnTo>
                    <a:pt x="16" y="4"/>
                  </a:lnTo>
                  <a:lnTo>
                    <a:pt x="6" y="0"/>
                  </a:lnTo>
                  <a:lnTo>
                    <a:pt x="6" y="4"/>
                  </a:lnTo>
                  <a:lnTo>
                    <a:pt x="16"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37" name="Freeform 558">
              <a:extLst>
                <a:ext uri="{FF2B5EF4-FFF2-40B4-BE49-F238E27FC236}">
                  <a16:creationId xmlns="" xmlns:a16="http://schemas.microsoft.com/office/drawing/2014/main" id="{FE4B70AF-9646-A533-2DD1-6C351155F43F}"/>
                </a:ext>
              </a:extLst>
            </p:cNvPr>
            <p:cNvSpPr>
              <a:spLocks noChangeAspect="1"/>
            </p:cNvSpPr>
            <p:nvPr/>
          </p:nvSpPr>
          <p:spPr bwMode="auto">
            <a:xfrm>
              <a:off x="518" y="3366"/>
              <a:ext cx="17" cy="17"/>
            </a:xfrm>
            <a:custGeom>
              <a:avLst/>
              <a:gdLst>
                <a:gd name="T0" fmla="*/ 16 w 17"/>
                <a:gd name="T1" fmla="*/ 10 h 17"/>
                <a:gd name="T2" fmla="*/ 9 w 17"/>
                <a:gd name="T3" fmla="*/ 0 h 17"/>
                <a:gd name="T4" fmla="*/ 0 w 17"/>
                <a:gd name="T5" fmla="*/ 5 h 17"/>
                <a:gd name="T6" fmla="*/ 6 w 17"/>
                <a:gd name="T7" fmla="*/ 16 h 17"/>
                <a:gd name="T8" fmla="*/ 6 w 17"/>
                <a:gd name="T9" fmla="*/ 10 h 17"/>
                <a:gd name="T10" fmla="*/ 16 w 17"/>
                <a:gd name="T11" fmla="*/ 1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0"/>
                  </a:moveTo>
                  <a:lnTo>
                    <a:pt x="9" y="0"/>
                  </a:lnTo>
                  <a:lnTo>
                    <a:pt x="0" y="5"/>
                  </a:lnTo>
                  <a:lnTo>
                    <a:pt x="6" y="16"/>
                  </a:lnTo>
                  <a:lnTo>
                    <a:pt x="6" y="10"/>
                  </a:lnTo>
                  <a:lnTo>
                    <a:pt x="16" y="1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38" name="Freeform 559">
              <a:extLst>
                <a:ext uri="{FF2B5EF4-FFF2-40B4-BE49-F238E27FC236}">
                  <a16:creationId xmlns="" xmlns:a16="http://schemas.microsoft.com/office/drawing/2014/main" id="{37E68A12-7E5A-8612-BDBC-599491BA0C28}"/>
                </a:ext>
              </a:extLst>
            </p:cNvPr>
            <p:cNvSpPr>
              <a:spLocks noChangeAspect="1"/>
            </p:cNvSpPr>
            <p:nvPr/>
          </p:nvSpPr>
          <p:spPr bwMode="auto">
            <a:xfrm>
              <a:off x="519" y="3357"/>
              <a:ext cx="17" cy="17"/>
            </a:xfrm>
            <a:custGeom>
              <a:avLst/>
              <a:gdLst>
                <a:gd name="T0" fmla="*/ 5 w 17"/>
                <a:gd name="T1" fmla="*/ 0 h 17"/>
                <a:gd name="T2" fmla="*/ 16 w 17"/>
                <a:gd name="T3" fmla="*/ 16 h 17"/>
                <a:gd name="T4" fmla="*/ 5 w 17"/>
                <a:gd name="T5" fmla="*/ 16 h 17"/>
                <a:gd name="T6" fmla="*/ 0 w 17"/>
                <a:gd name="T7" fmla="*/ 0 h 17"/>
                <a:gd name="T8" fmla="*/ 5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5" y="0"/>
                  </a:moveTo>
                  <a:lnTo>
                    <a:pt x="16" y="16"/>
                  </a:lnTo>
                  <a:lnTo>
                    <a:pt x="5" y="16"/>
                  </a:lnTo>
                  <a:lnTo>
                    <a:pt x="0" y="0"/>
                  </a:lnTo>
                  <a:lnTo>
                    <a:pt x="5"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39" name="Freeform 560">
              <a:extLst>
                <a:ext uri="{FF2B5EF4-FFF2-40B4-BE49-F238E27FC236}">
                  <a16:creationId xmlns="" xmlns:a16="http://schemas.microsoft.com/office/drawing/2014/main" id="{751AF268-E132-21B4-73CD-27B3071D5113}"/>
                </a:ext>
              </a:extLst>
            </p:cNvPr>
            <p:cNvSpPr>
              <a:spLocks noChangeAspect="1"/>
            </p:cNvSpPr>
            <p:nvPr/>
          </p:nvSpPr>
          <p:spPr bwMode="auto">
            <a:xfrm>
              <a:off x="521" y="3342"/>
              <a:ext cx="17" cy="17"/>
            </a:xfrm>
            <a:custGeom>
              <a:avLst/>
              <a:gdLst>
                <a:gd name="T0" fmla="*/ 16 w 17"/>
                <a:gd name="T1" fmla="*/ 0 h 17"/>
                <a:gd name="T2" fmla="*/ 0 w 17"/>
                <a:gd name="T3" fmla="*/ 16 h 17"/>
                <a:gd name="T4" fmla="*/ 16 w 17"/>
                <a:gd name="T5" fmla="*/ 0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0" y="16"/>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40" name="Freeform 561">
              <a:extLst>
                <a:ext uri="{FF2B5EF4-FFF2-40B4-BE49-F238E27FC236}">
                  <a16:creationId xmlns="" xmlns:a16="http://schemas.microsoft.com/office/drawing/2014/main" id="{9C1AECDD-062B-75AF-9803-6CBB63916C30}"/>
                </a:ext>
              </a:extLst>
            </p:cNvPr>
            <p:cNvSpPr>
              <a:spLocks noChangeAspect="1"/>
            </p:cNvSpPr>
            <p:nvPr/>
          </p:nvSpPr>
          <p:spPr bwMode="auto">
            <a:xfrm>
              <a:off x="528" y="3335"/>
              <a:ext cx="1" cy="17"/>
            </a:xfrm>
            <a:custGeom>
              <a:avLst/>
              <a:gdLst>
                <a:gd name="T0" fmla="*/ 0 w 1"/>
                <a:gd name="T1" fmla="*/ 0 h 17"/>
                <a:gd name="T2" fmla="*/ 0 w 1"/>
                <a:gd name="T3" fmla="*/ 16 h 17"/>
                <a:gd name="T4" fmla="*/ 0 w 1"/>
                <a:gd name="T5" fmla="*/ 2 h 17"/>
                <a:gd name="T6" fmla="*/ 0 w 1"/>
                <a:gd name="T7" fmla="*/ 0 h 17"/>
                <a:gd name="T8" fmla="*/ 0 60000 65536"/>
                <a:gd name="T9" fmla="*/ 0 60000 65536"/>
                <a:gd name="T10" fmla="*/ 0 60000 65536"/>
                <a:gd name="T11" fmla="*/ 0 60000 65536"/>
                <a:gd name="T12" fmla="*/ 0 w 1"/>
                <a:gd name="T13" fmla="*/ 0 h 17"/>
                <a:gd name="T14" fmla="*/ 1 w 1"/>
                <a:gd name="T15" fmla="*/ 17 h 17"/>
              </a:gdLst>
              <a:ahLst/>
              <a:cxnLst>
                <a:cxn ang="T8">
                  <a:pos x="T0" y="T1"/>
                </a:cxn>
                <a:cxn ang="T9">
                  <a:pos x="T2" y="T3"/>
                </a:cxn>
                <a:cxn ang="T10">
                  <a:pos x="T4" y="T5"/>
                </a:cxn>
                <a:cxn ang="T11">
                  <a:pos x="T6" y="T7"/>
                </a:cxn>
              </a:cxnLst>
              <a:rect l="T12" t="T13" r="T14" b="T15"/>
              <a:pathLst>
                <a:path w="1" h="17">
                  <a:moveTo>
                    <a:pt x="0" y="0"/>
                  </a:moveTo>
                  <a:lnTo>
                    <a:pt x="0" y="16"/>
                  </a:lnTo>
                  <a:lnTo>
                    <a:pt x="0" y="2"/>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41" name="Freeform 562">
              <a:extLst>
                <a:ext uri="{FF2B5EF4-FFF2-40B4-BE49-F238E27FC236}">
                  <a16:creationId xmlns="" xmlns:a16="http://schemas.microsoft.com/office/drawing/2014/main" id="{8427CFBA-0A08-259A-B883-EE3D8D18479D}"/>
                </a:ext>
              </a:extLst>
            </p:cNvPr>
            <p:cNvSpPr>
              <a:spLocks noChangeAspect="1"/>
            </p:cNvSpPr>
            <p:nvPr/>
          </p:nvSpPr>
          <p:spPr bwMode="auto">
            <a:xfrm>
              <a:off x="530" y="3327"/>
              <a:ext cx="17" cy="17"/>
            </a:xfrm>
            <a:custGeom>
              <a:avLst/>
              <a:gdLst>
                <a:gd name="T0" fmla="*/ 16 w 17"/>
                <a:gd name="T1" fmla="*/ 0 h 17"/>
                <a:gd name="T2" fmla="*/ 0 w 17"/>
                <a:gd name="T3" fmla="*/ 13 h 17"/>
                <a:gd name="T4" fmla="*/ 0 w 17"/>
                <a:gd name="T5" fmla="*/ 16 h 17"/>
                <a:gd name="T6" fmla="*/ 16 w 17"/>
                <a:gd name="T7" fmla="*/ 2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3"/>
                  </a:lnTo>
                  <a:lnTo>
                    <a:pt x="0" y="16"/>
                  </a:lnTo>
                  <a:lnTo>
                    <a:pt x="16" y="2"/>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42" name="Freeform 563">
              <a:extLst>
                <a:ext uri="{FF2B5EF4-FFF2-40B4-BE49-F238E27FC236}">
                  <a16:creationId xmlns="" xmlns:a16="http://schemas.microsoft.com/office/drawing/2014/main" id="{3AA34DCD-6940-D532-DFEF-EEFB5AD28B4F}"/>
                </a:ext>
              </a:extLst>
            </p:cNvPr>
            <p:cNvSpPr>
              <a:spLocks noChangeAspect="1"/>
            </p:cNvSpPr>
            <p:nvPr/>
          </p:nvSpPr>
          <p:spPr bwMode="auto">
            <a:xfrm>
              <a:off x="536" y="3321"/>
              <a:ext cx="17" cy="17"/>
            </a:xfrm>
            <a:custGeom>
              <a:avLst/>
              <a:gdLst>
                <a:gd name="T0" fmla="*/ 10 w 17"/>
                <a:gd name="T1" fmla="*/ 3 h 17"/>
                <a:gd name="T2" fmla="*/ 16 w 17"/>
                <a:gd name="T3" fmla="*/ 0 h 17"/>
                <a:gd name="T4" fmla="*/ 0 w 17"/>
                <a:gd name="T5" fmla="*/ 12 h 17"/>
                <a:gd name="T6" fmla="*/ 0 w 17"/>
                <a:gd name="T7" fmla="*/ 16 h 17"/>
                <a:gd name="T8" fmla="*/ 16 w 17"/>
                <a:gd name="T9" fmla="*/ 3 h 17"/>
                <a:gd name="T10" fmla="*/ 10 w 17"/>
                <a:gd name="T11" fmla="*/ 3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0" y="3"/>
                  </a:moveTo>
                  <a:lnTo>
                    <a:pt x="16" y="0"/>
                  </a:lnTo>
                  <a:lnTo>
                    <a:pt x="0" y="12"/>
                  </a:lnTo>
                  <a:lnTo>
                    <a:pt x="0" y="16"/>
                  </a:lnTo>
                  <a:lnTo>
                    <a:pt x="16" y="3"/>
                  </a:lnTo>
                  <a:lnTo>
                    <a:pt x="10" y="3"/>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43" name="Freeform 564">
              <a:extLst>
                <a:ext uri="{FF2B5EF4-FFF2-40B4-BE49-F238E27FC236}">
                  <a16:creationId xmlns="" xmlns:a16="http://schemas.microsoft.com/office/drawing/2014/main" id="{147BED4C-209F-4D39-FAEC-6F8D7A9A70E2}"/>
                </a:ext>
              </a:extLst>
            </p:cNvPr>
            <p:cNvSpPr>
              <a:spLocks noChangeAspect="1"/>
            </p:cNvSpPr>
            <p:nvPr/>
          </p:nvSpPr>
          <p:spPr bwMode="auto">
            <a:xfrm>
              <a:off x="538" y="3318"/>
              <a:ext cx="17" cy="17"/>
            </a:xfrm>
            <a:custGeom>
              <a:avLst/>
              <a:gdLst>
                <a:gd name="T0" fmla="*/ 6 w 17"/>
                <a:gd name="T1" fmla="*/ 16 h 17"/>
                <a:gd name="T2" fmla="*/ 16 w 17"/>
                <a:gd name="T3" fmla="*/ 9 h 17"/>
                <a:gd name="T4" fmla="*/ 16 w 17"/>
                <a:gd name="T5" fmla="*/ 0 h 17"/>
                <a:gd name="T6" fmla="*/ 0 w 17"/>
                <a:gd name="T7" fmla="*/ 0 h 17"/>
                <a:gd name="T8" fmla="*/ 0 w 17"/>
                <a:gd name="T9" fmla="*/ 9 h 17"/>
                <a:gd name="T10" fmla="*/ 6 w 17"/>
                <a:gd name="T11" fmla="*/ 6 h 17"/>
                <a:gd name="T12" fmla="*/ 6 w 17"/>
                <a:gd name="T13" fmla="*/ 16 h 17"/>
                <a:gd name="T14" fmla="*/ 16 w 17"/>
                <a:gd name="T15" fmla="*/ 9 h 17"/>
                <a:gd name="T16" fmla="*/ 6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6" y="16"/>
                  </a:moveTo>
                  <a:lnTo>
                    <a:pt x="16" y="9"/>
                  </a:lnTo>
                  <a:lnTo>
                    <a:pt x="16" y="0"/>
                  </a:lnTo>
                  <a:lnTo>
                    <a:pt x="0" y="0"/>
                  </a:lnTo>
                  <a:lnTo>
                    <a:pt x="0" y="9"/>
                  </a:lnTo>
                  <a:lnTo>
                    <a:pt x="6" y="6"/>
                  </a:lnTo>
                  <a:lnTo>
                    <a:pt x="6" y="16"/>
                  </a:lnTo>
                  <a:lnTo>
                    <a:pt x="16" y="9"/>
                  </a:lnTo>
                  <a:lnTo>
                    <a:pt x="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44" name="Freeform 565">
              <a:extLst>
                <a:ext uri="{FF2B5EF4-FFF2-40B4-BE49-F238E27FC236}">
                  <a16:creationId xmlns="" xmlns:a16="http://schemas.microsoft.com/office/drawing/2014/main" id="{9824D120-8779-BBA8-785A-EDE9EA935549}"/>
                </a:ext>
              </a:extLst>
            </p:cNvPr>
            <p:cNvSpPr>
              <a:spLocks noChangeAspect="1"/>
            </p:cNvSpPr>
            <p:nvPr/>
          </p:nvSpPr>
          <p:spPr bwMode="auto">
            <a:xfrm>
              <a:off x="540" y="3314"/>
              <a:ext cx="17" cy="17"/>
            </a:xfrm>
            <a:custGeom>
              <a:avLst/>
              <a:gdLst>
                <a:gd name="T0" fmla="*/ 16 w 17"/>
                <a:gd name="T1" fmla="*/ 0 h 17"/>
                <a:gd name="T2" fmla="*/ 14 w 17"/>
                <a:gd name="T3" fmla="*/ 0 h 17"/>
                <a:gd name="T4" fmla="*/ 0 w 17"/>
                <a:gd name="T5" fmla="*/ 12 h 17"/>
                <a:gd name="T6" fmla="*/ 0 w 17"/>
                <a:gd name="T7" fmla="*/ 16 h 17"/>
                <a:gd name="T8" fmla="*/ 16 w 17"/>
                <a:gd name="T9" fmla="*/ 2 h 17"/>
                <a:gd name="T10" fmla="*/ 16 w 17"/>
                <a:gd name="T11" fmla="*/ 0 h 17"/>
                <a:gd name="T12" fmla="*/ 14 w 17"/>
                <a:gd name="T13" fmla="*/ 0 h 17"/>
                <a:gd name="T14" fmla="*/ 16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6" y="0"/>
                  </a:moveTo>
                  <a:lnTo>
                    <a:pt x="14" y="0"/>
                  </a:lnTo>
                  <a:lnTo>
                    <a:pt x="0" y="12"/>
                  </a:lnTo>
                  <a:lnTo>
                    <a:pt x="0" y="16"/>
                  </a:lnTo>
                  <a:lnTo>
                    <a:pt x="16" y="2"/>
                  </a:lnTo>
                  <a:lnTo>
                    <a:pt x="16" y="0"/>
                  </a:lnTo>
                  <a:lnTo>
                    <a:pt x="14" y="0"/>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45" name="Freeform 566">
              <a:extLst>
                <a:ext uri="{FF2B5EF4-FFF2-40B4-BE49-F238E27FC236}">
                  <a16:creationId xmlns="" xmlns:a16="http://schemas.microsoft.com/office/drawing/2014/main" id="{9CAFDCB3-AB07-5122-91F2-503382781DB9}"/>
                </a:ext>
              </a:extLst>
            </p:cNvPr>
            <p:cNvSpPr>
              <a:spLocks noChangeAspect="1"/>
            </p:cNvSpPr>
            <p:nvPr/>
          </p:nvSpPr>
          <p:spPr bwMode="auto">
            <a:xfrm>
              <a:off x="550" y="3310"/>
              <a:ext cx="17" cy="17"/>
            </a:xfrm>
            <a:custGeom>
              <a:avLst/>
              <a:gdLst>
                <a:gd name="T0" fmla="*/ 13 w 17"/>
                <a:gd name="T1" fmla="*/ 16 h 17"/>
                <a:gd name="T2" fmla="*/ 0 w 17"/>
                <a:gd name="T3" fmla="*/ 8 h 17"/>
                <a:gd name="T4" fmla="*/ 0 w 17"/>
                <a:gd name="T5" fmla="*/ 0 h 17"/>
                <a:gd name="T6" fmla="*/ 13 w 17"/>
                <a:gd name="T7" fmla="*/ 8 h 17"/>
                <a:gd name="T8" fmla="*/ 16 w 17"/>
                <a:gd name="T9" fmla="*/ 8 h 17"/>
                <a:gd name="T10" fmla="*/ 13 w 17"/>
                <a:gd name="T11" fmla="*/ 8 h 17"/>
                <a:gd name="T12" fmla="*/ 16 w 17"/>
                <a:gd name="T13" fmla="*/ 8 h 17"/>
                <a:gd name="T14" fmla="*/ 13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3" y="16"/>
                  </a:moveTo>
                  <a:lnTo>
                    <a:pt x="0" y="8"/>
                  </a:lnTo>
                  <a:lnTo>
                    <a:pt x="0" y="0"/>
                  </a:lnTo>
                  <a:lnTo>
                    <a:pt x="13" y="8"/>
                  </a:lnTo>
                  <a:lnTo>
                    <a:pt x="16" y="8"/>
                  </a:lnTo>
                  <a:lnTo>
                    <a:pt x="13" y="8"/>
                  </a:lnTo>
                  <a:lnTo>
                    <a:pt x="16" y="8"/>
                  </a:lnTo>
                  <a:lnTo>
                    <a:pt x="13"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46" name="Freeform 567">
              <a:extLst>
                <a:ext uri="{FF2B5EF4-FFF2-40B4-BE49-F238E27FC236}">
                  <a16:creationId xmlns="" xmlns:a16="http://schemas.microsoft.com/office/drawing/2014/main" id="{8F1D87F4-0C95-A6F8-E7E5-FACF45286EE0}"/>
                </a:ext>
              </a:extLst>
            </p:cNvPr>
            <p:cNvSpPr>
              <a:spLocks noChangeAspect="1"/>
            </p:cNvSpPr>
            <p:nvPr/>
          </p:nvSpPr>
          <p:spPr bwMode="auto">
            <a:xfrm>
              <a:off x="554" y="3309"/>
              <a:ext cx="17" cy="17"/>
            </a:xfrm>
            <a:custGeom>
              <a:avLst/>
              <a:gdLst>
                <a:gd name="T0" fmla="*/ 0 w 17"/>
                <a:gd name="T1" fmla="*/ 16 h 17"/>
                <a:gd name="T2" fmla="*/ 16 w 17"/>
                <a:gd name="T3" fmla="*/ 8 h 17"/>
                <a:gd name="T4" fmla="*/ 0 w 17"/>
                <a:gd name="T5" fmla="*/ 0 h 17"/>
                <a:gd name="T6" fmla="*/ 0 w 17"/>
                <a:gd name="T7" fmla="*/ 8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8"/>
                  </a:lnTo>
                  <a:lnTo>
                    <a:pt x="0" y="0"/>
                  </a:lnTo>
                  <a:lnTo>
                    <a:pt x="0" y="8"/>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47" name="Freeform 568">
              <a:extLst>
                <a:ext uri="{FF2B5EF4-FFF2-40B4-BE49-F238E27FC236}">
                  <a16:creationId xmlns="" xmlns:a16="http://schemas.microsoft.com/office/drawing/2014/main" id="{8A06F42B-EDB9-70D3-285D-943EE65D4FE5}"/>
                </a:ext>
              </a:extLst>
            </p:cNvPr>
            <p:cNvSpPr>
              <a:spLocks noChangeAspect="1"/>
            </p:cNvSpPr>
            <p:nvPr/>
          </p:nvSpPr>
          <p:spPr bwMode="auto">
            <a:xfrm>
              <a:off x="557" y="3309"/>
              <a:ext cx="17" cy="17"/>
            </a:xfrm>
            <a:custGeom>
              <a:avLst/>
              <a:gdLst>
                <a:gd name="T0" fmla="*/ 16 w 17"/>
                <a:gd name="T1" fmla="*/ 16 h 17"/>
                <a:gd name="T2" fmla="*/ 0 w 17"/>
                <a:gd name="T3" fmla="*/ 6 h 17"/>
                <a:gd name="T4" fmla="*/ 0 w 17"/>
                <a:gd name="T5" fmla="*/ 0 h 17"/>
                <a:gd name="T6" fmla="*/ 16 w 17"/>
                <a:gd name="T7" fmla="*/ 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6"/>
                  </a:lnTo>
                  <a:lnTo>
                    <a:pt x="0" y="0"/>
                  </a:lnTo>
                  <a:lnTo>
                    <a:pt x="16" y="6"/>
                  </a:lnTo>
                  <a:lnTo>
                    <a:pt x="1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48" name="Freeform 569">
              <a:extLst>
                <a:ext uri="{FF2B5EF4-FFF2-40B4-BE49-F238E27FC236}">
                  <a16:creationId xmlns="" xmlns:a16="http://schemas.microsoft.com/office/drawing/2014/main" id="{A2EF7939-B530-73B6-50B6-48C2CCB5D528}"/>
                </a:ext>
              </a:extLst>
            </p:cNvPr>
            <p:cNvSpPr>
              <a:spLocks noChangeAspect="1"/>
            </p:cNvSpPr>
            <p:nvPr/>
          </p:nvSpPr>
          <p:spPr bwMode="auto">
            <a:xfrm>
              <a:off x="565" y="3310"/>
              <a:ext cx="1" cy="17"/>
            </a:xfrm>
            <a:custGeom>
              <a:avLst/>
              <a:gdLst>
                <a:gd name="T0" fmla="*/ 0 w 1"/>
                <a:gd name="T1" fmla="*/ 4 h 17"/>
                <a:gd name="T2" fmla="*/ 0 w 1"/>
                <a:gd name="T3" fmla="*/ 16 h 17"/>
                <a:gd name="T4" fmla="*/ 0 w 1"/>
                <a:gd name="T5" fmla="*/ 12 h 17"/>
                <a:gd name="T6" fmla="*/ 0 w 1"/>
                <a:gd name="T7" fmla="*/ 0 h 17"/>
                <a:gd name="T8" fmla="*/ 0 w 1"/>
                <a:gd name="T9" fmla="*/ 4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4"/>
                  </a:moveTo>
                  <a:lnTo>
                    <a:pt x="0" y="16"/>
                  </a:lnTo>
                  <a:lnTo>
                    <a:pt x="0" y="12"/>
                  </a:lnTo>
                  <a:lnTo>
                    <a:pt x="0" y="0"/>
                  </a:lnTo>
                  <a:lnTo>
                    <a:pt x="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49" name="Freeform 570">
              <a:extLst>
                <a:ext uri="{FF2B5EF4-FFF2-40B4-BE49-F238E27FC236}">
                  <a16:creationId xmlns="" xmlns:a16="http://schemas.microsoft.com/office/drawing/2014/main" id="{B44A830C-CBC5-7050-FB6D-ED0CD58C03B2}"/>
                </a:ext>
              </a:extLst>
            </p:cNvPr>
            <p:cNvSpPr>
              <a:spLocks noChangeAspect="1"/>
            </p:cNvSpPr>
            <p:nvPr/>
          </p:nvSpPr>
          <p:spPr bwMode="auto">
            <a:xfrm>
              <a:off x="568" y="3314"/>
              <a:ext cx="17" cy="17"/>
            </a:xfrm>
            <a:custGeom>
              <a:avLst/>
              <a:gdLst>
                <a:gd name="T0" fmla="*/ 15 w 17"/>
                <a:gd name="T1" fmla="*/ 8 h 17"/>
                <a:gd name="T2" fmla="*/ 16 w 17"/>
                <a:gd name="T3" fmla="*/ 8 h 17"/>
                <a:gd name="T4" fmla="*/ 0 w 17"/>
                <a:gd name="T5" fmla="*/ 0 h 17"/>
                <a:gd name="T6" fmla="*/ 16 w 17"/>
                <a:gd name="T7" fmla="*/ 16 h 17"/>
                <a:gd name="T8" fmla="*/ 15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5" y="8"/>
                  </a:moveTo>
                  <a:lnTo>
                    <a:pt x="16" y="8"/>
                  </a:lnTo>
                  <a:lnTo>
                    <a:pt x="0" y="0"/>
                  </a:lnTo>
                  <a:lnTo>
                    <a:pt x="16" y="16"/>
                  </a:lnTo>
                  <a:lnTo>
                    <a:pt x="15" y="8"/>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50" name="Freeform 571">
              <a:extLst>
                <a:ext uri="{FF2B5EF4-FFF2-40B4-BE49-F238E27FC236}">
                  <a16:creationId xmlns="" xmlns:a16="http://schemas.microsoft.com/office/drawing/2014/main" id="{05536A25-F6A7-BD33-6F59-DD04E81FA6BD}"/>
                </a:ext>
              </a:extLst>
            </p:cNvPr>
            <p:cNvSpPr>
              <a:spLocks noChangeAspect="1"/>
            </p:cNvSpPr>
            <p:nvPr/>
          </p:nvSpPr>
          <p:spPr bwMode="auto">
            <a:xfrm>
              <a:off x="584" y="3309"/>
              <a:ext cx="18" cy="17"/>
            </a:xfrm>
            <a:custGeom>
              <a:avLst/>
              <a:gdLst>
                <a:gd name="T0" fmla="*/ 17 w 18"/>
                <a:gd name="T1" fmla="*/ 0 h 17"/>
                <a:gd name="T2" fmla="*/ 0 w 18"/>
                <a:gd name="T3" fmla="*/ 13 h 17"/>
                <a:gd name="T4" fmla="*/ 0 w 18"/>
                <a:gd name="T5" fmla="*/ 16 h 17"/>
                <a:gd name="T6" fmla="*/ 17 w 18"/>
                <a:gd name="T7" fmla="*/ 2 h 17"/>
                <a:gd name="T8" fmla="*/ 17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17" y="0"/>
                  </a:moveTo>
                  <a:lnTo>
                    <a:pt x="0" y="13"/>
                  </a:lnTo>
                  <a:lnTo>
                    <a:pt x="0" y="16"/>
                  </a:lnTo>
                  <a:lnTo>
                    <a:pt x="17" y="2"/>
                  </a:lnTo>
                  <a:lnTo>
                    <a:pt x="17"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51" name="Freeform 572">
              <a:extLst>
                <a:ext uri="{FF2B5EF4-FFF2-40B4-BE49-F238E27FC236}">
                  <a16:creationId xmlns="" xmlns:a16="http://schemas.microsoft.com/office/drawing/2014/main" id="{1458A937-B4B5-5106-8B4C-BAD943BEC88F}"/>
                </a:ext>
              </a:extLst>
            </p:cNvPr>
            <p:cNvSpPr>
              <a:spLocks noChangeAspect="1"/>
            </p:cNvSpPr>
            <p:nvPr/>
          </p:nvSpPr>
          <p:spPr bwMode="auto">
            <a:xfrm>
              <a:off x="606" y="3307"/>
              <a:ext cx="17" cy="17"/>
            </a:xfrm>
            <a:custGeom>
              <a:avLst/>
              <a:gdLst>
                <a:gd name="T0" fmla="*/ 16 w 17"/>
                <a:gd name="T1" fmla="*/ 16 h 17"/>
                <a:gd name="T2" fmla="*/ 0 w 17"/>
                <a:gd name="T3" fmla="*/ 5 h 17"/>
                <a:gd name="T4" fmla="*/ 0 w 17"/>
                <a:gd name="T5" fmla="*/ 0 h 17"/>
                <a:gd name="T6" fmla="*/ 16 w 17"/>
                <a:gd name="T7" fmla="*/ 5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5"/>
                  </a:lnTo>
                  <a:lnTo>
                    <a:pt x="0" y="0"/>
                  </a:lnTo>
                  <a:lnTo>
                    <a:pt x="16" y="5"/>
                  </a:lnTo>
                  <a:lnTo>
                    <a:pt x="1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52" name="Freeform 573">
              <a:extLst>
                <a:ext uri="{FF2B5EF4-FFF2-40B4-BE49-F238E27FC236}">
                  <a16:creationId xmlns="" xmlns:a16="http://schemas.microsoft.com/office/drawing/2014/main" id="{7AA729BA-10FC-9810-2756-0C7E0911ADCE}"/>
                </a:ext>
              </a:extLst>
            </p:cNvPr>
            <p:cNvSpPr>
              <a:spLocks noChangeAspect="1"/>
            </p:cNvSpPr>
            <p:nvPr/>
          </p:nvSpPr>
          <p:spPr bwMode="auto">
            <a:xfrm>
              <a:off x="619" y="3306"/>
              <a:ext cx="1" cy="17"/>
            </a:xfrm>
            <a:custGeom>
              <a:avLst/>
              <a:gdLst>
                <a:gd name="T0" fmla="*/ 0 w 1"/>
                <a:gd name="T1" fmla="*/ 9 h 17"/>
                <a:gd name="T2" fmla="*/ 0 w 1"/>
                <a:gd name="T3" fmla="*/ 16 h 17"/>
                <a:gd name="T4" fmla="*/ 0 w 1"/>
                <a:gd name="T5" fmla="*/ 6 h 17"/>
                <a:gd name="T6" fmla="*/ 0 w 1"/>
                <a:gd name="T7" fmla="*/ 0 h 17"/>
                <a:gd name="T8" fmla="*/ 0 w 1"/>
                <a:gd name="T9" fmla="*/ 9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9"/>
                  </a:moveTo>
                  <a:lnTo>
                    <a:pt x="0" y="16"/>
                  </a:lnTo>
                  <a:lnTo>
                    <a:pt x="0" y="6"/>
                  </a:lnTo>
                  <a:lnTo>
                    <a:pt x="0" y="0"/>
                  </a:lnTo>
                  <a:lnTo>
                    <a:pt x="0" y="9"/>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53" name="Freeform 574">
              <a:extLst>
                <a:ext uri="{FF2B5EF4-FFF2-40B4-BE49-F238E27FC236}">
                  <a16:creationId xmlns="" xmlns:a16="http://schemas.microsoft.com/office/drawing/2014/main" id="{6756B5AA-3310-1D47-2BA9-531CCC642785}"/>
                </a:ext>
              </a:extLst>
            </p:cNvPr>
            <p:cNvSpPr>
              <a:spLocks noChangeAspect="1"/>
            </p:cNvSpPr>
            <p:nvPr/>
          </p:nvSpPr>
          <p:spPr bwMode="auto">
            <a:xfrm>
              <a:off x="621" y="3309"/>
              <a:ext cx="17" cy="1"/>
            </a:xfrm>
            <a:custGeom>
              <a:avLst/>
              <a:gdLst>
                <a:gd name="T0" fmla="*/ 16 w 17"/>
                <a:gd name="T1" fmla="*/ 0 h 1"/>
                <a:gd name="T2" fmla="*/ 0 w 17"/>
                <a:gd name="T3" fmla="*/ 0 h 1"/>
                <a:gd name="T4" fmla="*/ 14 w 17"/>
                <a:gd name="T5" fmla="*/ 0 h 1"/>
                <a:gd name="T6" fmla="*/ 16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16" y="0"/>
                  </a:moveTo>
                  <a:lnTo>
                    <a:pt x="0" y="0"/>
                  </a:lnTo>
                  <a:lnTo>
                    <a:pt x="14" y="0"/>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54" name="Freeform 575">
              <a:extLst>
                <a:ext uri="{FF2B5EF4-FFF2-40B4-BE49-F238E27FC236}">
                  <a16:creationId xmlns="" xmlns:a16="http://schemas.microsoft.com/office/drawing/2014/main" id="{B79D1A5A-B893-A781-E346-87A86750292E}"/>
                </a:ext>
              </a:extLst>
            </p:cNvPr>
            <p:cNvSpPr>
              <a:spLocks noChangeAspect="1"/>
            </p:cNvSpPr>
            <p:nvPr/>
          </p:nvSpPr>
          <p:spPr bwMode="auto">
            <a:xfrm>
              <a:off x="630" y="3311"/>
              <a:ext cx="17" cy="17"/>
            </a:xfrm>
            <a:custGeom>
              <a:avLst/>
              <a:gdLst>
                <a:gd name="T0" fmla="*/ 0 w 17"/>
                <a:gd name="T1" fmla="*/ 0 h 17"/>
                <a:gd name="T2" fmla="*/ 16 w 17"/>
                <a:gd name="T3" fmla="*/ 16 h 17"/>
                <a:gd name="T4" fmla="*/ 16 w 17"/>
                <a:gd name="T5" fmla="*/ 8 h 17"/>
                <a:gd name="T6" fmla="*/ 0 w 17"/>
                <a:gd name="T7" fmla="*/ 0 h 17"/>
                <a:gd name="T8" fmla="*/ 8 w 17"/>
                <a:gd name="T9" fmla="*/ 0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16" y="16"/>
                  </a:lnTo>
                  <a:lnTo>
                    <a:pt x="16" y="8"/>
                  </a:lnTo>
                  <a:lnTo>
                    <a:pt x="0" y="0"/>
                  </a:lnTo>
                  <a:lnTo>
                    <a:pt x="8"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55" name="Freeform 576">
              <a:extLst>
                <a:ext uri="{FF2B5EF4-FFF2-40B4-BE49-F238E27FC236}">
                  <a16:creationId xmlns="" xmlns:a16="http://schemas.microsoft.com/office/drawing/2014/main" id="{7073F7A7-E7E2-8BBA-CD94-76EAFC51DE53}"/>
                </a:ext>
              </a:extLst>
            </p:cNvPr>
            <p:cNvSpPr>
              <a:spLocks noChangeAspect="1"/>
            </p:cNvSpPr>
            <p:nvPr/>
          </p:nvSpPr>
          <p:spPr bwMode="auto">
            <a:xfrm>
              <a:off x="631" y="3314"/>
              <a:ext cx="17" cy="17"/>
            </a:xfrm>
            <a:custGeom>
              <a:avLst/>
              <a:gdLst>
                <a:gd name="T0" fmla="*/ 0 w 17"/>
                <a:gd name="T1" fmla="*/ 0 h 17"/>
                <a:gd name="T2" fmla="*/ 8 w 17"/>
                <a:gd name="T3" fmla="*/ 16 h 17"/>
                <a:gd name="T4" fmla="*/ 16 w 17"/>
                <a:gd name="T5" fmla="*/ 16 h 17"/>
                <a:gd name="T6" fmla="*/ 4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8" y="16"/>
                  </a:lnTo>
                  <a:lnTo>
                    <a:pt x="16" y="16"/>
                  </a:lnTo>
                  <a:lnTo>
                    <a:pt x="4"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56" name="Freeform 577">
              <a:extLst>
                <a:ext uri="{FF2B5EF4-FFF2-40B4-BE49-F238E27FC236}">
                  <a16:creationId xmlns="" xmlns:a16="http://schemas.microsoft.com/office/drawing/2014/main" id="{74F35853-751E-61A9-6014-3CF0728A0129}"/>
                </a:ext>
              </a:extLst>
            </p:cNvPr>
            <p:cNvSpPr>
              <a:spLocks noChangeAspect="1"/>
            </p:cNvSpPr>
            <p:nvPr/>
          </p:nvSpPr>
          <p:spPr bwMode="auto">
            <a:xfrm>
              <a:off x="635" y="3318"/>
              <a:ext cx="17" cy="17"/>
            </a:xfrm>
            <a:custGeom>
              <a:avLst/>
              <a:gdLst>
                <a:gd name="T0" fmla="*/ 0 w 17"/>
                <a:gd name="T1" fmla="*/ 16 h 17"/>
                <a:gd name="T2" fmla="*/ 16 w 17"/>
                <a:gd name="T3" fmla="*/ 0 h 17"/>
                <a:gd name="T4" fmla="*/ 0 w 17"/>
                <a:gd name="T5" fmla="*/ 16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6" y="0"/>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57" name="Freeform 578">
              <a:extLst>
                <a:ext uri="{FF2B5EF4-FFF2-40B4-BE49-F238E27FC236}">
                  <a16:creationId xmlns="" xmlns:a16="http://schemas.microsoft.com/office/drawing/2014/main" id="{118C15B2-E4E8-BE2B-C9B5-09B3225F16AC}"/>
                </a:ext>
              </a:extLst>
            </p:cNvPr>
            <p:cNvSpPr>
              <a:spLocks noChangeAspect="1"/>
            </p:cNvSpPr>
            <p:nvPr/>
          </p:nvSpPr>
          <p:spPr bwMode="auto">
            <a:xfrm>
              <a:off x="637" y="3326"/>
              <a:ext cx="17" cy="17"/>
            </a:xfrm>
            <a:custGeom>
              <a:avLst/>
              <a:gdLst>
                <a:gd name="T0" fmla="*/ 5 w 17"/>
                <a:gd name="T1" fmla="*/ 14 h 17"/>
                <a:gd name="T2" fmla="*/ 0 w 17"/>
                <a:gd name="T3" fmla="*/ 14 h 17"/>
                <a:gd name="T4" fmla="*/ 10 w 17"/>
                <a:gd name="T5" fmla="*/ 0 h 17"/>
                <a:gd name="T6" fmla="*/ 16 w 17"/>
                <a:gd name="T7" fmla="*/ 0 h 17"/>
                <a:gd name="T8" fmla="*/ 10 w 17"/>
                <a:gd name="T9" fmla="*/ 14 h 17"/>
                <a:gd name="T10" fmla="*/ 5 w 17"/>
                <a:gd name="T11" fmla="*/ 16 h 17"/>
                <a:gd name="T12" fmla="*/ 10 w 17"/>
                <a:gd name="T13" fmla="*/ 14 h 17"/>
                <a:gd name="T14" fmla="*/ 10 w 17"/>
                <a:gd name="T15" fmla="*/ 16 h 17"/>
                <a:gd name="T16" fmla="*/ 5 w 17"/>
                <a:gd name="T17" fmla="*/ 16 h 17"/>
                <a:gd name="T18" fmla="*/ 5 w 17"/>
                <a:gd name="T19" fmla="*/ 1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5" y="14"/>
                  </a:moveTo>
                  <a:lnTo>
                    <a:pt x="0" y="14"/>
                  </a:lnTo>
                  <a:lnTo>
                    <a:pt x="10" y="0"/>
                  </a:lnTo>
                  <a:lnTo>
                    <a:pt x="16" y="0"/>
                  </a:lnTo>
                  <a:lnTo>
                    <a:pt x="10" y="14"/>
                  </a:lnTo>
                  <a:lnTo>
                    <a:pt x="5" y="16"/>
                  </a:lnTo>
                  <a:lnTo>
                    <a:pt x="10" y="14"/>
                  </a:lnTo>
                  <a:lnTo>
                    <a:pt x="10" y="16"/>
                  </a:lnTo>
                  <a:lnTo>
                    <a:pt x="5" y="16"/>
                  </a:lnTo>
                  <a:lnTo>
                    <a:pt x="5" y="1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58" name="Freeform 579">
              <a:extLst>
                <a:ext uri="{FF2B5EF4-FFF2-40B4-BE49-F238E27FC236}">
                  <a16:creationId xmlns="" xmlns:a16="http://schemas.microsoft.com/office/drawing/2014/main" id="{79A38B37-BDA2-5D8E-F321-43A02686F2DD}"/>
                </a:ext>
              </a:extLst>
            </p:cNvPr>
            <p:cNvSpPr>
              <a:spLocks noChangeAspect="1"/>
            </p:cNvSpPr>
            <p:nvPr/>
          </p:nvSpPr>
          <p:spPr bwMode="auto">
            <a:xfrm>
              <a:off x="640" y="3336"/>
              <a:ext cx="17" cy="1"/>
            </a:xfrm>
            <a:custGeom>
              <a:avLst/>
              <a:gdLst>
                <a:gd name="T0" fmla="*/ 16 w 17"/>
                <a:gd name="T1" fmla="*/ 0 h 1"/>
                <a:gd name="T2" fmla="*/ 0 w 17"/>
                <a:gd name="T3" fmla="*/ 0 h 1"/>
                <a:gd name="T4" fmla="*/ 14 w 17"/>
                <a:gd name="T5" fmla="*/ 0 h 1"/>
                <a:gd name="T6" fmla="*/ 16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16" y="0"/>
                  </a:moveTo>
                  <a:lnTo>
                    <a:pt x="0" y="0"/>
                  </a:lnTo>
                  <a:lnTo>
                    <a:pt x="14" y="0"/>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59" name="Freeform 580">
              <a:extLst>
                <a:ext uri="{FF2B5EF4-FFF2-40B4-BE49-F238E27FC236}">
                  <a16:creationId xmlns="" xmlns:a16="http://schemas.microsoft.com/office/drawing/2014/main" id="{02AD3AFD-E969-2FCB-07E0-F1847CC3138C}"/>
                </a:ext>
              </a:extLst>
            </p:cNvPr>
            <p:cNvSpPr>
              <a:spLocks noChangeAspect="1"/>
            </p:cNvSpPr>
            <p:nvPr/>
          </p:nvSpPr>
          <p:spPr bwMode="auto">
            <a:xfrm>
              <a:off x="648" y="3338"/>
              <a:ext cx="1" cy="17"/>
            </a:xfrm>
            <a:custGeom>
              <a:avLst/>
              <a:gdLst>
                <a:gd name="T0" fmla="*/ 0 w 1"/>
                <a:gd name="T1" fmla="*/ 0 h 17"/>
                <a:gd name="T2" fmla="*/ 0 w 1"/>
                <a:gd name="T3" fmla="*/ 8 h 17"/>
                <a:gd name="T4" fmla="*/ 0 w 1"/>
                <a:gd name="T5" fmla="*/ 16 h 17"/>
                <a:gd name="T6" fmla="*/ 0 w 1"/>
                <a:gd name="T7" fmla="*/ 8 h 17"/>
                <a:gd name="T8" fmla="*/ 0 w 1"/>
                <a:gd name="T9" fmla="*/ 0 h 17"/>
                <a:gd name="T10" fmla="*/ 0 w 1"/>
                <a:gd name="T11" fmla="*/ 8 h 17"/>
                <a:gd name="T12" fmla="*/ 0 w 1"/>
                <a:gd name="T13" fmla="*/ 0 h 17"/>
                <a:gd name="T14" fmla="*/ 0 60000 65536"/>
                <a:gd name="T15" fmla="*/ 0 60000 65536"/>
                <a:gd name="T16" fmla="*/ 0 60000 65536"/>
                <a:gd name="T17" fmla="*/ 0 60000 65536"/>
                <a:gd name="T18" fmla="*/ 0 60000 65536"/>
                <a:gd name="T19" fmla="*/ 0 60000 65536"/>
                <a:gd name="T20" fmla="*/ 0 60000 65536"/>
                <a:gd name="T21" fmla="*/ 0 w 1"/>
                <a:gd name="T22" fmla="*/ 0 h 17"/>
                <a:gd name="T23" fmla="*/ 1 w 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7">
                  <a:moveTo>
                    <a:pt x="0" y="0"/>
                  </a:moveTo>
                  <a:lnTo>
                    <a:pt x="0" y="8"/>
                  </a:lnTo>
                  <a:lnTo>
                    <a:pt x="0" y="16"/>
                  </a:lnTo>
                  <a:lnTo>
                    <a:pt x="0" y="8"/>
                  </a:lnTo>
                  <a:lnTo>
                    <a:pt x="0" y="0"/>
                  </a:lnTo>
                  <a:lnTo>
                    <a:pt x="0" y="8"/>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60" name="Freeform 581">
              <a:extLst>
                <a:ext uri="{FF2B5EF4-FFF2-40B4-BE49-F238E27FC236}">
                  <a16:creationId xmlns="" xmlns:a16="http://schemas.microsoft.com/office/drawing/2014/main" id="{D33ECF6A-A2C4-7F2A-42B3-57D5EB69D17A}"/>
                </a:ext>
              </a:extLst>
            </p:cNvPr>
            <p:cNvSpPr>
              <a:spLocks noChangeAspect="1"/>
            </p:cNvSpPr>
            <p:nvPr/>
          </p:nvSpPr>
          <p:spPr bwMode="auto">
            <a:xfrm>
              <a:off x="647" y="3340"/>
              <a:ext cx="17" cy="17"/>
            </a:xfrm>
            <a:custGeom>
              <a:avLst/>
              <a:gdLst>
                <a:gd name="T0" fmla="*/ 0 w 17"/>
                <a:gd name="T1" fmla="*/ 9 h 17"/>
                <a:gd name="T2" fmla="*/ 0 w 17"/>
                <a:gd name="T3" fmla="*/ 6 h 17"/>
                <a:gd name="T4" fmla="*/ 0 w 17"/>
                <a:gd name="T5" fmla="*/ 16 h 17"/>
                <a:gd name="T6" fmla="*/ 16 w 17"/>
                <a:gd name="T7" fmla="*/ 16 h 17"/>
                <a:gd name="T8" fmla="*/ 8 w 17"/>
                <a:gd name="T9" fmla="*/ 6 h 17"/>
                <a:gd name="T10" fmla="*/ 8 w 17"/>
                <a:gd name="T11" fmla="*/ 0 h 17"/>
                <a:gd name="T12" fmla="*/ 8 w 17"/>
                <a:gd name="T13" fmla="*/ 6 h 17"/>
                <a:gd name="T14" fmla="*/ 8 w 17"/>
                <a:gd name="T15" fmla="*/ 0 h 17"/>
                <a:gd name="T16" fmla="*/ 0 w 17"/>
                <a:gd name="T17" fmla="*/ 9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9"/>
                  </a:moveTo>
                  <a:lnTo>
                    <a:pt x="0" y="6"/>
                  </a:lnTo>
                  <a:lnTo>
                    <a:pt x="0" y="16"/>
                  </a:lnTo>
                  <a:lnTo>
                    <a:pt x="16" y="16"/>
                  </a:lnTo>
                  <a:lnTo>
                    <a:pt x="8" y="6"/>
                  </a:lnTo>
                  <a:lnTo>
                    <a:pt x="8" y="0"/>
                  </a:lnTo>
                  <a:lnTo>
                    <a:pt x="8" y="6"/>
                  </a:lnTo>
                  <a:lnTo>
                    <a:pt x="8" y="0"/>
                  </a:lnTo>
                  <a:lnTo>
                    <a:pt x="0" y="9"/>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61" name="Freeform 582">
              <a:extLst>
                <a:ext uri="{FF2B5EF4-FFF2-40B4-BE49-F238E27FC236}">
                  <a16:creationId xmlns="" xmlns:a16="http://schemas.microsoft.com/office/drawing/2014/main" id="{B0AFE6D7-FF33-19F8-90C6-E52B2B7C89F5}"/>
                </a:ext>
              </a:extLst>
            </p:cNvPr>
            <p:cNvSpPr>
              <a:spLocks noChangeAspect="1"/>
            </p:cNvSpPr>
            <p:nvPr/>
          </p:nvSpPr>
          <p:spPr bwMode="auto">
            <a:xfrm>
              <a:off x="652" y="3343"/>
              <a:ext cx="17" cy="17"/>
            </a:xfrm>
            <a:custGeom>
              <a:avLst/>
              <a:gdLst>
                <a:gd name="T0" fmla="*/ 16 w 17"/>
                <a:gd name="T1" fmla="*/ 13 h 17"/>
                <a:gd name="T2" fmla="*/ 1 w 17"/>
                <a:gd name="T3" fmla="*/ 0 h 17"/>
                <a:gd name="T4" fmla="*/ 0 w 17"/>
                <a:gd name="T5" fmla="*/ 2 h 17"/>
                <a:gd name="T6" fmla="*/ 14 w 17"/>
                <a:gd name="T7" fmla="*/ 16 h 17"/>
                <a:gd name="T8" fmla="*/ 16 w 17"/>
                <a:gd name="T9" fmla="*/ 13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3"/>
                  </a:moveTo>
                  <a:lnTo>
                    <a:pt x="1" y="0"/>
                  </a:lnTo>
                  <a:lnTo>
                    <a:pt x="0" y="2"/>
                  </a:lnTo>
                  <a:lnTo>
                    <a:pt x="14" y="16"/>
                  </a:lnTo>
                  <a:lnTo>
                    <a:pt x="16" y="13"/>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62" name="Freeform 583">
              <a:extLst>
                <a:ext uri="{FF2B5EF4-FFF2-40B4-BE49-F238E27FC236}">
                  <a16:creationId xmlns="" xmlns:a16="http://schemas.microsoft.com/office/drawing/2014/main" id="{1DD4B001-2825-20D7-230F-3F61F31307EE}"/>
                </a:ext>
              </a:extLst>
            </p:cNvPr>
            <p:cNvSpPr>
              <a:spLocks noChangeAspect="1"/>
            </p:cNvSpPr>
            <p:nvPr/>
          </p:nvSpPr>
          <p:spPr bwMode="auto">
            <a:xfrm>
              <a:off x="661" y="3348"/>
              <a:ext cx="17" cy="17"/>
            </a:xfrm>
            <a:custGeom>
              <a:avLst/>
              <a:gdLst>
                <a:gd name="T0" fmla="*/ 0 w 17"/>
                <a:gd name="T1" fmla="*/ 5 h 17"/>
                <a:gd name="T2" fmla="*/ 16 w 17"/>
                <a:gd name="T3" fmla="*/ 16 h 17"/>
                <a:gd name="T4" fmla="*/ 16 w 17"/>
                <a:gd name="T5" fmla="*/ 10 h 17"/>
                <a:gd name="T6" fmla="*/ 0 w 17"/>
                <a:gd name="T7" fmla="*/ 0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6" y="16"/>
                  </a:lnTo>
                  <a:lnTo>
                    <a:pt x="16" y="10"/>
                  </a:lnTo>
                  <a:lnTo>
                    <a:pt x="0" y="0"/>
                  </a:lnTo>
                  <a:lnTo>
                    <a:pt x="0" y="5"/>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63" name="Freeform 584">
              <a:extLst>
                <a:ext uri="{FF2B5EF4-FFF2-40B4-BE49-F238E27FC236}">
                  <a16:creationId xmlns="" xmlns:a16="http://schemas.microsoft.com/office/drawing/2014/main" id="{8710CCEF-A8B2-C29D-7590-96F125CA1CF7}"/>
                </a:ext>
              </a:extLst>
            </p:cNvPr>
            <p:cNvSpPr>
              <a:spLocks noChangeAspect="1"/>
            </p:cNvSpPr>
            <p:nvPr/>
          </p:nvSpPr>
          <p:spPr bwMode="auto">
            <a:xfrm>
              <a:off x="664" y="3352"/>
              <a:ext cx="17" cy="1"/>
            </a:xfrm>
            <a:custGeom>
              <a:avLst/>
              <a:gdLst>
                <a:gd name="T0" fmla="*/ 16 w 17"/>
                <a:gd name="T1" fmla="*/ 0 h 1"/>
                <a:gd name="T2" fmla="*/ 2 w 17"/>
                <a:gd name="T3" fmla="*/ 0 h 1"/>
                <a:gd name="T4" fmla="*/ 0 w 17"/>
                <a:gd name="T5" fmla="*/ 0 h 1"/>
                <a:gd name="T6" fmla="*/ 16 w 17"/>
                <a:gd name="T7" fmla="*/ 0 h 1"/>
                <a:gd name="T8" fmla="*/ 16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16" y="0"/>
                  </a:moveTo>
                  <a:lnTo>
                    <a:pt x="2" y="0"/>
                  </a:lnTo>
                  <a:lnTo>
                    <a:pt x="0" y="0"/>
                  </a:lnTo>
                  <a:lnTo>
                    <a:pt x="16"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64" name="Freeform 585">
              <a:extLst>
                <a:ext uri="{FF2B5EF4-FFF2-40B4-BE49-F238E27FC236}">
                  <a16:creationId xmlns="" xmlns:a16="http://schemas.microsoft.com/office/drawing/2014/main" id="{87EE0773-4573-CB75-38A3-46ADA64E8361}"/>
                </a:ext>
              </a:extLst>
            </p:cNvPr>
            <p:cNvSpPr>
              <a:spLocks noChangeAspect="1"/>
            </p:cNvSpPr>
            <p:nvPr/>
          </p:nvSpPr>
          <p:spPr bwMode="auto">
            <a:xfrm>
              <a:off x="677" y="3358"/>
              <a:ext cx="1" cy="17"/>
            </a:xfrm>
            <a:custGeom>
              <a:avLst/>
              <a:gdLst>
                <a:gd name="T0" fmla="*/ 0 w 1"/>
                <a:gd name="T1" fmla="*/ 16 h 17"/>
                <a:gd name="T2" fmla="*/ 0 w 1"/>
                <a:gd name="T3" fmla="*/ 0 h 17"/>
                <a:gd name="T4" fmla="*/ 0 w 1"/>
                <a:gd name="T5" fmla="*/ 8 h 17"/>
                <a:gd name="T6" fmla="*/ 0 w 1"/>
                <a:gd name="T7" fmla="*/ 1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0"/>
                  </a:lnTo>
                  <a:lnTo>
                    <a:pt x="0" y="8"/>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65" name="Freeform 586">
              <a:extLst>
                <a:ext uri="{FF2B5EF4-FFF2-40B4-BE49-F238E27FC236}">
                  <a16:creationId xmlns="" xmlns:a16="http://schemas.microsoft.com/office/drawing/2014/main" id="{F7A622C3-53DE-AA6F-1FAB-4B7D92CD4AB8}"/>
                </a:ext>
              </a:extLst>
            </p:cNvPr>
            <p:cNvSpPr>
              <a:spLocks noChangeAspect="1"/>
            </p:cNvSpPr>
            <p:nvPr/>
          </p:nvSpPr>
          <p:spPr bwMode="auto">
            <a:xfrm>
              <a:off x="682" y="3363"/>
              <a:ext cx="17" cy="17"/>
            </a:xfrm>
            <a:custGeom>
              <a:avLst/>
              <a:gdLst>
                <a:gd name="T0" fmla="*/ 16 w 17"/>
                <a:gd name="T1" fmla="*/ 16 h 17"/>
                <a:gd name="T2" fmla="*/ 4 w 17"/>
                <a:gd name="T3" fmla="*/ 0 h 17"/>
                <a:gd name="T4" fmla="*/ 0 w 17"/>
                <a:gd name="T5" fmla="*/ 0 h 17"/>
                <a:gd name="T6" fmla="*/ 16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4" y="0"/>
                  </a:lnTo>
                  <a:lnTo>
                    <a:pt x="0" y="0"/>
                  </a:lnTo>
                  <a:lnTo>
                    <a:pt x="1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66" name="Freeform 587">
              <a:extLst>
                <a:ext uri="{FF2B5EF4-FFF2-40B4-BE49-F238E27FC236}">
                  <a16:creationId xmlns="" xmlns:a16="http://schemas.microsoft.com/office/drawing/2014/main" id="{52B9B12A-F65C-CB49-F557-2A3CF1D65299}"/>
                </a:ext>
              </a:extLst>
            </p:cNvPr>
            <p:cNvSpPr>
              <a:spLocks noChangeAspect="1"/>
            </p:cNvSpPr>
            <p:nvPr/>
          </p:nvSpPr>
          <p:spPr bwMode="auto">
            <a:xfrm>
              <a:off x="682" y="3375"/>
              <a:ext cx="17" cy="17"/>
            </a:xfrm>
            <a:custGeom>
              <a:avLst/>
              <a:gdLst>
                <a:gd name="T0" fmla="*/ 0 w 17"/>
                <a:gd name="T1" fmla="*/ 16 h 17"/>
                <a:gd name="T2" fmla="*/ 6 w 17"/>
                <a:gd name="T3" fmla="*/ 0 h 17"/>
                <a:gd name="T4" fmla="*/ 16 w 17"/>
                <a:gd name="T5" fmla="*/ 0 h 17"/>
                <a:gd name="T6" fmla="*/ 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6" y="0"/>
                  </a:lnTo>
                  <a:lnTo>
                    <a:pt x="16" y="0"/>
                  </a:lnTo>
                  <a:lnTo>
                    <a:pt x="6"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67" name="Freeform 588">
              <a:extLst>
                <a:ext uri="{FF2B5EF4-FFF2-40B4-BE49-F238E27FC236}">
                  <a16:creationId xmlns="" xmlns:a16="http://schemas.microsoft.com/office/drawing/2014/main" id="{63A3BD7C-1BEE-7F1E-5627-815DD408D237}"/>
                </a:ext>
              </a:extLst>
            </p:cNvPr>
            <p:cNvSpPr>
              <a:spLocks noChangeAspect="1"/>
            </p:cNvSpPr>
            <p:nvPr/>
          </p:nvSpPr>
          <p:spPr bwMode="auto">
            <a:xfrm>
              <a:off x="682" y="33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68" name="Freeform 589">
              <a:extLst>
                <a:ext uri="{FF2B5EF4-FFF2-40B4-BE49-F238E27FC236}">
                  <a16:creationId xmlns="" xmlns:a16="http://schemas.microsoft.com/office/drawing/2014/main" id="{53087C98-3FFE-7FB8-8B5F-AB63193FBE57}"/>
                </a:ext>
              </a:extLst>
            </p:cNvPr>
            <p:cNvSpPr>
              <a:spLocks noChangeAspect="1"/>
            </p:cNvSpPr>
            <p:nvPr/>
          </p:nvSpPr>
          <p:spPr bwMode="auto">
            <a:xfrm>
              <a:off x="682" y="3392"/>
              <a:ext cx="17" cy="17"/>
            </a:xfrm>
            <a:custGeom>
              <a:avLst/>
              <a:gdLst>
                <a:gd name="T0" fmla="*/ 6 w 17"/>
                <a:gd name="T1" fmla="*/ 16 h 17"/>
                <a:gd name="T2" fmla="*/ 0 w 17"/>
                <a:gd name="T3" fmla="*/ 0 h 17"/>
                <a:gd name="T4" fmla="*/ 6 w 17"/>
                <a:gd name="T5" fmla="*/ 0 h 17"/>
                <a:gd name="T6" fmla="*/ 16 w 17"/>
                <a:gd name="T7" fmla="*/ 16 h 17"/>
                <a:gd name="T8" fmla="*/ 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6" y="16"/>
                  </a:moveTo>
                  <a:lnTo>
                    <a:pt x="0" y="0"/>
                  </a:lnTo>
                  <a:lnTo>
                    <a:pt x="6" y="0"/>
                  </a:lnTo>
                  <a:lnTo>
                    <a:pt x="16" y="16"/>
                  </a:lnTo>
                  <a:lnTo>
                    <a:pt x="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69" name="Freeform 590">
              <a:extLst>
                <a:ext uri="{FF2B5EF4-FFF2-40B4-BE49-F238E27FC236}">
                  <a16:creationId xmlns="" xmlns:a16="http://schemas.microsoft.com/office/drawing/2014/main" id="{4CEC4204-692B-0D53-A6DC-3BF2F338D4DC}"/>
                </a:ext>
              </a:extLst>
            </p:cNvPr>
            <p:cNvSpPr>
              <a:spLocks noChangeAspect="1"/>
            </p:cNvSpPr>
            <p:nvPr/>
          </p:nvSpPr>
          <p:spPr bwMode="auto">
            <a:xfrm>
              <a:off x="682" y="3401"/>
              <a:ext cx="17" cy="17"/>
            </a:xfrm>
            <a:custGeom>
              <a:avLst/>
              <a:gdLst>
                <a:gd name="T0" fmla="*/ 8 w 17"/>
                <a:gd name="T1" fmla="*/ 16 h 17"/>
                <a:gd name="T2" fmla="*/ 0 w 17"/>
                <a:gd name="T3" fmla="*/ 0 h 17"/>
                <a:gd name="T4" fmla="*/ 16 w 17"/>
                <a:gd name="T5" fmla="*/ 16 h 17"/>
                <a:gd name="T6" fmla="*/ 8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8" y="16"/>
                  </a:moveTo>
                  <a:lnTo>
                    <a:pt x="0" y="0"/>
                  </a:lnTo>
                  <a:lnTo>
                    <a:pt x="16" y="16"/>
                  </a:lnTo>
                  <a:lnTo>
                    <a:pt x="8"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70" name="Freeform 591">
              <a:extLst>
                <a:ext uri="{FF2B5EF4-FFF2-40B4-BE49-F238E27FC236}">
                  <a16:creationId xmlns="" xmlns:a16="http://schemas.microsoft.com/office/drawing/2014/main" id="{EDA2CA14-C520-0DF3-D1F1-819A4AFBA867}"/>
                </a:ext>
              </a:extLst>
            </p:cNvPr>
            <p:cNvSpPr>
              <a:spLocks noChangeAspect="1"/>
            </p:cNvSpPr>
            <p:nvPr/>
          </p:nvSpPr>
          <p:spPr bwMode="auto">
            <a:xfrm>
              <a:off x="682" y="3411"/>
              <a:ext cx="1" cy="17"/>
            </a:xfrm>
            <a:custGeom>
              <a:avLst/>
              <a:gdLst>
                <a:gd name="T0" fmla="*/ 0 w 1"/>
                <a:gd name="T1" fmla="*/ 16 h 17"/>
                <a:gd name="T2" fmla="*/ 0 w 1"/>
                <a:gd name="T3" fmla="*/ 0 h 17"/>
                <a:gd name="T4" fmla="*/ 0 w 1"/>
                <a:gd name="T5" fmla="*/ 14 h 17"/>
                <a:gd name="T6" fmla="*/ 0 w 1"/>
                <a:gd name="T7" fmla="*/ 16 h 17"/>
                <a:gd name="T8" fmla="*/ 0 60000 65536"/>
                <a:gd name="T9" fmla="*/ 0 60000 65536"/>
                <a:gd name="T10" fmla="*/ 0 60000 65536"/>
                <a:gd name="T11" fmla="*/ 0 60000 65536"/>
                <a:gd name="T12" fmla="*/ 0 w 1"/>
                <a:gd name="T13" fmla="*/ 0 h 17"/>
                <a:gd name="T14" fmla="*/ 1 w 1"/>
                <a:gd name="T15" fmla="*/ 17 h 17"/>
              </a:gdLst>
              <a:ahLst/>
              <a:cxnLst>
                <a:cxn ang="T8">
                  <a:pos x="T0" y="T1"/>
                </a:cxn>
                <a:cxn ang="T9">
                  <a:pos x="T2" y="T3"/>
                </a:cxn>
                <a:cxn ang="T10">
                  <a:pos x="T4" y="T5"/>
                </a:cxn>
                <a:cxn ang="T11">
                  <a:pos x="T6" y="T7"/>
                </a:cxn>
              </a:cxnLst>
              <a:rect l="T12" t="T13" r="T14" b="T15"/>
              <a:pathLst>
                <a:path w="1" h="17">
                  <a:moveTo>
                    <a:pt x="0" y="16"/>
                  </a:moveTo>
                  <a:lnTo>
                    <a:pt x="0" y="0"/>
                  </a:lnTo>
                  <a:lnTo>
                    <a:pt x="0" y="14"/>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71" name="Freeform 592">
              <a:extLst>
                <a:ext uri="{FF2B5EF4-FFF2-40B4-BE49-F238E27FC236}">
                  <a16:creationId xmlns="" xmlns:a16="http://schemas.microsoft.com/office/drawing/2014/main" id="{82AB3013-1AE5-6FA0-2F89-EE6CA2C895D8}"/>
                </a:ext>
              </a:extLst>
            </p:cNvPr>
            <p:cNvSpPr>
              <a:spLocks noChangeAspect="1"/>
            </p:cNvSpPr>
            <p:nvPr/>
          </p:nvSpPr>
          <p:spPr bwMode="auto">
            <a:xfrm>
              <a:off x="677" y="3420"/>
              <a:ext cx="1" cy="17"/>
            </a:xfrm>
            <a:custGeom>
              <a:avLst/>
              <a:gdLst>
                <a:gd name="T0" fmla="*/ 0 w 1"/>
                <a:gd name="T1" fmla="*/ 16 h 17"/>
                <a:gd name="T2" fmla="*/ 0 w 1"/>
                <a:gd name="T3" fmla="*/ 2 h 17"/>
                <a:gd name="T4" fmla="*/ 0 w 1"/>
                <a:gd name="T5" fmla="*/ 0 h 17"/>
                <a:gd name="T6" fmla="*/ 0 w 1"/>
                <a:gd name="T7" fmla="*/ 14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2"/>
                  </a:lnTo>
                  <a:lnTo>
                    <a:pt x="0" y="0"/>
                  </a:lnTo>
                  <a:lnTo>
                    <a:pt x="0" y="14"/>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72" name="Freeform 593">
              <a:extLst>
                <a:ext uri="{FF2B5EF4-FFF2-40B4-BE49-F238E27FC236}">
                  <a16:creationId xmlns="" xmlns:a16="http://schemas.microsoft.com/office/drawing/2014/main" id="{36C61E04-C268-A1AB-A8C2-D7F3D4183509}"/>
                </a:ext>
              </a:extLst>
            </p:cNvPr>
            <p:cNvSpPr>
              <a:spLocks noChangeAspect="1"/>
            </p:cNvSpPr>
            <p:nvPr/>
          </p:nvSpPr>
          <p:spPr bwMode="auto">
            <a:xfrm>
              <a:off x="673" y="3428"/>
              <a:ext cx="17" cy="17"/>
            </a:xfrm>
            <a:custGeom>
              <a:avLst/>
              <a:gdLst>
                <a:gd name="T0" fmla="*/ 0 w 17"/>
                <a:gd name="T1" fmla="*/ 16 h 17"/>
                <a:gd name="T2" fmla="*/ 16 w 17"/>
                <a:gd name="T3" fmla="*/ 2 h 17"/>
                <a:gd name="T4" fmla="*/ 16 w 17"/>
                <a:gd name="T5" fmla="*/ 0 h 17"/>
                <a:gd name="T6" fmla="*/ 0 w 17"/>
                <a:gd name="T7" fmla="*/ 13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2"/>
                  </a:lnTo>
                  <a:lnTo>
                    <a:pt x="16" y="0"/>
                  </a:lnTo>
                  <a:lnTo>
                    <a:pt x="0" y="13"/>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73" name="Freeform 594">
              <a:extLst>
                <a:ext uri="{FF2B5EF4-FFF2-40B4-BE49-F238E27FC236}">
                  <a16:creationId xmlns="" xmlns:a16="http://schemas.microsoft.com/office/drawing/2014/main" id="{2421B805-F791-9580-18B8-C54B4CA2AD76}"/>
                </a:ext>
              </a:extLst>
            </p:cNvPr>
            <p:cNvSpPr>
              <a:spLocks noChangeAspect="1"/>
            </p:cNvSpPr>
            <p:nvPr/>
          </p:nvSpPr>
          <p:spPr bwMode="auto">
            <a:xfrm>
              <a:off x="669" y="3435"/>
              <a:ext cx="1" cy="17"/>
            </a:xfrm>
            <a:custGeom>
              <a:avLst/>
              <a:gdLst>
                <a:gd name="T0" fmla="*/ 0 w 1"/>
                <a:gd name="T1" fmla="*/ 16 h 17"/>
                <a:gd name="T2" fmla="*/ 0 w 1"/>
                <a:gd name="T3" fmla="*/ 2 h 17"/>
                <a:gd name="T4" fmla="*/ 0 w 1"/>
                <a:gd name="T5" fmla="*/ 0 h 17"/>
                <a:gd name="T6" fmla="*/ 0 w 1"/>
                <a:gd name="T7" fmla="*/ 13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2"/>
                  </a:lnTo>
                  <a:lnTo>
                    <a:pt x="0" y="0"/>
                  </a:lnTo>
                  <a:lnTo>
                    <a:pt x="0" y="13"/>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74" name="Freeform 595">
              <a:extLst>
                <a:ext uri="{FF2B5EF4-FFF2-40B4-BE49-F238E27FC236}">
                  <a16:creationId xmlns="" xmlns:a16="http://schemas.microsoft.com/office/drawing/2014/main" id="{B6797887-5B3B-8EBB-7466-9E83E7F77785}"/>
                </a:ext>
              </a:extLst>
            </p:cNvPr>
            <p:cNvSpPr>
              <a:spLocks noChangeAspect="1"/>
            </p:cNvSpPr>
            <p:nvPr/>
          </p:nvSpPr>
          <p:spPr bwMode="auto">
            <a:xfrm>
              <a:off x="665" y="3442"/>
              <a:ext cx="17" cy="17"/>
            </a:xfrm>
            <a:custGeom>
              <a:avLst/>
              <a:gdLst>
                <a:gd name="T0" fmla="*/ 0 w 17"/>
                <a:gd name="T1" fmla="*/ 16 h 17"/>
                <a:gd name="T2" fmla="*/ 16 w 17"/>
                <a:gd name="T3" fmla="*/ 0 h 17"/>
                <a:gd name="T4" fmla="*/ 0 w 17"/>
                <a:gd name="T5" fmla="*/ 16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6" y="0"/>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75" name="Freeform 596">
              <a:extLst>
                <a:ext uri="{FF2B5EF4-FFF2-40B4-BE49-F238E27FC236}">
                  <a16:creationId xmlns="" xmlns:a16="http://schemas.microsoft.com/office/drawing/2014/main" id="{27E0228D-2333-4D4D-BB5A-7BE119C1F868}"/>
                </a:ext>
              </a:extLst>
            </p:cNvPr>
            <p:cNvSpPr>
              <a:spLocks noChangeAspect="1"/>
            </p:cNvSpPr>
            <p:nvPr/>
          </p:nvSpPr>
          <p:spPr bwMode="auto">
            <a:xfrm>
              <a:off x="657" y="3445"/>
              <a:ext cx="17" cy="1"/>
            </a:xfrm>
            <a:custGeom>
              <a:avLst/>
              <a:gdLst>
                <a:gd name="T0" fmla="*/ 0 w 17"/>
                <a:gd name="T1" fmla="*/ 0 h 1"/>
                <a:gd name="T2" fmla="*/ 16 w 17"/>
                <a:gd name="T3" fmla="*/ 0 h 1"/>
                <a:gd name="T4" fmla="*/ 0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16"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76" name="Freeform 597">
              <a:extLst>
                <a:ext uri="{FF2B5EF4-FFF2-40B4-BE49-F238E27FC236}">
                  <a16:creationId xmlns="" xmlns:a16="http://schemas.microsoft.com/office/drawing/2014/main" id="{F49A39C3-5CEB-5915-1DE0-C5BC4CDAFC61}"/>
                </a:ext>
              </a:extLst>
            </p:cNvPr>
            <p:cNvSpPr>
              <a:spLocks noChangeAspect="1"/>
            </p:cNvSpPr>
            <p:nvPr/>
          </p:nvSpPr>
          <p:spPr bwMode="auto">
            <a:xfrm>
              <a:off x="654" y="3447"/>
              <a:ext cx="17" cy="17"/>
            </a:xfrm>
            <a:custGeom>
              <a:avLst/>
              <a:gdLst>
                <a:gd name="T0" fmla="*/ 0 w 17"/>
                <a:gd name="T1" fmla="*/ 0 h 17"/>
                <a:gd name="T2" fmla="*/ 16 w 17"/>
                <a:gd name="T3" fmla="*/ 5 h 17"/>
                <a:gd name="T4" fmla="*/ 16 w 17"/>
                <a:gd name="T5" fmla="*/ 16 h 17"/>
                <a:gd name="T6" fmla="*/ 0 w 17"/>
                <a:gd name="T7" fmla="*/ 5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5"/>
                  </a:lnTo>
                  <a:lnTo>
                    <a:pt x="16" y="16"/>
                  </a:lnTo>
                  <a:lnTo>
                    <a:pt x="0" y="5"/>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77" name="Freeform 598">
              <a:extLst>
                <a:ext uri="{FF2B5EF4-FFF2-40B4-BE49-F238E27FC236}">
                  <a16:creationId xmlns="" xmlns:a16="http://schemas.microsoft.com/office/drawing/2014/main" id="{4AF5C9B6-931E-E1B1-6272-DDDCC41EA2B7}"/>
                </a:ext>
              </a:extLst>
            </p:cNvPr>
            <p:cNvSpPr>
              <a:spLocks noChangeAspect="1"/>
            </p:cNvSpPr>
            <p:nvPr/>
          </p:nvSpPr>
          <p:spPr bwMode="auto">
            <a:xfrm>
              <a:off x="647" y="3447"/>
              <a:ext cx="17" cy="17"/>
            </a:xfrm>
            <a:custGeom>
              <a:avLst/>
              <a:gdLst>
                <a:gd name="T0" fmla="*/ 0 w 17"/>
                <a:gd name="T1" fmla="*/ 6 h 17"/>
                <a:gd name="T2" fmla="*/ 16 w 17"/>
                <a:gd name="T3" fmla="*/ 0 h 17"/>
                <a:gd name="T4" fmla="*/ 16 w 17"/>
                <a:gd name="T5" fmla="*/ 9 h 17"/>
                <a:gd name="T6" fmla="*/ 0 w 17"/>
                <a:gd name="T7" fmla="*/ 16 h 17"/>
                <a:gd name="T8" fmla="*/ 0 w 17"/>
                <a:gd name="T9" fmla="*/ 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6"/>
                  </a:moveTo>
                  <a:lnTo>
                    <a:pt x="16" y="0"/>
                  </a:lnTo>
                  <a:lnTo>
                    <a:pt x="16" y="9"/>
                  </a:lnTo>
                  <a:lnTo>
                    <a:pt x="0" y="16"/>
                  </a:lnTo>
                  <a:lnTo>
                    <a:pt x="0" y="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78" name="Freeform 599">
              <a:extLst>
                <a:ext uri="{FF2B5EF4-FFF2-40B4-BE49-F238E27FC236}">
                  <a16:creationId xmlns="" xmlns:a16="http://schemas.microsoft.com/office/drawing/2014/main" id="{761D13BF-2179-00AE-C92D-81256402CE09}"/>
                </a:ext>
              </a:extLst>
            </p:cNvPr>
            <p:cNvSpPr>
              <a:spLocks noChangeAspect="1"/>
            </p:cNvSpPr>
            <p:nvPr/>
          </p:nvSpPr>
          <p:spPr bwMode="auto">
            <a:xfrm>
              <a:off x="644" y="3446"/>
              <a:ext cx="17" cy="17"/>
            </a:xfrm>
            <a:custGeom>
              <a:avLst/>
              <a:gdLst>
                <a:gd name="T0" fmla="*/ 16 w 17"/>
                <a:gd name="T1" fmla="*/ 4 h 17"/>
                <a:gd name="T2" fmla="*/ 12 w 17"/>
                <a:gd name="T3" fmla="*/ 4 h 17"/>
                <a:gd name="T4" fmla="*/ 0 w 17"/>
                <a:gd name="T5" fmla="*/ 0 h 17"/>
                <a:gd name="T6" fmla="*/ 0 w 17"/>
                <a:gd name="T7" fmla="*/ 12 h 17"/>
                <a:gd name="T8" fmla="*/ 12 w 17"/>
                <a:gd name="T9" fmla="*/ 16 h 17"/>
                <a:gd name="T10" fmla="*/ 16 w 17"/>
                <a:gd name="T11" fmla="*/ 4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4"/>
                  </a:moveTo>
                  <a:lnTo>
                    <a:pt x="12" y="4"/>
                  </a:lnTo>
                  <a:lnTo>
                    <a:pt x="0" y="0"/>
                  </a:lnTo>
                  <a:lnTo>
                    <a:pt x="0" y="12"/>
                  </a:lnTo>
                  <a:lnTo>
                    <a:pt x="12" y="16"/>
                  </a:lnTo>
                  <a:lnTo>
                    <a:pt x="16"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79" name="Freeform 600">
              <a:extLst>
                <a:ext uri="{FF2B5EF4-FFF2-40B4-BE49-F238E27FC236}">
                  <a16:creationId xmlns="" xmlns:a16="http://schemas.microsoft.com/office/drawing/2014/main" id="{6207AA5A-0B9F-67D6-7FCE-EA6B09EEAE83}"/>
                </a:ext>
              </a:extLst>
            </p:cNvPr>
            <p:cNvSpPr>
              <a:spLocks noChangeAspect="1"/>
            </p:cNvSpPr>
            <p:nvPr/>
          </p:nvSpPr>
          <p:spPr bwMode="auto">
            <a:xfrm>
              <a:off x="640" y="3445"/>
              <a:ext cx="17" cy="17"/>
            </a:xfrm>
            <a:custGeom>
              <a:avLst/>
              <a:gdLst>
                <a:gd name="T0" fmla="*/ 0 w 17"/>
                <a:gd name="T1" fmla="*/ 5 h 17"/>
                <a:gd name="T2" fmla="*/ 16 w 17"/>
                <a:gd name="T3" fmla="*/ 0 h 17"/>
                <a:gd name="T4" fmla="*/ 16 w 17"/>
                <a:gd name="T5" fmla="*/ 5 h 17"/>
                <a:gd name="T6" fmla="*/ 0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6" y="0"/>
                  </a:lnTo>
                  <a:lnTo>
                    <a:pt x="16" y="5"/>
                  </a:lnTo>
                  <a:lnTo>
                    <a:pt x="0" y="16"/>
                  </a:lnTo>
                  <a:lnTo>
                    <a:pt x="0" y="5"/>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80" name="Freeform 601">
              <a:extLst>
                <a:ext uri="{FF2B5EF4-FFF2-40B4-BE49-F238E27FC236}">
                  <a16:creationId xmlns="" xmlns:a16="http://schemas.microsoft.com/office/drawing/2014/main" id="{8A4443C9-21E3-39AE-BD03-80417AA072FF}"/>
                </a:ext>
              </a:extLst>
            </p:cNvPr>
            <p:cNvSpPr>
              <a:spLocks noChangeAspect="1"/>
            </p:cNvSpPr>
            <p:nvPr/>
          </p:nvSpPr>
          <p:spPr bwMode="auto">
            <a:xfrm>
              <a:off x="551" y="3341"/>
              <a:ext cx="21" cy="29"/>
            </a:xfrm>
            <a:custGeom>
              <a:avLst/>
              <a:gdLst>
                <a:gd name="T0" fmla="*/ 0 w 21"/>
                <a:gd name="T1" fmla="*/ 17 h 29"/>
                <a:gd name="T2" fmla="*/ 0 w 21"/>
                <a:gd name="T3" fmla="*/ 11 h 29"/>
                <a:gd name="T4" fmla="*/ 0 w 21"/>
                <a:gd name="T5" fmla="*/ 6 h 29"/>
                <a:gd name="T6" fmla="*/ 2 w 21"/>
                <a:gd name="T7" fmla="*/ 2 h 29"/>
                <a:gd name="T8" fmla="*/ 3 w 21"/>
                <a:gd name="T9" fmla="*/ 0 h 29"/>
                <a:gd name="T10" fmla="*/ 5 w 21"/>
                <a:gd name="T11" fmla="*/ 0 h 29"/>
                <a:gd name="T12" fmla="*/ 9 w 21"/>
                <a:gd name="T13" fmla="*/ 0 h 29"/>
                <a:gd name="T14" fmla="*/ 13 w 21"/>
                <a:gd name="T15" fmla="*/ 1 h 29"/>
                <a:gd name="T16" fmla="*/ 16 w 21"/>
                <a:gd name="T17" fmla="*/ 5 h 29"/>
                <a:gd name="T18" fmla="*/ 18 w 21"/>
                <a:gd name="T19" fmla="*/ 10 h 29"/>
                <a:gd name="T20" fmla="*/ 20 w 21"/>
                <a:gd name="T21" fmla="*/ 15 h 29"/>
                <a:gd name="T22" fmla="*/ 19 w 21"/>
                <a:gd name="T23" fmla="*/ 22 h 29"/>
                <a:gd name="T24" fmla="*/ 16 w 21"/>
                <a:gd name="T25" fmla="*/ 25 h 29"/>
                <a:gd name="T26" fmla="*/ 16 w 21"/>
                <a:gd name="T27" fmla="*/ 27 h 29"/>
                <a:gd name="T28" fmla="*/ 14 w 21"/>
                <a:gd name="T29" fmla="*/ 28 h 29"/>
                <a:gd name="T30" fmla="*/ 10 w 21"/>
                <a:gd name="T31" fmla="*/ 28 h 29"/>
                <a:gd name="T32" fmla="*/ 6 w 21"/>
                <a:gd name="T33" fmla="*/ 25 h 29"/>
                <a:gd name="T34" fmla="*/ 3 w 21"/>
                <a:gd name="T35" fmla="*/ 22 h 29"/>
                <a:gd name="T36" fmla="*/ 0 w 21"/>
                <a:gd name="T37" fmla="*/ 1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9"/>
                <a:gd name="T59" fmla="*/ 21 w 21"/>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9">
                  <a:moveTo>
                    <a:pt x="0" y="17"/>
                  </a:moveTo>
                  <a:lnTo>
                    <a:pt x="0" y="11"/>
                  </a:lnTo>
                  <a:lnTo>
                    <a:pt x="0" y="6"/>
                  </a:lnTo>
                  <a:lnTo>
                    <a:pt x="2" y="2"/>
                  </a:lnTo>
                  <a:lnTo>
                    <a:pt x="3" y="0"/>
                  </a:lnTo>
                  <a:lnTo>
                    <a:pt x="5" y="0"/>
                  </a:lnTo>
                  <a:lnTo>
                    <a:pt x="9" y="0"/>
                  </a:lnTo>
                  <a:lnTo>
                    <a:pt x="13" y="1"/>
                  </a:lnTo>
                  <a:lnTo>
                    <a:pt x="16" y="5"/>
                  </a:lnTo>
                  <a:lnTo>
                    <a:pt x="18" y="10"/>
                  </a:lnTo>
                  <a:lnTo>
                    <a:pt x="20" y="15"/>
                  </a:lnTo>
                  <a:lnTo>
                    <a:pt x="19" y="22"/>
                  </a:lnTo>
                  <a:lnTo>
                    <a:pt x="16" y="25"/>
                  </a:lnTo>
                  <a:lnTo>
                    <a:pt x="16" y="27"/>
                  </a:lnTo>
                  <a:lnTo>
                    <a:pt x="14" y="28"/>
                  </a:lnTo>
                  <a:lnTo>
                    <a:pt x="10" y="28"/>
                  </a:lnTo>
                  <a:lnTo>
                    <a:pt x="6" y="25"/>
                  </a:lnTo>
                  <a:lnTo>
                    <a:pt x="3" y="22"/>
                  </a:lnTo>
                  <a:lnTo>
                    <a:pt x="0" y="17"/>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981" name="Freeform 602">
              <a:extLst>
                <a:ext uri="{FF2B5EF4-FFF2-40B4-BE49-F238E27FC236}">
                  <a16:creationId xmlns="" xmlns:a16="http://schemas.microsoft.com/office/drawing/2014/main" id="{B9C7B296-9911-F7C8-3768-991F0BAA7600}"/>
                </a:ext>
              </a:extLst>
            </p:cNvPr>
            <p:cNvSpPr>
              <a:spLocks noChangeAspect="1"/>
            </p:cNvSpPr>
            <p:nvPr/>
          </p:nvSpPr>
          <p:spPr bwMode="auto">
            <a:xfrm>
              <a:off x="550" y="3454"/>
              <a:ext cx="17" cy="17"/>
            </a:xfrm>
            <a:custGeom>
              <a:avLst/>
              <a:gdLst>
                <a:gd name="T0" fmla="*/ 8 w 17"/>
                <a:gd name="T1" fmla="*/ 0 h 17"/>
                <a:gd name="T2" fmla="*/ 4 w 17"/>
                <a:gd name="T3" fmla="*/ 0 h 17"/>
                <a:gd name="T4" fmla="*/ 0 w 17"/>
                <a:gd name="T5" fmla="*/ 0 h 17"/>
                <a:gd name="T6" fmla="*/ 0 w 17"/>
                <a:gd name="T7" fmla="*/ 8 h 17"/>
                <a:gd name="T8" fmla="*/ 0 w 17"/>
                <a:gd name="T9" fmla="*/ 16 h 17"/>
                <a:gd name="T10" fmla="*/ 4 w 17"/>
                <a:gd name="T11" fmla="*/ 16 h 17"/>
                <a:gd name="T12" fmla="*/ 8 w 17"/>
                <a:gd name="T13" fmla="*/ 16 h 17"/>
                <a:gd name="T14" fmla="*/ 12 w 17"/>
                <a:gd name="T15" fmla="*/ 16 h 17"/>
                <a:gd name="T16" fmla="*/ 16 w 17"/>
                <a:gd name="T17" fmla="*/ 8 h 17"/>
                <a:gd name="T18" fmla="*/ 12 w 17"/>
                <a:gd name="T19" fmla="*/ 0 h 17"/>
                <a:gd name="T20" fmla="*/ 8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8" y="0"/>
                  </a:moveTo>
                  <a:lnTo>
                    <a:pt x="4" y="0"/>
                  </a:lnTo>
                  <a:lnTo>
                    <a:pt x="0" y="0"/>
                  </a:lnTo>
                  <a:lnTo>
                    <a:pt x="0" y="8"/>
                  </a:lnTo>
                  <a:lnTo>
                    <a:pt x="0" y="16"/>
                  </a:lnTo>
                  <a:lnTo>
                    <a:pt x="4" y="16"/>
                  </a:lnTo>
                  <a:lnTo>
                    <a:pt x="8" y="16"/>
                  </a:lnTo>
                  <a:lnTo>
                    <a:pt x="12" y="16"/>
                  </a:lnTo>
                  <a:lnTo>
                    <a:pt x="16" y="8"/>
                  </a:lnTo>
                  <a:lnTo>
                    <a:pt x="12" y="0"/>
                  </a:lnTo>
                  <a:lnTo>
                    <a:pt x="8"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82" name="Freeform 603">
              <a:extLst>
                <a:ext uri="{FF2B5EF4-FFF2-40B4-BE49-F238E27FC236}">
                  <a16:creationId xmlns="" xmlns:a16="http://schemas.microsoft.com/office/drawing/2014/main" id="{F75E62DB-6C95-97D9-862E-321BD844AD4E}"/>
                </a:ext>
              </a:extLst>
            </p:cNvPr>
            <p:cNvSpPr>
              <a:spLocks noChangeAspect="1"/>
            </p:cNvSpPr>
            <p:nvPr/>
          </p:nvSpPr>
          <p:spPr bwMode="auto">
            <a:xfrm>
              <a:off x="553" y="3454"/>
              <a:ext cx="17" cy="17"/>
            </a:xfrm>
            <a:custGeom>
              <a:avLst/>
              <a:gdLst>
                <a:gd name="T0" fmla="*/ 9 w 17"/>
                <a:gd name="T1" fmla="*/ 0 h 17"/>
                <a:gd name="T2" fmla="*/ 11 w 17"/>
                <a:gd name="T3" fmla="*/ 0 h 17"/>
                <a:gd name="T4" fmla="*/ 16 w 17"/>
                <a:gd name="T5" fmla="*/ 2 h 17"/>
                <a:gd name="T6" fmla="*/ 16 w 17"/>
                <a:gd name="T7" fmla="*/ 4 h 17"/>
                <a:gd name="T8" fmla="*/ 16 w 17"/>
                <a:gd name="T9" fmla="*/ 6 h 17"/>
                <a:gd name="T10" fmla="*/ 16 w 17"/>
                <a:gd name="T11" fmla="*/ 12 h 17"/>
                <a:gd name="T12" fmla="*/ 16 w 17"/>
                <a:gd name="T13" fmla="*/ 13 h 17"/>
                <a:gd name="T14" fmla="*/ 11 w 17"/>
                <a:gd name="T15" fmla="*/ 16 h 17"/>
                <a:gd name="T16" fmla="*/ 9 w 17"/>
                <a:gd name="T17" fmla="*/ 16 h 17"/>
                <a:gd name="T18" fmla="*/ 4 w 17"/>
                <a:gd name="T19" fmla="*/ 16 h 17"/>
                <a:gd name="T20" fmla="*/ 4 w 17"/>
                <a:gd name="T21" fmla="*/ 13 h 17"/>
                <a:gd name="T22" fmla="*/ 0 w 17"/>
                <a:gd name="T23" fmla="*/ 12 h 17"/>
                <a:gd name="T24" fmla="*/ 0 w 17"/>
                <a:gd name="T25" fmla="*/ 6 h 17"/>
                <a:gd name="T26" fmla="*/ 0 w 17"/>
                <a:gd name="T27" fmla="*/ 4 h 17"/>
                <a:gd name="T28" fmla="*/ 4 w 17"/>
                <a:gd name="T29" fmla="*/ 2 h 17"/>
                <a:gd name="T30" fmla="*/ 4 w 17"/>
                <a:gd name="T31" fmla="*/ 0 h 17"/>
                <a:gd name="T32" fmla="*/ 9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9" y="0"/>
                  </a:moveTo>
                  <a:lnTo>
                    <a:pt x="11" y="0"/>
                  </a:lnTo>
                  <a:lnTo>
                    <a:pt x="16" y="2"/>
                  </a:lnTo>
                  <a:lnTo>
                    <a:pt x="16" y="4"/>
                  </a:lnTo>
                  <a:lnTo>
                    <a:pt x="16" y="6"/>
                  </a:lnTo>
                  <a:lnTo>
                    <a:pt x="16" y="12"/>
                  </a:lnTo>
                  <a:lnTo>
                    <a:pt x="16" y="13"/>
                  </a:lnTo>
                  <a:lnTo>
                    <a:pt x="11" y="16"/>
                  </a:lnTo>
                  <a:lnTo>
                    <a:pt x="9" y="16"/>
                  </a:lnTo>
                  <a:lnTo>
                    <a:pt x="4" y="16"/>
                  </a:lnTo>
                  <a:lnTo>
                    <a:pt x="4" y="13"/>
                  </a:lnTo>
                  <a:lnTo>
                    <a:pt x="0" y="12"/>
                  </a:lnTo>
                  <a:lnTo>
                    <a:pt x="0" y="6"/>
                  </a:lnTo>
                  <a:lnTo>
                    <a:pt x="0" y="4"/>
                  </a:lnTo>
                  <a:lnTo>
                    <a:pt x="4" y="2"/>
                  </a:lnTo>
                  <a:lnTo>
                    <a:pt x="4" y="0"/>
                  </a:lnTo>
                  <a:lnTo>
                    <a:pt x="9"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983" name="Line 604">
              <a:extLst>
                <a:ext uri="{FF2B5EF4-FFF2-40B4-BE49-F238E27FC236}">
                  <a16:creationId xmlns="" xmlns:a16="http://schemas.microsoft.com/office/drawing/2014/main" id="{90133C11-9245-16D5-7E3A-5104DF6D5F57}"/>
                </a:ext>
              </a:extLst>
            </p:cNvPr>
            <p:cNvSpPr>
              <a:spLocks noChangeAspect="1" noChangeShapeType="1"/>
            </p:cNvSpPr>
            <p:nvPr/>
          </p:nvSpPr>
          <p:spPr bwMode="auto">
            <a:xfrm flipV="1">
              <a:off x="550" y="3332"/>
              <a:ext cx="7" cy="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984" name="Freeform 605">
              <a:extLst>
                <a:ext uri="{FF2B5EF4-FFF2-40B4-BE49-F238E27FC236}">
                  <a16:creationId xmlns="" xmlns:a16="http://schemas.microsoft.com/office/drawing/2014/main" id="{EA4C95C4-2221-EB54-AE15-41AA71D28E6D}"/>
                </a:ext>
              </a:extLst>
            </p:cNvPr>
            <p:cNvSpPr>
              <a:spLocks noChangeAspect="1"/>
            </p:cNvSpPr>
            <p:nvPr/>
          </p:nvSpPr>
          <p:spPr bwMode="auto">
            <a:xfrm>
              <a:off x="549" y="3454"/>
              <a:ext cx="17" cy="17"/>
            </a:xfrm>
            <a:custGeom>
              <a:avLst/>
              <a:gdLst>
                <a:gd name="T0" fmla="*/ 0 w 17"/>
                <a:gd name="T1" fmla="*/ 0 h 17"/>
                <a:gd name="T2" fmla="*/ 0 w 17"/>
                <a:gd name="T3" fmla="*/ 8 h 17"/>
                <a:gd name="T4" fmla="*/ 0 w 17"/>
                <a:gd name="T5" fmla="*/ 16 h 17"/>
                <a:gd name="T6" fmla="*/ 16 w 17"/>
                <a:gd name="T7" fmla="*/ 16 h 17"/>
                <a:gd name="T8" fmla="*/ 16 w 17"/>
                <a:gd name="T9" fmla="*/ 8 h 17"/>
                <a:gd name="T10" fmla="*/ 16 w 17"/>
                <a:gd name="T11" fmla="*/ 0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0" y="8"/>
                  </a:lnTo>
                  <a:lnTo>
                    <a:pt x="0" y="16"/>
                  </a:lnTo>
                  <a:lnTo>
                    <a:pt x="16" y="16"/>
                  </a:lnTo>
                  <a:lnTo>
                    <a:pt x="16" y="8"/>
                  </a:lnTo>
                  <a:lnTo>
                    <a:pt x="16"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85" name="Freeform 606">
              <a:extLst>
                <a:ext uri="{FF2B5EF4-FFF2-40B4-BE49-F238E27FC236}">
                  <a16:creationId xmlns="" xmlns:a16="http://schemas.microsoft.com/office/drawing/2014/main" id="{E63B2C33-AB20-8D34-8A00-4C9D91DBD826}"/>
                </a:ext>
              </a:extLst>
            </p:cNvPr>
            <p:cNvSpPr>
              <a:spLocks noChangeAspect="1"/>
            </p:cNvSpPr>
            <p:nvPr/>
          </p:nvSpPr>
          <p:spPr bwMode="auto">
            <a:xfrm>
              <a:off x="550" y="3454"/>
              <a:ext cx="17" cy="17"/>
            </a:xfrm>
            <a:custGeom>
              <a:avLst/>
              <a:gdLst>
                <a:gd name="T0" fmla="*/ 8 w 17"/>
                <a:gd name="T1" fmla="*/ 0 h 17"/>
                <a:gd name="T2" fmla="*/ 12 w 17"/>
                <a:gd name="T3" fmla="*/ 2 h 17"/>
                <a:gd name="T4" fmla="*/ 12 w 17"/>
                <a:gd name="T5" fmla="*/ 4 h 17"/>
                <a:gd name="T6" fmla="*/ 16 w 17"/>
                <a:gd name="T7" fmla="*/ 6 h 17"/>
                <a:gd name="T8" fmla="*/ 12 w 17"/>
                <a:gd name="T9" fmla="*/ 12 h 17"/>
                <a:gd name="T10" fmla="*/ 12 w 17"/>
                <a:gd name="T11" fmla="*/ 13 h 17"/>
                <a:gd name="T12" fmla="*/ 8 w 17"/>
                <a:gd name="T13" fmla="*/ 16 h 17"/>
                <a:gd name="T14" fmla="*/ 7 w 17"/>
                <a:gd name="T15" fmla="*/ 16 h 17"/>
                <a:gd name="T16" fmla="*/ 3 w 17"/>
                <a:gd name="T17" fmla="*/ 13 h 17"/>
                <a:gd name="T18" fmla="*/ 3 w 17"/>
                <a:gd name="T19" fmla="*/ 12 h 17"/>
                <a:gd name="T20" fmla="*/ 0 w 17"/>
                <a:gd name="T21" fmla="*/ 6 h 17"/>
                <a:gd name="T22" fmla="*/ 3 w 17"/>
                <a:gd name="T23" fmla="*/ 4 h 17"/>
                <a:gd name="T24" fmla="*/ 3 w 17"/>
                <a:gd name="T25" fmla="*/ 2 h 17"/>
                <a:gd name="T26" fmla="*/ 7 w 17"/>
                <a:gd name="T27" fmla="*/ 0 h 17"/>
                <a:gd name="T28" fmla="*/ 8 w 17"/>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8" y="0"/>
                  </a:moveTo>
                  <a:lnTo>
                    <a:pt x="12" y="2"/>
                  </a:lnTo>
                  <a:lnTo>
                    <a:pt x="12" y="4"/>
                  </a:lnTo>
                  <a:lnTo>
                    <a:pt x="16" y="6"/>
                  </a:lnTo>
                  <a:lnTo>
                    <a:pt x="12" y="12"/>
                  </a:lnTo>
                  <a:lnTo>
                    <a:pt x="12" y="13"/>
                  </a:lnTo>
                  <a:lnTo>
                    <a:pt x="8" y="16"/>
                  </a:lnTo>
                  <a:lnTo>
                    <a:pt x="7" y="16"/>
                  </a:lnTo>
                  <a:lnTo>
                    <a:pt x="3" y="13"/>
                  </a:lnTo>
                  <a:lnTo>
                    <a:pt x="3" y="12"/>
                  </a:lnTo>
                  <a:lnTo>
                    <a:pt x="0" y="6"/>
                  </a:lnTo>
                  <a:lnTo>
                    <a:pt x="3" y="4"/>
                  </a:lnTo>
                  <a:lnTo>
                    <a:pt x="3" y="2"/>
                  </a:lnTo>
                  <a:lnTo>
                    <a:pt x="7" y="0"/>
                  </a:lnTo>
                  <a:lnTo>
                    <a:pt x="8"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986" name="Freeform 607">
              <a:extLst>
                <a:ext uri="{FF2B5EF4-FFF2-40B4-BE49-F238E27FC236}">
                  <a16:creationId xmlns="" xmlns:a16="http://schemas.microsoft.com/office/drawing/2014/main" id="{39311A38-FAED-6FF0-297F-01A7B228CE85}"/>
                </a:ext>
              </a:extLst>
            </p:cNvPr>
            <p:cNvSpPr>
              <a:spLocks noChangeAspect="1"/>
            </p:cNvSpPr>
            <p:nvPr/>
          </p:nvSpPr>
          <p:spPr bwMode="auto">
            <a:xfrm>
              <a:off x="543" y="3485"/>
              <a:ext cx="107" cy="32"/>
            </a:xfrm>
            <a:custGeom>
              <a:avLst/>
              <a:gdLst>
                <a:gd name="T0" fmla="*/ 0 w 107"/>
                <a:gd name="T1" fmla="*/ 5 h 32"/>
                <a:gd name="T2" fmla="*/ 21 w 107"/>
                <a:gd name="T3" fmla="*/ 13 h 32"/>
                <a:gd name="T4" fmla="*/ 21 w 107"/>
                <a:gd name="T5" fmla="*/ 10 h 32"/>
                <a:gd name="T6" fmla="*/ 25 w 107"/>
                <a:gd name="T7" fmla="*/ 6 h 32"/>
                <a:gd name="T8" fmla="*/ 28 w 107"/>
                <a:gd name="T9" fmla="*/ 6 h 32"/>
                <a:gd name="T10" fmla="*/ 32 w 107"/>
                <a:gd name="T11" fmla="*/ 6 h 32"/>
                <a:gd name="T12" fmla="*/ 35 w 107"/>
                <a:gd name="T13" fmla="*/ 9 h 32"/>
                <a:gd name="T14" fmla="*/ 39 w 107"/>
                <a:gd name="T15" fmla="*/ 15 h 32"/>
                <a:gd name="T16" fmla="*/ 40 w 107"/>
                <a:gd name="T17" fmla="*/ 20 h 32"/>
                <a:gd name="T18" fmla="*/ 39 w 107"/>
                <a:gd name="T19" fmla="*/ 21 h 32"/>
                <a:gd name="T20" fmla="*/ 53 w 107"/>
                <a:gd name="T21" fmla="*/ 27 h 32"/>
                <a:gd name="T22" fmla="*/ 65 w 107"/>
                <a:gd name="T23" fmla="*/ 31 h 32"/>
                <a:gd name="T24" fmla="*/ 70 w 107"/>
                <a:gd name="T25" fmla="*/ 29 h 32"/>
                <a:gd name="T26" fmla="*/ 75 w 107"/>
                <a:gd name="T27" fmla="*/ 27 h 32"/>
                <a:gd name="T28" fmla="*/ 82 w 107"/>
                <a:gd name="T29" fmla="*/ 21 h 32"/>
                <a:gd name="T30" fmla="*/ 75 w 107"/>
                <a:gd name="T31" fmla="*/ 6 h 32"/>
                <a:gd name="T32" fmla="*/ 82 w 107"/>
                <a:gd name="T33" fmla="*/ 3 h 32"/>
                <a:gd name="T34" fmla="*/ 86 w 107"/>
                <a:gd name="T35" fmla="*/ 0 h 32"/>
                <a:gd name="T36" fmla="*/ 88 w 107"/>
                <a:gd name="T37" fmla="*/ 0 h 32"/>
                <a:gd name="T38" fmla="*/ 94 w 107"/>
                <a:gd name="T39" fmla="*/ 12 h 32"/>
                <a:gd name="T40" fmla="*/ 99 w 107"/>
                <a:gd name="T41" fmla="*/ 9 h 32"/>
                <a:gd name="T42" fmla="*/ 106 w 107"/>
                <a:gd name="T43" fmla="*/ 6 h 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7"/>
                <a:gd name="T67" fmla="*/ 0 h 32"/>
                <a:gd name="T68" fmla="*/ 107 w 107"/>
                <a:gd name="T69" fmla="*/ 32 h 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7" h="32">
                  <a:moveTo>
                    <a:pt x="0" y="5"/>
                  </a:moveTo>
                  <a:lnTo>
                    <a:pt x="21" y="13"/>
                  </a:lnTo>
                  <a:lnTo>
                    <a:pt x="21" y="10"/>
                  </a:lnTo>
                  <a:lnTo>
                    <a:pt x="25" y="6"/>
                  </a:lnTo>
                  <a:lnTo>
                    <a:pt x="28" y="6"/>
                  </a:lnTo>
                  <a:lnTo>
                    <a:pt x="32" y="6"/>
                  </a:lnTo>
                  <a:lnTo>
                    <a:pt x="35" y="9"/>
                  </a:lnTo>
                  <a:lnTo>
                    <a:pt x="39" y="15"/>
                  </a:lnTo>
                  <a:lnTo>
                    <a:pt x="40" y="20"/>
                  </a:lnTo>
                  <a:lnTo>
                    <a:pt x="39" y="21"/>
                  </a:lnTo>
                  <a:lnTo>
                    <a:pt x="53" y="27"/>
                  </a:lnTo>
                  <a:lnTo>
                    <a:pt x="65" y="31"/>
                  </a:lnTo>
                  <a:lnTo>
                    <a:pt x="70" y="29"/>
                  </a:lnTo>
                  <a:lnTo>
                    <a:pt x="75" y="27"/>
                  </a:lnTo>
                  <a:lnTo>
                    <a:pt x="82" y="21"/>
                  </a:lnTo>
                  <a:lnTo>
                    <a:pt x="75" y="6"/>
                  </a:lnTo>
                  <a:lnTo>
                    <a:pt x="82" y="3"/>
                  </a:lnTo>
                  <a:lnTo>
                    <a:pt x="86" y="0"/>
                  </a:lnTo>
                  <a:lnTo>
                    <a:pt x="88" y="0"/>
                  </a:lnTo>
                  <a:lnTo>
                    <a:pt x="94" y="12"/>
                  </a:lnTo>
                  <a:lnTo>
                    <a:pt x="99" y="9"/>
                  </a:lnTo>
                  <a:lnTo>
                    <a:pt x="106" y="6"/>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987" name="Freeform 608">
              <a:extLst>
                <a:ext uri="{FF2B5EF4-FFF2-40B4-BE49-F238E27FC236}">
                  <a16:creationId xmlns="" xmlns:a16="http://schemas.microsoft.com/office/drawing/2014/main" id="{27AFBBF3-3C8A-8886-678F-A21789DF6FA4}"/>
                </a:ext>
              </a:extLst>
            </p:cNvPr>
            <p:cNvSpPr>
              <a:spLocks noChangeAspect="1"/>
            </p:cNvSpPr>
            <p:nvPr/>
          </p:nvSpPr>
          <p:spPr bwMode="auto">
            <a:xfrm>
              <a:off x="645" y="3487"/>
              <a:ext cx="17" cy="17"/>
            </a:xfrm>
            <a:custGeom>
              <a:avLst/>
              <a:gdLst>
                <a:gd name="T0" fmla="*/ 0 w 17"/>
                <a:gd name="T1" fmla="*/ 8 h 17"/>
                <a:gd name="T2" fmla="*/ 16 w 17"/>
                <a:gd name="T3" fmla="*/ 0 h 17"/>
                <a:gd name="T4" fmla="*/ 0 w 17"/>
                <a:gd name="T5" fmla="*/ 0 h 17"/>
                <a:gd name="T6" fmla="*/ 16 w 17"/>
                <a:gd name="T7" fmla="*/ 0 h 17"/>
                <a:gd name="T8" fmla="*/ 0 w 17"/>
                <a:gd name="T9" fmla="*/ 8 h 17"/>
                <a:gd name="T10" fmla="*/ 16 w 17"/>
                <a:gd name="T11" fmla="*/ 16 h 17"/>
                <a:gd name="T12" fmla="*/ 16 w 17"/>
                <a:gd name="T13" fmla="*/ 0 h 17"/>
                <a:gd name="T14" fmla="*/ 0 w 17"/>
                <a:gd name="T15" fmla="*/ 8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8"/>
                  </a:moveTo>
                  <a:lnTo>
                    <a:pt x="16" y="0"/>
                  </a:lnTo>
                  <a:lnTo>
                    <a:pt x="0" y="0"/>
                  </a:lnTo>
                  <a:lnTo>
                    <a:pt x="16" y="0"/>
                  </a:lnTo>
                  <a:lnTo>
                    <a:pt x="0" y="8"/>
                  </a:lnTo>
                  <a:lnTo>
                    <a:pt x="16" y="16"/>
                  </a:lnTo>
                  <a:lnTo>
                    <a:pt x="16" y="0"/>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88" name="Freeform 609">
              <a:extLst>
                <a:ext uri="{FF2B5EF4-FFF2-40B4-BE49-F238E27FC236}">
                  <a16:creationId xmlns="" xmlns:a16="http://schemas.microsoft.com/office/drawing/2014/main" id="{28CFC483-4279-4552-4643-F0AAD1E0DF67}"/>
                </a:ext>
              </a:extLst>
            </p:cNvPr>
            <p:cNvSpPr>
              <a:spLocks noChangeAspect="1"/>
            </p:cNvSpPr>
            <p:nvPr/>
          </p:nvSpPr>
          <p:spPr bwMode="auto">
            <a:xfrm>
              <a:off x="646" y="3487"/>
              <a:ext cx="17" cy="17"/>
            </a:xfrm>
            <a:custGeom>
              <a:avLst/>
              <a:gdLst>
                <a:gd name="T0" fmla="*/ 0 w 17"/>
                <a:gd name="T1" fmla="*/ 6 h 17"/>
                <a:gd name="T2" fmla="*/ 6 w 17"/>
                <a:gd name="T3" fmla="*/ 16 h 17"/>
                <a:gd name="T4" fmla="*/ 16 w 17"/>
                <a:gd name="T5" fmla="*/ 6 h 17"/>
                <a:gd name="T6" fmla="*/ 6 w 17"/>
                <a:gd name="T7" fmla="*/ 0 h 17"/>
                <a:gd name="T8" fmla="*/ 6 w 17"/>
                <a:gd name="T9" fmla="*/ 6 h 17"/>
                <a:gd name="T10" fmla="*/ 0 w 17"/>
                <a:gd name="T11" fmla="*/ 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6"/>
                  </a:moveTo>
                  <a:lnTo>
                    <a:pt x="6" y="16"/>
                  </a:lnTo>
                  <a:lnTo>
                    <a:pt x="16" y="6"/>
                  </a:lnTo>
                  <a:lnTo>
                    <a:pt x="6" y="0"/>
                  </a:lnTo>
                  <a:lnTo>
                    <a:pt x="6" y="6"/>
                  </a:lnTo>
                  <a:lnTo>
                    <a:pt x="0"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89" name="Freeform 610">
              <a:extLst>
                <a:ext uri="{FF2B5EF4-FFF2-40B4-BE49-F238E27FC236}">
                  <a16:creationId xmlns="" xmlns:a16="http://schemas.microsoft.com/office/drawing/2014/main" id="{227AADAF-9E12-2A99-15A9-9AA1AE0D0903}"/>
                </a:ext>
              </a:extLst>
            </p:cNvPr>
            <p:cNvSpPr>
              <a:spLocks noChangeAspect="1"/>
            </p:cNvSpPr>
            <p:nvPr/>
          </p:nvSpPr>
          <p:spPr bwMode="auto">
            <a:xfrm>
              <a:off x="646" y="3491"/>
              <a:ext cx="17" cy="22"/>
            </a:xfrm>
            <a:custGeom>
              <a:avLst/>
              <a:gdLst>
                <a:gd name="T0" fmla="*/ 9 w 17"/>
                <a:gd name="T1" fmla="*/ 21 h 22"/>
                <a:gd name="T2" fmla="*/ 6 w 17"/>
                <a:gd name="T3" fmla="*/ 20 h 22"/>
                <a:gd name="T4" fmla="*/ 0 w 17"/>
                <a:gd name="T5" fmla="*/ 0 h 22"/>
                <a:gd name="T6" fmla="*/ 6 w 17"/>
                <a:gd name="T7" fmla="*/ 0 h 22"/>
                <a:gd name="T8" fmla="*/ 16 w 17"/>
                <a:gd name="T9" fmla="*/ 20 h 22"/>
                <a:gd name="T10" fmla="*/ 9 w 17"/>
                <a:gd name="T11" fmla="*/ 19 h 22"/>
                <a:gd name="T12" fmla="*/ 9 w 17"/>
                <a:gd name="T13" fmla="*/ 21 h 22"/>
                <a:gd name="T14" fmla="*/ 6 w 17"/>
                <a:gd name="T15" fmla="*/ 20 h 22"/>
                <a:gd name="T16" fmla="*/ 9 w 17"/>
                <a:gd name="T17" fmla="*/ 2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22"/>
                <a:gd name="T29" fmla="*/ 17 w 17"/>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22">
                  <a:moveTo>
                    <a:pt x="9" y="21"/>
                  </a:moveTo>
                  <a:lnTo>
                    <a:pt x="6" y="20"/>
                  </a:lnTo>
                  <a:lnTo>
                    <a:pt x="0" y="0"/>
                  </a:lnTo>
                  <a:lnTo>
                    <a:pt x="6" y="0"/>
                  </a:lnTo>
                  <a:lnTo>
                    <a:pt x="16" y="20"/>
                  </a:lnTo>
                  <a:lnTo>
                    <a:pt x="9" y="19"/>
                  </a:lnTo>
                  <a:lnTo>
                    <a:pt x="9" y="21"/>
                  </a:lnTo>
                  <a:lnTo>
                    <a:pt x="6" y="20"/>
                  </a:lnTo>
                  <a:lnTo>
                    <a:pt x="9" y="2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90" name="Freeform 611">
              <a:extLst>
                <a:ext uri="{FF2B5EF4-FFF2-40B4-BE49-F238E27FC236}">
                  <a16:creationId xmlns="" xmlns:a16="http://schemas.microsoft.com/office/drawing/2014/main" id="{35B75AFC-D702-FC53-00FD-2DC219E2A123}"/>
                </a:ext>
              </a:extLst>
            </p:cNvPr>
            <p:cNvSpPr>
              <a:spLocks noChangeAspect="1"/>
            </p:cNvSpPr>
            <p:nvPr/>
          </p:nvSpPr>
          <p:spPr bwMode="auto">
            <a:xfrm>
              <a:off x="612" y="3516"/>
              <a:ext cx="32" cy="19"/>
            </a:xfrm>
            <a:custGeom>
              <a:avLst/>
              <a:gdLst>
                <a:gd name="T0" fmla="*/ 0 w 32"/>
                <a:gd name="T1" fmla="*/ 18 h 19"/>
                <a:gd name="T2" fmla="*/ 31 w 32"/>
                <a:gd name="T3" fmla="*/ 1 h 19"/>
                <a:gd name="T4" fmla="*/ 31 w 32"/>
                <a:gd name="T5" fmla="*/ 0 h 19"/>
                <a:gd name="T6" fmla="*/ 0 w 32"/>
                <a:gd name="T7" fmla="*/ 16 h 19"/>
                <a:gd name="T8" fmla="*/ 0 w 32"/>
                <a:gd name="T9" fmla="*/ 18 h 19"/>
                <a:gd name="T10" fmla="*/ 0 60000 65536"/>
                <a:gd name="T11" fmla="*/ 0 60000 65536"/>
                <a:gd name="T12" fmla="*/ 0 60000 65536"/>
                <a:gd name="T13" fmla="*/ 0 60000 65536"/>
                <a:gd name="T14" fmla="*/ 0 60000 65536"/>
                <a:gd name="T15" fmla="*/ 0 w 32"/>
                <a:gd name="T16" fmla="*/ 0 h 19"/>
                <a:gd name="T17" fmla="*/ 32 w 32"/>
                <a:gd name="T18" fmla="*/ 19 h 19"/>
              </a:gdLst>
              <a:ahLst/>
              <a:cxnLst>
                <a:cxn ang="T10">
                  <a:pos x="T0" y="T1"/>
                </a:cxn>
                <a:cxn ang="T11">
                  <a:pos x="T2" y="T3"/>
                </a:cxn>
                <a:cxn ang="T12">
                  <a:pos x="T4" y="T5"/>
                </a:cxn>
                <a:cxn ang="T13">
                  <a:pos x="T6" y="T7"/>
                </a:cxn>
                <a:cxn ang="T14">
                  <a:pos x="T8" y="T9"/>
                </a:cxn>
              </a:cxnLst>
              <a:rect l="T15" t="T16" r="T17" b="T18"/>
              <a:pathLst>
                <a:path w="32" h="19">
                  <a:moveTo>
                    <a:pt x="0" y="18"/>
                  </a:moveTo>
                  <a:lnTo>
                    <a:pt x="31" y="1"/>
                  </a:lnTo>
                  <a:lnTo>
                    <a:pt x="31" y="0"/>
                  </a:lnTo>
                  <a:lnTo>
                    <a:pt x="0" y="16"/>
                  </a:lnTo>
                  <a:lnTo>
                    <a:pt x="0" y="1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91" name="Freeform 612">
              <a:extLst>
                <a:ext uri="{FF2B5EF4-FFF2-40B4-BE49-F238E27FC236}">
                  <a16:creationId xmlns="" xmlns:a16="http://schemas.microsoft.com/office/drawing/2014/main" id="{1B1BE596-73E5-99C6-9C8D-BD451F0DDC57}"/>
                </a:ext>
              </a:extLst>
            </p:cNvPr>
            <p:cNvSpPr>
              <a:spLocks noChangeAspect="1"/>
            </p:cNvSpPr>
            <p:nvPr/>
          </p:nvSpPr>
          <p:spPr bwMode="auto">
            <a:xfrm>
              <a:off x="610" y="3535"/>
              <a:ext cx="17" cy="17"/>
            </a:xfrm>
            <a:custGeom>
              <a:avLst/>
              <a:gdLst>
                <a:gd name="T0" fmla="*/ 16 w 17"/>
                <a:gd name="T1" fmla="*/ 0 h 17"/>
                <a:gd name="T2" fmla="*/ 0 w 17"/>
                <a:gd name="T3" fmla="*/ 5 h 17"/>
                <a:gd name="T4" fmla="*/ 8 w 17"/>
                <a:gd name="T5" fmla="*/ 16 h 17"/>
                <a:gd name="T6" fmla="*/ 16 w 17"/>
                <a:gd name="T7" fmla="*/ 10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5"/>
                  </a:lnTo>
                  <a:lnTo>
                    <a:pt x="8" y="16"/>
                  </a:lnTo>
                  <a:lnTo>
                    <a:pt x="16" y="10"/>
                  </a:lnTo>
                  <a:lnTo>
                    <a:pt x="1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92" name="Freeform 613">
              <a:extLst>
                <a:ext uri="{FF2B5EF4-FFF2-40B4-BE49-F238E27FC236}">
                  <a16:creationId xmlns="" xmlns:a16="http://schemas.microsoft.com/office/drawing/2014/main" id="{347AC176-663B-3174-F3B8-2BBFBBAA6614}"/>
                </a:ext>
              </a:extLst>
            </p:cNvPr>
            <p:cNvSpPr>
              <a:spLocks noChangeAspect="1"/>
            </p:cNvSpPr>
            <p:nvPr/>
          </p:nvSpPr>
          <p:spPr bwMode="auto">
            <a:xfrm>
              <a:off x="607" y="3536"/>
              <a:ext cx="17" cy="17"/>
            </a:xfrm>
            <a:custGeom>
              <a:avLst/>
              <a:gdLst>
                <a:gd name="T0" fmla="*/ 0 w 17"/>
                <a:gd name="T1" fmla="*/ 0 h 17"/>
                <a:gd name="T2" fmla="*/ 16 w 17"/>
                <a:gd name="T3" fmla="*/ 5 h 17"/>
                <a:gd name="T4" fmla="*/ 16 w 17"/>
                <a:gd name="T5" fmla="*/ 16 h 17"/>
                <a:gd name="T6" fmla="*/ 0 w 17"/>
                <a:gd name="T7" fmla="*/ 1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5"/>
                  </a:lnTo>
                  <a:lnTo>
                    <a:pt x="16" y="16"/>
                  </a:lnTo>
                  <a:lnTo>
                    <a:pt x="0" y="1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93" name="Freeform 614">
              <a:extLst>
                <a:ext uri="{FF2B5EF4-FFF2-40B4-BE49-F238E27FC236}">
                  <a16:creationId xmlns="" xmlns:a16="http://schemas.microsoft.com/office/drawing/2014/main" id="{0E514112-96E5-8FE8-1514-50D5C069FAB5}"/>
                </a:ext>
              </a:extLst>
            </p:cNvPr>
            <p:cNvSpPr>
              <a:spLocks noChangeAspect="1"/>
            </p:cNvSpPr>
            <p:nvPr/>
          </p:nvSpPr>
          <p:spPr bwMode="auto">
            <a:xfrm>
              <a:off x="600" y="3536"/>
              <a:ext cx="17" cy="17"/>
            </a:xfrm>
            <a:custGeom>
              <a:avLst/>
              <a:gdLst>
                <a:gd name="T0" fmla="*/ 0 w 17"/>
                <a:gd name="T1" fmla="*/ 8 h 17"/>
                <a:gd name="T2" fmla="*/ 16 w 17"/>
                <a:gd name="T3" fmla="*/ 0 h 17"/>
                <a:gd name="T4" fmla="*/ 16 w 17"/>
                <a:gd name="T5" fmla="*/ 8 h 17"/>
                <a:gd name="T6" fmla="*/ 0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6" y="0"/>
                  </a:lnTo>
                  <a:lnTo>
                    <a:pt x="16" y="8"/>
                  </a:lnTo>
                  <a:lnTo>
                    <a:pt x="0" y="16"/>
                  </a:lnTo>
                  <a:lnTo>
                    <a:pt x="0" y="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94" name="Freeform 615">
              <a:extLst>
                <a:ext uri="{FF2B5EF4-FFF2-40B4-BE49-F238E27FC236}">
                  <a16:creationId xmlns="" xmlns:a16="http://schemas.microsoft.com/office/drawing/2014/main" id="{BC83605B-4875-61D8-E0B5-EC6644514E40}"/>
                </a:ext>
              </a:extLst>
            </p:cNvPr>
            <p:cNvSpPr>
              <a:spLocks noChangeAspect="1"/>
            </p:cNvSpPr>
            <p:nvPr/>
          </p:nvSpPr>
          <p:spPr bwMode="auto">
            <a:xfrm>
              <a:off x="594" y="3534"/>
              <a:ext cx="17" cy="17"/>
            </a:xfrm>
            <a:custGeom>
              <a:avLst/>
              <a:gdLst>
                <a:gd name="T0" fmla="*/ 16 w 17"/>
                <a:gd name="T1" fmla="*/ 6 h 17"/>
                <a:gd name="T2" fmla="*/ 0 w 17"/>
                <a:gd name="T3" fmla="*/ 0 h 17"/>
                <a:gd name="T4" fmla="*/ 0 w 17"/>
                <a:gd name="T5" fmla="*/ 9 h 17"/>
                <a:gd name="T6" fmla="*/ 12 w 17"/>
                <a:gd name="T7" fmla="*/ 16 h 17"/>
                <a:gd name="T8" fmla="*/ 16 w 17"/>
                <a:gd name="T9" fmla="*/ 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6"/>
                  </a:moveTo>
                  <a:lnTo>
                    <a:pt x="0" y="0"/>
                  </a:lnTo>
                  <a:lnTo>
                    <a:pt x="0" y="9"/>
                  </a:lnTo>
                  <a:lnTo>
                    <a:pt x="12" y="16"/>
                  </a:lnTo>
                  <a:lnTo>
                    <a:pt x="16" y="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95" name="Freeform 616">
              <a:extLst>
                <a:ext uri="{FF2B5EF4-FFF2-40B4-BE49-F238E27FC236}">
                  <a16:creationId xmlns="" xmlns:a16="http://schemas.microsoft.com/office/drawing/2014/main" id="{6D8ABCBC-839E-E6E0-5D5B-757C1509CBF0}"/>
                </a:ext>
              </a:extLst>
            </p:cNvPr>
            <p:cNvSpPr>
              <a:spLocks noChangeAspect="1"/>
            </p:cNvSpPr>
            <p:nvPr/>
          </p:nvSpPr>
          <p:spPr bwMode="auto">
            <a:xfrm>
              <a:off x="547" y="3516"/>
              <a:ext cx="47" cy="18"/>
            </a:xfrm>
            <a:custGeom>
              <a:avLst/>
              <a:gdLst>
                <a:gd name="T0" fmla="*/ 0 w 47"/>
                <a:gd name="T1" fmla="*/ 1 h 18"/>
                <a:gd name="T2" fmla="*/ 0 w 47"/>
                <a:gd name="T3" fmla="*/ 1 h 18"/>
                <a:gd name="T4" fmla="*/ 45 w 47"/>
                <a:gd name="T5" fmla="*/ 17 h 18"/>
                <a:gd name="T6" fmla="*/ 46 w 47"/>
                <a:gd name="T7" fmla="*/ 15 h 18"/>
                <a:gd name="T8" fmla="*/ 0 w 47"/>
                <a:gd name="T9" fmla="*/ 0 h 18"/>
                <a:gd name="T10" fmla="*/ 0 w 47"/>
                <a:gd name="T11" fmla="*/ 1 h 18"/>
                <a:gd name="T12" fmla="*/ 0 w 47"/>
                <a:gd name="T13" fmla="*/ 1 h 18"/>
                <a:gd name="T14" fmla="*/ 0 w 47"/>
                <a:gd name="T15" fmla="*/ 1 h 18"/>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18"/>
                <a:gd name="T26" fmla="*/ 47 w 47"/>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18">
                  <a:moveTo>
                    <a:pt x="0" y="1"/>
                  </a:moveTo>
                  <a:lnTo>
                    <a:pt x="0" y="1"/>
                  </a:lnTo>
                  <a:lnTo>
                    <a:pt x="45" y="17"/>
                  </a:lnTo>
                  <a:lnTo>
                    <a:pt x="46" y="15"/>
                  </a:lnTo>
                  <a:lnTo>
                    <a:pt x="0" y="0"/>
                  </a:lnTo>
                  <a:lnTo>
                    <a:pt x="0" y="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96" name="Freeform 617">
              <a:extLst>
                <a:ext uri="{FF2B5EF4-FFF2-40B4-BE49-F238E27FC236}">
                  <a16:creationId xmlns="" xmlns:a16="http://schemas.microsoft.com/office/drawing/2014/main" id="{69CD0BB4-6FCF-72A5-44CE-0EB2DF18F9BE}"/>
                </a:ext>
              </a:extLst>
            </p:cNvPr>
            <p:cNvSpPr>
              <a:spLocks noChangeAspect="1"/>
            </p:cNvSpPr>
            <p:nvPr/>
          </p:nvSpPr>
          <p:spPr bwMode="auto">
            <a:xfrm>
              <a:off x="541" y="3512"/>
              <a:ext cx="17" cy="1"/>
            </a:xfrm>
            <a:custGeom>
              <a:avLst/>
              <a:gdLst>
                <a:gd name="T0" fmla="*/ 0 w 17"/>
                <a:gd name="T1" fmla="*/ 0 h 1"/>
                <a:gd name="T2" fmla="*/ 16 w 17"/>
                <a:gd name="T3" fmla="*/ 0 h 1"/>
                <a:gd name="T4" fmla="*/ 0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16"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97" name="Freeform 618">
              <a:extLst>
                <a:ext uri="{FF2B5EF4-FFF2-40B4-BE49-F238E27FC236}">
                  <a16:creationId xmlns="" xmlns:a16="http://schemas.microsoft.com/office/drawing/2014/main" id="{7C143699-F856-4E56-A4C5-943516302462}"/>
                </a:ext>
              </a:extLst>
            </p:cNvPr>
            <p:cNvSpPr>
              <a:spLocks noChangeAspect="1"/>
            </p:cNvSpPr>
            <p:nvPr/>
          </p:nvSpPr>
          <p:spPr bwMode="auto">
            <a:xfrm>
              <a:off x="539" y="3491"/>
              <a:ext cx="17" cy="18"/>
            </a:xfrm>
            <a:custGeom>
              <a:avLst/>
              <a:gdLst>
                <a:gd name="T0" fmla="*/ 0 w 17"/>
                <a:gd name="T1" fmla="*/ 0 h 18"/>
                <a:gd name="T2" fmla="*/ 16 w 17"/>
                <a:gd name="T3" fmla="*/ 0 h 18"/>
                <a:gd name="T4" fmla="*/ 16 w 17"/>
                <a:gd name="T5" fmla="*/ 17 h 18"/>
                <a:gd name="T6" fmla="*/ 0 w 17"/>
                <a:gd name="T7" fmla="*/ 17 h 18"/>
                <a:gd name="T8" fmla="*/ 0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0"/>
                  </a:moveTo>
                  <a:lnTo>
                    <a:pt x="16" y="0"/>
                  </a:lnTo>
                  <a:lnTo>
                    <a:pt x="16" y="17"/>
                  </a:lnTo>
                  <a:lnTo>
                    <a:pt x="0" y="17"/>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98" name="Freeform 619">
              <a:extLst>
                <a:ext uri="{FF2B5EF4-FFF2-40B4-BE49-F238E27FC236}">
                  <a16:creationId xmlns="" xmlns:a16="http://schemas.microsoft.com/office/drawing/2014/main" id="{B51E989E-DC72-0C4B-A277-CBAA97B3BAC2}"/>
                </a:ext>
              </a:extLst>
            </p:cNvPr>
            <p:cNvSpPr>
              <a:spLocks noChangeAspect="1"/>
            </p:cNvSpPr>
            <p:nvPr/>
          </p:nvSpPr>
          <p:spPr bwMode="auto">
            <a:xfrm>
              <a:off x="564" y="3426"/>
              <a:ext cx="17" cy="17"/>
            </a:xfrm>
            <a:custGeom>
              <a:avLst/>
              <a:gdLst>
                <a:gd name="T0" fmla="*/ 5 w 17"/>
                <a:gd name="T1" fmla="*/ 0 h 17"/>
                <a:gd name="T2" fmla="*/ 16 w 17"/>
                <a:gd name="T3" fmla="*/ 3 h 17"/>
                <a:gd name="T4" fmla="*/ 14 w 17"/>
                <a:gd name="T5" fmla="*/ 15 h 17"/>
                <a:gd name="T6" fmla="*/ 10 w 17"/>
                <a:gd name="T7" fmla="*/ 16 h 17"/>
                <a:gd name="T8" fmla="*/ 0 w 17"/>
                <a:gd name="T9" fmla="*/ 0 h 17"/>
                <a:gd name="T10" fmla="*/ 5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0"/>
                  </a:moveTo>
                  <a:lnTo>
                    <a:pt x="16" y="3"/>
                  </a:lnTo>
                  <a:lnTo>
                    <a:pt x="14" y="15"/>
                  </a:lnTo>
                  <a:lnTo>
                    <a:pt x="10" y="16"/>
                  </a:lnTo>
                  <a:lnTo>
                    <a:pt x="0" y="0"/>
                  </a:lnTo>
                  <a:lnTo>
                    <a:pt x="5"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999" name="Freeform 620">
              <a:extLst>
                <a:ext uri="{FF2B5EF4-FFF2-40B4-BE49-F238E27FC236}">
                  <a16:creationId xmlns="" xmlns:a16="http://schemas.microsoft.com/office/drawing/2014/main" id="{803CB8C4-67DE-1D5E-B901-C45FB5E9613E}"/>
                </a:ext>
              </a:extLst>
            </p:cNvPr>
            <p:cNvSpPr>
              <a:spLocks noChangeAspect="1"/>
            </p:cNvSpPr>
            <p:nvPr/>
          </p:nvSpPr>
          <p:spPr bwMode="auto">
            <a:xfrm>
              <a:off x="563" y="3426"/>
              <a:ext cx="17" cy="17"/>
            </a:xfrm>
            <a:custGeom>
              <a:avLst/>
              <a:gdLst>
                <a:gd name="T0" fmla="*/ 5 w 17"/>
                <a:gd name="T1" fmla="*/ 0 h 17"/>
                <a:gd name="T2" fmla="*/ 16 w 17"/>
                <a:gd name="T3" fmla="*/ 3 h 17"/>
                <a:gd name="T4" fmla="*/ 14 w 17"/>
                <a:gd name="T5" fmla="*/ 15 h 17"/>
                <a:gd name="T6" fmla="*/ 10 w 17"/>
                <a:gd name="T7" fmla="*/ 16 h 17"/>
                <a:gd name="T8" fmla="*/ 0 w 17"/>
                <a:gd name="T9" fmla="*/ 0 h 17"/>
                <a:gd name="T10" fmla="*/ 5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0"/>
                  </a:moveTo>
                  <a:lnTo>
                    <a:pt x="16" y="3"/>
                  </a:lnTo>
                  <a:lnTo>
                    <a:pt x="14" y="15"/>
                  </a:lnTo>
                  <a:lnTo>
                    <a:pt x="10" y="16"/>
                  </a:lnTo>
                  <a:lnTo>
                    <a:pt x="0" y="0"/>
                  </a:lnTo>
                  <a:lnTo>
                    <a:pt x="5"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00" name="Freeform 621">
              <a:extLst>
                <a:ext uri="{FF2B5EF4-FFF2-40B4-BE49-F238E27FC236}">
                  <a16:creationId xmlns="" xmlns:a16="http://schemas.microsoft.com/office/drawing/2014/main" id="{2C865173-45CA-8674-63E3-4231D53E5D4F}"/>
                </a:ext>
              </a:extLst>
            </p:cNvPr>
            <p:cNvSpPr>
              <a:spLocks noChangeAspect="1"/>
            </p:cNvSpPr>
            <p:nvPr/>
          </p:nvSpPr>
          <p:spPr bwMode="auto">
            <a:xfrm>
              <a:off x="558" y="3309"/>
              <a:ext cx="71" cy="24"/>
            </a:xfrm>
            <a:custGeom>
              <a:avLst/>
              <a:gdLst>
                <a:gd name="T0" fmla="*/ 70 w 71"/>
                <a:gd name="T1" fmla="*/ 4 h 24"/>
                <a:gd name="T2" fmla="*/ 55 w 71"/>
                <a:gd name="T3" fmla="*/ 0 h 24"/>
                <a:gd name="T4" fmla="*/ 45 w 71"/>
                <a:gd name="T5" fmla="*/ 1 h 24"/>
                <a:gd name="T6" fmla="*/ 4 w 71"/>
                <a:gd name="T7" fmla="*/ 15 h 24"/>
                <a:gd name="T8" fmla="*/ 0 w 71"/>
                <a:gd name="T9" fmla="*/ 19 h 24"/>
                <a:gd name="T10" fmla="*/ 12 w 71"/>
                <a:gd name="T11" fmla="*/ 23 h 24"/>
                <a:gd name="T12" fmla="*/ 24 w 71"/>
                <a:gd name="T13" fmla="*/ 21 h 24"/>
                <a:gd name="T14" fmla="*/ 67 w 71"/>
                <a:gd name="T15" fmla="*/ 7 h 24"/>
                <a:gd name="T16" fmla="*/ 70 w 71"/>
                <a:gd name="T17" fmla="*/ 4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4"/>
                <a:gd name="T29" fmla="*/ 71 w 71"/>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4">
                  <a:moveTo>
                    <a:pt x="70" y="4"/>
                  </a:moveTo>
                  <a:lnTo>
                    <a:pt x="55" y="0"/>
                  </a:lnTo>
                  <a:lnTo>
                    <a:pt x="45" y="1"/>
                  </a:lnTo>
                  <a:lnTo>
                    <a:pt x="4" y="15"/>
                  </a:lnTo>
                  <a:lnTo>
                    <a:pt x="0" y="19"/>
                  </a:lnTo>
                  <a:lnTo>
                    <a:pt x="12" y="23"/>
                  </a:lnTo>
                  <a:lnTo>
                    <a:pt x="24" y="21"/>
                  </a:lnTo>
                  <a:lnTo>
                    <a:pt x="67" y="7"/>
                  </a:lnTo>
                  <a:lnTo>
                    <a:pt x="7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01" name="Freeform 622">
              <a:extLst>
                <a:ext uri="{FF2B5EF4-FFF2-40B4-BE49-F238E27FC236}">
                  <a16:creationId xmlns="" xmlns:a16="http://schemas.microsoft.com/office/drawing/2014/main" id="{21CC063F-2647-B25B-ED72-B325C3C476EF}"/>
                </a:ext>
              </a:extLst>
            </p:cNvPr>
            <p:cNvSpPr>
              <a:spLocks noChangeAspect="1"/>
            </p:cNvSpPr>
            <p:nvPr/>
          </p:nvSpPr>
          <p:spPr bwMode="auto">
            <a:xfrm>
              <a:off x="558" y="3309"/>
              <a:ext cx="75" cy="28"/>
            </a:xfrm>
            <a:custGeom>
              <a:avLst/>
              <a:gdLst>
                <a:gd name="T0" fmla="*/ 74 w 75"/>
                <a:gd name="T1" fmla="*/ 5 h 28"/>
                <a:gd name="T2" fmla="*/ 58 w 75"/>
                <a:gd name="T3" fmla="*/ 0 h 28"/>
                <a:gd name="T4" fmla="*/ 47 w 75"/>
                <a:gd name="T5" fmla="*/ 2 h 28"/>
                <a:gd name="T6" fmla="*/ 5 w 75"/>
                <a:gd name="T7" fmla="*/ 17 h 28"/>
                <a:gd name="T8" fmla="*/ 0 w 75"/>
                <a:gd name="T9" fmla="*/ 22 h 28"/>
                <a:gd name="T10" fmla="*/ 13 w 75"/>
                <a:gd name="T11" fmla="*/ 27 h 28"/>
                <a:gd name="T12" fmla="*/ 26 w 75"/>
                <a:gd name="T13" fmla="*/ 25 h 28"/>
                <a:gd name="T14" fmla="*/ 70 w 75"/>
                <a:gd name="T15" fmla="*/ 9 h 28"/>
                <a:gd name="T16" fmla="*/ 74 w 75"/>
                <a:gd name="T17" fmla="*/ 5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8"/>
                <a:gd name="T29" fmla="*/ 75 w 75"/>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8">
                  <a:moveTo>
                    <a:pt x="74" y="5"/>
                  </a:moveTo>
                  <a:lnTo>
                    <a:pt x="58" y="0"/>
                  </a:lnTo>
                  <a:lnTo>
                    <a:pt x="47" y="2"/>
                  </a:lnTo>
                  <a:lnTo>
                    <a:pt x="5" y="17"/>
                  </a:lnTo>
                  <a:lnTo>
                    <a:pt x="0" y="22"/>
                  </a:lnTo>
                  <a:lnTo>
                    <a:pt x="13" y="27"/>
                  </a:lnTo>
                  <a:lnTo>
                    <a:pt x="26" y="25"/>
                  </a:lnTo>
                  <a:lnTo>
                    <a:pt x="70" y="9"/>
                  </a:lnTo>
                  <a:lnTo>
                    <a:pt x="74" y="5"/>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02" name="Freeform 623">
              <a:extLst>
                <a:ext uri="{FF2B5EF4-FFF2-40B4-BE49-F238E27FC236}">
                  <a16:creationId xmlns="" xmlns:a16="http://schemas.microsoft.com/office/drawing/2014/main" id="{46E8F0D5-AC8F-D579-338B-6DE454A7A106}"/>
                </a:ext>
              </a:extLst>
            </p:cNvPr>
            <p:cNvSpPr>
              <a:spLocks noChangeAspect="1"/>
            </p:cNvSpPr>
            <p:nvPr/>
          </p:nvSpPr>
          <p:spPr bwMode="auto">
            <a:xfrm>
              <a:off x="558" y="3308"/>
              <a:ext cx="71" cy="25"/>
            </a:xfrm>
            <a:custGeom>
              <a:avLst/>
              <a:gdLst>
                <a:gd name="T0" fmla="*/ 70 w 71"/>
                <a:gd name="T1" fmla="*/ 4 h 25"/>
                <a:gd name="T2" fmla="*/ 55 w 71"/>
                <a:gd name="T3" fmla="*/ 0 h 25"/>
                <a:gd name="T4" fmla="*/ 45 w 71"/>
                <a:gd name="T5" fmla="*/ 1 h 25"/>
                <a:gd name="T6" fmla="*/ 4 w 71"/>
                <a:gd name="T7" fmla="*/ 15 h 25"/>
                <a:gd name="T8" fmla="*/ 0 w 71"/>
                <a:gd name="T9" fmla="*/ 20 h 25"/>
                <a:gd name="T10" fmla="*/ 12 w 71"/>
                <a:gd name="T11" fmla="*/ 24 h 25"/>
                <a:gd name="T12" fmla="*/ 24 w 71"/>
                <a:gd name="T13" fmla="*/ 22 h 25"/>
                <a:gd name="T14" fmla="*/ 67 w 71"/>
                <a:gd name="T15" fmla="*/ 8 h 25"/>
                <a:gd name="T16" fmla="*/ 70 w 71"/>
                <a:gd name="T17" fmla="*/ 4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5"/>
                <a:gd name="T29" fmla="*/ 71 w 71"/>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5">
                  <a:moveTo>
                    <a:pt x="70" y="4"/>
                  </a:moveTo>
                  <a:lnTo>
                    <a:pt x="55" y="0"/>
                  </a:lnTo>
                  <a:lnTo>
                    <a:pt x="45" y="1"/>
                  </a:lnTo>
                  <a:lnTo>
                    <a:pt x="4" y="15"/>
                  </a:lnTo>
                  <a:lnTo>
                    <a:pt x="0" y="20"/>
                  </a:lnTo>
                  <a:lnTo>
                    <a:pt x="12" y="24"/>
                  </a:lnTo>
                  <a:lnTo>
                    <a:pt x="24" y="22"/>
                  </a:lnTo>
                  <a:lnTo>
                    <a:pt x="67" y="8"/>
                  </a:lnTo>
                  <a:lnTo>
                    <a:pt x="7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03" name="Freeform 624">
              <a:extLst>
                <a:ext uri="{FF2B5EF4-FFF2-40B4-BE49-F238E27FC236}">
                  <a16:creationId xmlns="" xmlns:a16="http://schemas.microsoft.com/office/drawing/2014/main" id="{262CABC9-5C72-DAD3-3DF6-814D01CE34DF}"/>
                </a:ext>
              </a:extLst>
            </p:cNvPr>
            <p:cNvSpPr>
              <a:spLocks noChangeAspect="1"/>
            </p:cNvSpPr>
            <p:nvPr/>
          </p:nvSpPr>
          <p:spPr bwMode="auto">
            <a:xfrm>
              <a:off x="558" y="3308"/>
              <a:ext cx="75" cy="29"/>
            </a:xfrm>
            <a:custGeom>
              <a:avLst/>
              <a:gdLst>
                <a:gd name="T0" fmla="*/ 74 w 75"/>
                <a:gd name="T1" fmla="*/ 5 h 29"/>
                <a:gd name="T2" fmla="*/ 58 w 75"/>
                <a:gd name="T3" fmla="*/ 0 h 29"/>
                <a:gd name="T4" fmla="*/ 47 w 75"/>
                <a:gd name="T5" fmla="*/ 2 h 29"/>
                <a:gd name="T6" fmla="*/ 5 w 75"/>
                <a:gd name="T7" fmla="*/ 18 h 29"/>
                <a:gd name="T8" fmla="*/ 0 w 75"/>
                <a:gd name="T9" fmla="*/ 24 h 29"/>
                <a:gd name="T10" fmla="*/ 13 w 75"/>
                <a:gd name="T11" fmla="*/ 28 h 29"/>
                <a:gd name="T12" fmla="*/ 26 w 75"/>
                <a:gd name="T13" fmla="*/ 26 h 29"/>
                <a:gd name="T14" fmla="*/ 70 w 75"/>
                <a:gd name="T15" fmla="*/ 9 h 29"/>
                <a:gd name="T16" fmla="*/ 74 w 75"/>
                <a:gd name="T17" fmla="*/ 5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74" y="5"/>
                  </a:moveTo>
                  <a:lnTo>
                    <a:pt x="58" y="0"/>
                  </a:lnTo>
                  <a:lnTo>
                    <a:pt x="47" y="2"/>
                  </a:lnTo>
                  <a:lnTo>
                    <a:pt x="5" y="18"/>
                  </a:lnTo>
                  <a:lnTo>
                    <a:pt x="0" y="24"/>
                  </a:lnTo>
                  <a:lnTo>
                    <a:pt x="13" y="28"/>
                  </a:lnTo>
                  <a:lnTo>
                    <a:pt x="26" y="26"/>
                  </a:lnTo>
                  <a:lnTo>
                    <a:pt x="70" y="9"/>
                  </a:lnTo>
                  <a:lnTo>
                    <a:pt x="74" y="5"/>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04" name="Freeform 625">
              <a:extLst>
                <a:ext uri="{FF2B5EF4-FFF2-40B4-BE49-F238E27FC236}">
                  <a16:creationId xmlns="" xmlns:a16="http://schemas.microsoft.com/office/drawing/2014/main" id="{7AC1AFC8-5816-1ECD-3F9B-BE27BAD3CC55}"/>
                </a:ext>
              </a:extLst>
            </p:cNvPr>
            <p:cNvSpPr>
              <a:spLocks noChangeAspect="1"/>
            </p:cNvSpPr>
            <p:nvPr/>
          </p:nvSpPr>
          <p:spPr bwMode="auto">
            <a:xfrm>
              <a:off x="575" y="3322"/>
              <a:ext cx="17" cy="1"/>
            </a:xfrm>
            <a:custGeom>
              <a:avLst/>
              <a:gdLst>
                <a:gd name="T0" fmla="*/ 0 w 17"/>
                <a:gd name="T1" fmla="*/ 0 h 1"/>
                <a:gd name="T2" fmla="*/ 5 w 17"/>
                <a:gd name="T3" fmla="*/ 0 h 1"/>
                <a:gd name="T4" fmla="*/ 16 w 17"/>
                <a:gd name="T5" fmla="*/ 0 h 1"/>
                <a:gd name="T6" fmla="*/ 5 w 17"/>
                <a:gd name="T7" fmla="*/ 0 h 1"/>
                <a:gd name="T8" fmla="*/ 0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0" y="0"/>
                  </a:moveTo>
                  <a:lnTo>
                    <a:pt x="5" y="0"/>
                  </a:lnTo>
                  <a:lnTo>
                    <a:pt x="16" y="0"/>
                  </a:lnTo>
                  <a:lnTo>
                    <a:pt x="5"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05" name="Freeform 626">
              <a:extLst>
                <a:ext uri="{FF2B5EF4-FFF2-40B4-BE49-F238E27FC236}">
                  <a16:creationId xmlns="" xmlns:a16="http://schemas.microsoft.com/office/drawing/2014/main" id="{639A2DE7-BC4E-81B5-3D99-C56AC5C19C93}"/>
                </a:ext>
              </a:extLst>
            </p:cNvPr>
            <p:cNvSpPr>
              <a:spLocks noChangeAspect="1"/>
            </p:cNvSpPr>
            <p:nvPr/>
          </p:nvSpPr>
          <p:spPr bwMode="auto">
            <a:xfrm>
              <a:off x="575" y="3322"/>
              <a:ext cx="17" cy="17"/>
            </a:xfrm>
            <a:custGeom>
              <a:avLst/>
              <a:gdLst>
                <a:gd name="T0" fmla="*/ 0 w 17"/>
                <a:gd name="T1" fmla="*/ 12 h 17"/>
                <a:gd name="T2" fmla="*/ 2 w 17"/>
                <a:gd name="T3" fmla="*/ 3 h 17"/>
                <a:gd name="T4" fmla="*/ 6 w 17"/>
                <a:gd name="T5" fmla="*/ 0 h 17"/>
                <a:gd name="T6" fmla="*/ 16 w 17"/>
                <a:gd name="T7" fmla="*/ 0 h 17"/>
                <a:gd name="T8" fmla="*/ 16 w 17"/>
                <a:gd name="T9" fmla="*/ 12 h 17"/>
                <a:gd name="T10" fmla="*/ 6 w 17"/>
                <a:gd name="T11" fmla="*/ 16 h 17"/>
                <a:gd name="T12" fmla="*/ 0 w 17"/>
                <a:gd name="T13" fmla="*/ 1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2"/>
                  </a:moveTo>
                  <a:lnTo>
                    <a:pt x="2" y="3"/>
                  </a:lnTo>
                  <a:lnTo>
                    <a:pt x="6" y="0"/>
                  </a:lnTo>
                  <a:lnTo>
                    <a:pt x="16" y="0"/>
                  </a:lnTo>
                  <a:lnTo>
                    <a:pt x="16" y="12"/>
                  </a:lnTo>
                  <a:lnTo>
                    <a:pt x="6" y="16"/>
                  </a:lnTo>
                  <a:lnTo>
                    <a:pt x="0" y="12"/>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06" name="Freeform 627">
              <a:extLst>
                <a:ext uri="{FF2B5EF4-FFF2-40B4-BE49-F238E27FC236}">
                  <a16:creationId xmlns="" xmlns:a16="http://schemas.microsoft.com/office/drawing/2014/main" id="{D30BCC34-3772-3F5F-B592-C4B370FA2572}"/>
                </a:ext>
              </a:extLst>
            </p:cNvPr>
            <p:cNvSpPr>
              <a:spLocks noChangeAspect="1"/>
            </p:cNvSpPr>
            <p:nvPr/>
          </p:nvSpPr>
          <p:spPr bwMode="auto">
            <a:xfrm>
              <a:off x="633" y="3354"/>
              <a:ext cx="54" cy="98"/>
            </a:xfrm>
            <a:custGeom>
              <a:avLst/>
              <a:gdLst>
                <a:gd name="T0" fmla="*/ 3 w 54"/>
                <a:gd name="T1" fmla="*/ 40 h 98"/>
                <a:gd name="T2" fmla="*/ 6 w 54"/>
                <a:gd name="T3" fmla="*/ 30 h 98"/>
                <a:gd name="T4" fmla="*/ 10 w 54"/>
                <a:gd name="T5" fmla="*/ 23 h 98"/>
                <a:gd name="T6" fmla="*/ 15 w 54"/>
                <a:gd name="T7" fmla="*/ 15 h 98"/>
                <a:gd name="T8" fmla="*/ 19 w 54"/>
                <a:gd name="T9" fmla="*/ 9 h 98"/>
                <a:gd name="T10" fmla="*/ 24 w 54"/>
                <a:gd name="T11" fmla="*/ 4 h 98"/>
                <a:gd name="T12" fmla="*/ 29 w 54"/>
                <a:gd name="T13" fmla="*/ 1 h 98"/>
                <a:gd name="T14" fmla="*/ 35 w 54"/>
                <a:gd name="T15" fmla="*/ 0 h 98"/>
                <a:gd name="T16" fmla="*/ 39 w 54"/>
                <a:gd name="T17" fmla="*/ 0 h 98"/>
                <a:gd name="T18" fmla="*/ 44 w 54"/>
                <a:gd name="T19" fmla="*/ 3 h 98"/>
                <a:gd name="T20" fmla="*/ 47 w 54"/>
                <a:gd name="T21" fmla="*/ 8 h 98"/>
                <a:gd name="T22" fmla="*/ 52 w 54"/>
                <a:gd name="T23" fmla="*/ 20 h 98"/>
                <a:gd name="T24" fmla="*/ 53 w 54"/>
                <a:gd name="T25" fmla="*/ 29 h 98"/>
                <a:gd name="T26" fmla="*/ 53 w 54"/>
                <a:gd name="T27" fmla="*/ 37 h 98"/>
                <a:gd name="T28" fmla="*/ 52 w 54"/>
                <a:gd name="T29" fmla="*/ 46 h 98"/>
                <a:gd name="T30" fmla="*/ 50 w 54"/>
                <a:gd name="T31" fmla="*/ 56 h 98"/>
                <a:gd name="T32" fmla="*/ 47 w 54"/>
                <a:gd name="T33" fmla="*/ 66 h 98"/>
                <a:gd name="T34" fmla="*/ 44 w 54"/>
                <a:gd name="T35" fmla="*/ 73 h 98"/>
                <a:gd name="T36" fmla="*/ 39 w 54"/>
                <a:gd name="T37" fmla="*/ 81 h 98"/>
                <a:gd name="T38" fmla="*/ 35 w 54"/>
                <a:gd name="T39" fmla="*/ 87 h 98"/>
                <a:gd name="T40" fmla="*/ 30 w 54"/>
                <a:gd name="T41" fmla="*/ 92 h 98"/>
                <a:gd name="T42" fmla="*/ 24 w 54"/>
                <a:gd name="T43" fmla="*/ 95 h 98"/>
                <a:gd name="T44" fmla="*/ 19 w 54"/>
                <a:gd name="T45" fmla="*/ 97 h 98"/>
                <a:gd name="T46" fmla="*/ 14 w 54"/>
                <a:gd name="T47" fmla="*/ 96 h 98"/>
                <a:gd name="T48" fmla="*/ 9 w 54"/>
                <a:gd name="T49" fmla="*/ 93 h 98"/>
                <a:gd name="T50" fmla="*/ 5 w 54"/>
                <a:gd name="T51" fmla="*/ 88 h 98"/>
                <a:gd name="T52" fmla="*/ 1 w 54"/>
                <a:gd name="T53" fmla="*/ 75 h 98"/>
                <a:gd name="T54" fmla="*/ 0 w 54"/>
                <a:gd name="T55" fmla="*/ 68 h 98"/>
                <a:gd name="T56" fmla="*/ 0 w 54"/>
                <a:gd name="T57" fmla="*/ 59 h 98"/>
                <a:gd name="T58" fmla="*/ 1 w 54"/>
                <a:gd name="T59" fmla="*/ 49 h 98"/>
                <a:gd name="T60" fmla="*/ 3 w 54"/>
                <a:gd name="T61" fmla="*/ 40 h 9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4"/>
                <a:gd name="T94" fmla="*/ 0 h 98"/>
                <a:gd name="T95" fmla="*/ 54 w 54"/>
                <a:gd name="T96" fmla="*/ 98 h 9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4" h="98">
                  <a:moveTo>
                    <a:pt x="3" y="40"/>
                  </a:moveTo>
                  <a:lnTo>
                    <a:pt x="6" y="30"/>
                  </a:lnTo>
                  <a:lnTo>
                    <a:pt x="10" y="23"/>
                  </a:lnTo>
                  <a:lnTo>
                    <a:pt x="15" y="15"/>
                  </a:lnTo>
                  <a:lnTo>
                    <a:pt x="19" y="9"/>
                  </a:lnTo>
                  <a:lnTo>
                    <a:pt x="24" y="4"/>
                  </a:lnTo>
                  <a:lnTo>
                    <a:pt x="29" y="1"/>
                  </a:lnTo>
                  <a:lnTo>
                    <a:pt x="35" y="0"/>
                  </a:lnTo>
                  <a:lnTo>
                    <a:pt x="39" y="0"/>
                  </a:lnTo>
                  <a:lnTo>
                    <a:pt x="44" y="3"/>
                  </a:lnTo>
                  <a:lnTo>
                    <a:pt x="47" y="8"/>
                  </a:lnTo>
                  <a:lnTo>
                    <a:pt x="52" y="20"/>
                  </a:lnTo>
                  <a:lnTo>
                    <a:pt x="53" y="29"/>
                  </a:lnTo>
                  <a:lnTo>
                    <a:pt x="53" y="37"/>
                  </a:lnTo>
                  <a:lnTo>
                    <a:pt x="52" y="46"/>
                  </a:lnTo>
                  <a:lnTo>
                    <a:pt x="50" y="56"/>
                  </a:lnTo>
                  <a:lnTo>
                    <a:pt x="47" y="66"/>
                  </a:lnTo>
                  <a:lnTo>
                    <a:pt x="44" y="73"/>
                  </a:lnTo>
                  <a:lnTo>
                    <a:pt x="39" y="81"/>
                  </a:lnTo>
                  <a:lnTo>
                    <a:pt x="35" y="87"/>
                  </a:lnTo>
                  <a:lnTo>
                    <a:pt x="30" y="92"/>
                  </a:lnTo>
                  <a:lnTo>
                    <a:pt x="24" y="95"/>
                  </a:lnTo>
                  <a:lnTo>
                    <a:pt x="19" y="97"/>
                  </a:lnTo>
                  <a:lnTo>
                    <a:pt x="14" y="96"/>
                  </a:lnTo>
                  <a:lnTo>
                    <a:pt x="9" y="93"/>
                  </a:lnTo>
                  <a:lnTo>
                    <a:pt x="5" y="88"/>
                  </a:lnTo>
                  <a:lnTo>
                    <a:pt x="1" y="75"/>
                  </a:lnTo>
                  <a:lnTo>
                    <a:pt x="0" y="68"/>
                  </a:lnTo>
                  <a:lnTo>
                    <a:pt x="0" y="59"/>
                  </a:lnTo>
                  <a:lnTo>
                    <a:pt x="1" y="49"/>
                  </a:lnTo>
                  <a:lnTo>
                    <a:pt x="3" y="4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07" name="Freeform 628">
              <a:extLst>
                <a:ext uri="{FF2B5EF4-FFF2-40B4-BE49-F238E27FC236}">
                  <a16:creationId xmlns="" xmlns:a16="http://schemas.microsoft.com/office/drawing/2014/main" id="{63A63BF4-ED74-58FB-39DD-6571F5523973}"/>
                </a:ext>
              </a:extLst>
            </p:cNvPr>
            <p:cNvSpPr>
              <a:spLocks noChangeAspect="1"/>
            </p:cNvSpPr>
            <p:nvPr/>
          </p:nvSpPr>
          <p:spPr bwMode="auto">
            <a:xfrm>
              <a:off x="641" y="3367"/>
              <a:ext cx="42" cy="71"/>
            </a:xfrm>
            <a:custGeom>
              <a:avLst/>
              <a:gdLst>
                <a:gd name="T0" fmla="*/ 1 w 42"/>
                <a:gd name="T1" fmla="*/ 28 h 71"/>
                <a:gd name="T2" fmla="*/ 6 w 42"/>
                <a:gd name="T3" fmla="*/ 16 h 71"/>
                <a:gd name="T4" fmla="*/ 10 w 42"/>
                <a:gd name="T5" fmla="*/ 11 h 71"/>
                <a:gd name="T6" fmla="*/ 14 w 42"/>
                <a:gd name="T7" fmla="*/ 6 h 71"/>
                <a:gd name="T8" fmla="*/ 17 w 42"/>
                <a:gd name="T9" fmla="*/ 3 h 71"/>
                <a:gd name="T10" fmla="*/ 21 w 42"/>
                <a:gd name="T11" fmla="*/ 1 h 71"/>
                <a:gd name="T12" fmla="*/ 26 w 42"/>
                <a:gd name="T13" fmla="*/ 0 h 71"/>
                <a:gd name="T14" fmla="*/ 29 w 42"/>
                <a:gd name="T15" fmla="*/ 1 h 71"/>
                <a:gd name="T16" fmla="*/ 33 w 42"/>
                <a:gd name="T17" fmla="*/ 3 h 71"/>
                <a:gd name="T18" fmla="*/ 36 w 42"/>
                <a:gd name="T19" fmla="*/ 5 h 71"/>
                <a:gd name="T20" fmla="*/ 37 w 42"/>
                <a:gd name="T21" fmla="*/ 10 h 71"/>
                <a:gd name="T22" fmla="*/ 40 w 42"/>
                <a:gd name="T23" fmla="*/ 15 h 71"/>
                <a:gd name="T24" fmla="*/ 41 w 42"/>
                <a:gd name="T25" fmla="*/ 27 h 71"/>
                <a:gd name="T26" fmla="*/ 38 w 42"/>
                <a:gd name="T27" fmla="*/ 42 h 71"/>
                <a:gd name="T28" fmla="*/ 33 w 42"/>
                <a:gd name="T29" fmla="*/ 54 h 71"/>
                <a:gd name="T30" fmla="*/ 30 w 42"/>
                <a:gd name="T31" fmla="*/ 59 h 71"/>
                <a:gd name="T32" fmla="*/ 26 w 42"/>
                <a:gd name="T33" fmla="*/ 64 h 71"/>
                <a:gd name="T34" fmla="*/ 23 w 42"/>
                <a:gd name="T35" fmla="*/ 66 h 71"/>
                <a:gd name="T36" fmla="*/ 19 w 42"/>
                <a:gd name="T37" fmla="*/ 69 h 71"/>
                <a:gd name="T38" fmla="*/ 15 w 42"/>
                <a:gd name="T39" fmla="*/ 70 h 71"/>
                <a:gd name="T40" fmla="*/ 10 w 42"/>
                <a:gd name="T41" fmla="*/ 70 h 71"/>
                <a:gd name="T42" fmla="*/ 7 w 42"/>
                <a:gd name="T43" fmla="*/ 67 h 71"/>
                <a:gd name="T44" fmla="*/ 4 w 42"/>
                <a:gd name="T45" fmla="*/ 64 h 71"/>
                <a:gd name="T46" fmla="*/ 2 w 42"/>
                <a:gd name="T47" fmla="*/ 59 h 71"/>
                <a:gd name="T48" fmla="*/ 0 w 42"/>
                <a:gd name="T49" fmla="*/ 55 h 71"/>
                <a:gd name="T50" fmla="*/ 0 w 42"/>
                <a:gd name="T51" fmla="*/ 42 h 71"/>
                <a:gd name="T52" fmla="*/ 1 w 42"/>
                <a:gd name="T53" fmla="*/ 2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2"/>
                <a:gd name="T82" fmla="*/ 0 h 71"/>
                <a:gd name="T83" fmla="*/ 42 w 42"/>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2" h="71">
                  <a:moveTo>
                    <a:pt x="1" y="28"/>
                  </a:moveTo>
                  <a:lnTo>
                    <a:pt x="6" y="16"/>
                  </a:lnTo>
                  <a:lnTo>
                    <a:pt x="10" y="11"/>
                  </a:lnTo>
                  <a:lnTo>
                    <a:pt x="14" y="6"/>
                  </a:lnTo>
                  <a:lnTo>
                    <a:pt x="17" y="3"/>
                  </a:lnTo>
                  <a:lnTo>
                    <a:pt x="21" y="1"/>
                  </a:lnTo>
                  <a:lnTo>
                    <a:pt x="26" y="0"/>
                  </a:lnTo>
                  <a:lnTo>
                    <a:pt x="29" y="1"/>
                  </a:lnTo>
                  <a:lnTo>
                    <a:pt x="33" y="3"/>
                  </a:lnTo>
                  <a:lnTo>
                    <a:pt x="36" y="5"/>
                  </a:lnTo>
                  <a:lnTo>
                    <a:pt x="37" y="10"/>
                  </a:lnTo>
                  <a:lnTo>
                    <a:pt x="40" y="15"/>
                  </a:lnTo>
                  <a:lnTo>
                    <a:pt x="41" y="27"/>
                  </a:lnTo>
                  <a:lnTo>
                    <a:pt x="38" y="42"/>
                  </a:lnTo>
                  <a:lnTo>
                    <a:pt x="33" y="54"/>
                  </a:lnTo>
                  <a:lnTo>
                    <a:pt x="30" y="59"/>
                  </a:lnTo>
                  <a:lnTo>
                    <a:pt x="26" y="64"/>
                  </a:lnTo>
                  <a:lnTo>
                    <a:pt x="23" y="66"/>
                  </a:lnTo>
                  <a:lnTo>
                    <a:pt x="19" y="69"/>
                  </a:lnTo>
                  <a:lnTo>
                    <a:pt x="15" y="70"/>
                  </a:lnTo>
                  <a:lnTo>
                    <a:pt x="10" y="70"/>
                  </a:lnTo>
                  <a:lnTo>
                    <a:pt x="7" y="67"/>
                  </a:lnTo>
                  <a:lnTo>
                    <a:pt x="4" y="64"/>
                  </a:lnTo>
                  <a:lnTo>
                    <a:pt x="2" y="59"/>
                  </a:lnTo>
                  <a:lnTo>
                    <a:pt x="0" y="55"/>
                  </a:lnTo>
                  <a:lnTo>
                    <a:pt x="0" y="42"/>
                  </a:lnTo>
                  <a:lnTo>
                    <a:pt x="1" y="28"/>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08" name="Freeform 629">
              <a:extLst>
                <a:ext uri="{FF2B5EF4-FFF2-40B4-BE49-F238E27FC236}">
                  <a16:creationId xmlns="" xmlns:a16="http://schemas.microsoft.com/office/drawing/2014/main" id="{63438869-6D6F-1F3E-5240-ECB2C7C35CCB}"/>
                </a:ext>
              </a:extLst>
            </p:cNvPr>
            <p:cNvSpPr>
              <a:spLocks noChangeAspect="1"/>
            </p:cNvSpPr>
            <p:nvPr/>
          </p:nvSpPr>
          <p:spPr bwMode="auto">
            <a:xfrm>
              <a:off x="642" y="3369"/>
              <a:ext cx="37" cy="68"/>
            </a:xfrm>
            <a:custGeom>
              <a:avLst/>
              <a:gdLst>
                <a:gd name="T0" fmla="*/ 2 w 37"/>
                <a:gd name="T1" fmla="*/ 27 h 68"/>
                <a:gd name="T2" fmla="*/ 7 w 37"/>
                <a:gd name="T3" fmla="*/ 16 h 68"/>
                <a:gd name="T4" fmla="*/ 9 w 37"/>
                <a:gd name="T5" fmla="*/ 11 h 68"/>
                <a:gd name="T6" fmla="*/ 13 w 37"/>
                <a:gd name="T7" fmla="*/ 6 h 68"/>
                <a:gd name="T8" fmla="*/ 16 w 37"/>
                <a:gd name="T9" fmla="*/ 3 h 68"/>
                <a:gd name="T10" fmla="*/ 21 w 37"/>
                <a:gd name="T11" fmla="*/ 0 h 68"/>
                <a:gd name="T12" fmla="*/ 23 w 37"/>
                <a:gd name="T13" fmla="*/ 0 h 68"/>
                <a:gd name="T14" fmla="*/ 27 w 37"/>
                <a:gd name="T15" fmla="*/ 0 h 68"/>
                <a:gd name="T16" fmla="*/ 29 w 37"/>
                <a:gd name="T17" fmla="*/ 2 h 68"/>
                <a:gd name="T18" fmla="*/ 32 w 37"/>
                <a:gd name="T19" fmla="*/ 5 h 68"/>
                <a:gd name="T20" fmla="*/ 35 w 37"/>
                <a:gd name="T21" fmla="*/ 14 h 68"/>
                <a:gd name="T22" fmla="*/ 36 w 37"/>
                <a:gd name="T23" fmla="*/ 25 h 68"/>
                <a:gd name="T24" fmla="*/ 35 w 37"/>
                <a:gd name="T25" fmla="*/ 32 h 68"/>
                <a:gd name="T26" fmla="*/ 32 w 37"/>
                <a:gd name="T27" fmla="*/ 38 h 68"/>
                <a:gd name="T28" fmla="*/ 28 w 37"/>
                <a:gd name="T29" fmla="*/ 51 h 68"/>
                <a:gd name="T30" fmla="*/ 26 w 37"/>
                <a:gd name="T31" fmla="*/ 55 h 68"/>
                <a:gd name="T32" fmla="*/ 23 w 37"/>
                <a:gd name="T33" fmla="*/ 60 h 68"/>
                <a:gd name="T34" fmla="*/ 19 w 37"/>
                <a:gd name="T35" fmla="*/ 63 h 68"/>
                <a:gd name="T36" fmla="*/ 16 w 37"/>
                <a:gd name="T37" fmla="*/ 65 h 68"/>
                <a:gd name="T38" fmla="*/ 12 w 37"/>
                <a:gd name="T39" fmla="*/ 67 h 68"/>
                <a:gd name="T40" fmla="*/ 9 w 37"/>
                <a:gd name="T41" fmla="*/ 65 h 68"/>
                <a:gd name="T42" fmla="*/ 5 w 37"/>
                <a:gd name="T43" fmla="*/ 63 h 68"/>
                <a:gd name="T44" fmla="*/ 4 w 37"/>
                <a:gd name="T45" fmla="*/ 61 h 68"/>
                <a:gd name="T46" fmla="*/ 0 w 37"/>
                <a:gd name="T47" fmla="*/ 53 h 68"/>
                <a:gd name="T48" fmla="*/ 0 w 37"/>
                <a:gd name="T49" fmla="*/ 41 h 68"/>
                <a:gd name="T50" fmla="*/ 0 w 37"/>
                <a:gd name="T51" fmla="*/ 34 h 68"/>
                <a:gd name="T52" fmla="*/ 2 w 37"/>
                <a:gd name="T53" fmla="*/ 27 h 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
                <a:gd name="T82" fmla="*/ 0 h 68"/>
                <a:gd name="T83" fmla="*/ 37 w 37"/>
                <a:gd name="T84" fmla="*/ 68 h 6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 h="68">
                  <a:moveTo>
                    <a:pt x="2" y="27"/>
                  </a:moveTo>
                  <a:lnTo>
                    <a:pt x="7" y="16"/>
                  </a:lnTo>
                  <a:lnTo>
                    <a:pt x="9" y="11"/>
                  </a:lnTo>
                  <a:lnTo>
                    <a:pt x="13" y="6"/>
                  </a:lnTo>
                  <a:lnTo>
                    <a:pt x="16" y="3"/>
                  </a:lnTo>
                  <a:lnTo>
                    <a:pt x="21" y="0"/>
                  </a:lnTo>
                  <a:lnTo>
                    <a:pt x="23" y="0"/>
                  </a:lnTo>
                  <a:lnTo>
                    <a:pt x="27" y="0"/>
                  </a:lnTo>
                  <a:lnTo>
                    <a:pt x="29" y="2"/>
                  </a:lnTo>
                  <a:lnTo>
                    <a:pt x="32" y="5"/>
                  </a:lnTo>
                  <a:lnTo>
                    <a:pt x="35" y="14"/>
                  </a:lnTo>
                  <a:lnTo>
                    <a:pt x="36" y="25"/>
                  </a:lnTo>
                  <a:lnTo>
                    <a:pt x="35" y="32"/>
                  </a:lnTo>
                  <a:lnTo>
                    <a:pt x="32" y="38"/>
                  </a:lnTo>
                  <a:lnTo>
                    <a:pt x="28" y="51"/>
                  </a:lnTo>
                  <a:lnTo>
                    <a:pt x="26" y="55"/>
                  </a:lnTo>
                  <a:lnTo>
                    <a:pt x="23" y="60"/>
                  </a:lnTo>
                  <a:lnTo>
                    <a:pt x="19" y="63"/>
                  </a:lnTo>
                  <a:lnTo>
                    <a:pt x="16" y="65"/>
                  </a:lnTo>
                  <a:lnTo>
                    <a:pt x="12" y="67"/>
                  </a:lnTo>
                  <a:lnTo>
                    <a:pt x="9" y="65"/>
                  </a:lnTo>
                  <a:lnTo>
                    <a:pt x="5" y="63"/>
                  </a:lnTo>
                  <a:lnTo>
                    <a:pt x="4" y="61"/>
                  </a:lnTo>
                  <a:lnTo>
                    <a:pt x="0" y="53"/>
                  </a:lnTo>
                  <a:lnTo>
                    <a:pt x="0" y="41"/>
                  </a:lnTo>
                  <a:lnTo>
                    <a:pt x="0" y="34"/>
                  </a:lnTo>
                  <a:lnTo>
                    <a:pt x="2" y="27"/>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09" name="Freeform 630">
              <a:extLst>
                <a:ext uri="{FF2B5EF4-FFF2-40B4-BE49-F238E27FC236}">
                  <a16:creationId xmlns="" xmlns:a16="http://schemas.microsoft.com/office/drawing/2014/main" id="{0079A88C-BC1F-D619-C2F7-04B1331E1B8B}"/>
                </a:ext>
              </a:extLst>
            </p:cNvPr>
            <p:cNvSpPr>
              <a:spLocks noChangeAspect="1"/>
            </p:cNvSpPr>
            <p:nvPr/>
          </p:nvSpPr>
          <p:spPr bwMode="auto">
            <a:xfrm>
              <a:off x="598" y="3337"/>
              <a:ext cx="45" cy="106"/>
            </a:xfrm>
            <a:custGeom>
              <a:avLst/>
              <a:gdLst>
                <a:gd name="T0" fmla="*/ 9 w 45"/>
                <a:gd name="T1" fmla="*/ 105 h 106"/>
                <a:gd name="T2" fmla="*/ 6 w 45"/>
                <a:gd name="T3" fmla="*/ 101 h 106"/>
                <a:gd name="T4" fmla="*/ 3 w 45"/>
                <a:gd name="T5" fmla="*/ 95 h 106"/>
                <a:gd name="T6" fmla="*/ 1 w 45"/>
                <a:gd name="T7" fmla="*/ 87 h 106"/>
                <a:gd name="T8" fmla="*/ 0 w 45"/>
                <a:gd name="T9" fmla="*/ 80 h 106"/>
                <a:gd name="T10" fmla="*/ 0 w 45"/>
                <a:gd name="T11" fmla="*/ 61 h 106"/>
                <a:gd name="T12" fmla="*/ 1 w 45"/>
                <a:gd name="T13" fmla="*/ 52 h 106"/>
                <a:gd name="T14" fmla="*/ 3 w 45"/>
                <a:gd name="T15" fmla="*/ 42 h 106"/>
                <a:gd name="T16" fmla="*/ 6 w 45"/>
                <a:gd name="T17" fmla="*/ 32 h 106"/>
                <a:gd name="T18" fmla="*/ 11 w 45"/>
                <a:gd name="T19" fmla="*/ 24 h 106"/>
                <a:gd name="T20" fmla="*/ 17 w 45"/>
                <a:gd name="T21" fmla="*/ 16 h 106"/>
                <a:gd name="T22" fmla="*/ 22 w 45"/>
                <a:gd name="T23" fmla="*/ 10 h 106"/>
                <a:gd name="T24" fmla="*/ 34 w 45"/>
                <a:gd name="T25" fmla="*/ 1 h 106"/>
                <a:gd name="T26" fmla="*/ 39 w 45"/>
                <a:gd name="T27" fmla="*/ 0 h 106"/>
                <a:gd name="T28" fmla="*/ 44 w 45"/>
                <a:gd name="T29" fmla="*/ 0 h 1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106"/>
                <a:gd name="T47" fmla="*/ 45 w 45"/>
                <a:gd name="T48" fmla="*/ 106 h 1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106">
                  <a:moveTo>
                    <a:pt x="9" y="105"/>
                  </a:moveTo>
                  <a:lnTo>
                    <a:pt x="6" y="101"/>
                  </a:lnTo>
                  <a:lnTo>
                    <a:pt x="3" y="95"/>
                  </a:lnTo>
                  <a:lnTo>
                    <a:pt x="1" y="87"/>
                  </a:lnTo>
                  <a:lnTo>
                    <a:pt x="0" y="80"/>
                  </a:lnTo>
                  <a:lnTo>
                    <a:pt x="0" y="61"/>
                  </a:lnTo>
                  <a:lnTo>
                    <a:pt x="1" y="52"/>
                  </a:lnTo>
                  <a:lnTo>
                    <a:pt x="3" y="42"/>
                  </a:lnTo>
                  <a:lnTo>
                    <a:pt x="6" y="32"/>
                  </a:lnTo>
                  <a:lnTo>
                    <a:pt x="11" y="24"/>
                  </a:lnTo>
                  <a:lnTo>
                    <a:pt x="17" y="16"/>
                  </a:lnTo>
                  <a:lnTo>
                    <a:pt x="22" y="10"/>
                  </a:lnTo>
                  <a:lnTo>
                    <a:pt x="34" y="1"/>
                  </a:lnTo>
                  <a:lnTo>
                    <a:pt x="39" y="0"/>
                  </a:lnTo>
                  <a:lnTo>
                    <a:pt x="44"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10" name="Freeform 631">
              <a:extLst>
                <a:ext uri="{FF2B5EF4-FFF2-40B4-BE49-F238E27FC236}">
                  <a16:creationId xmlns="" xmlns:a16="http://schemas.microsoft.com/office/drawing/2014/main" id="{8FDF6188-AD81-9F83-15B3-BA526D7F3E5E}"/>
                </a:ext>
              </a:extLst>
            </p:cNvPr>
            <p:cNvSpPr>
              <a:spLocks noChangeAspect="1"/>
            </p:cNvSpPr>
            <p:nvPr/>
          </p:nvSpPr>
          <p:spPr bwMode="auto">
            <a:xfrm>
              <a:off x="599" y="3337"/>
              <a:ext cx="44" cy="106"/>
            </a:xfrm>
            <a:custGeom>
              <a:avLst/>
              <a:gdLst>
                <a:gd name="T0" fmla="*/ 8 w 44"/>
                <a:gd name="T1" fmla="*/ 105 h 106"/>
                <a:gd name="T2" fmla="*/ 7 w 44"/>
                <a:gd name="T3" fmla="*/ 103 h 106"/>
                <a:gd name="T4" fmla="*/ 5 w 44"/>
                <a:gd name="T5" fmla="*/ 101 h 106"/>
                <a:gd name="T6" fmla="*/ 3 w 44"/>
                <a:gd name="T7" fmla="*/ 95 h 106"/>
                <a:gd name="T8" fmla="*/ 0 w 44"/>
                <a:gd name="T9" fmla="*/ 81 h 106"/>
                <a:gd name="T10" fmla="*/ 0 w 44"/>
                <a:gd name="T11" fmla="*/ 62 h 106"/>
                <a:gd name="T12" fmla="*/ 3 w 44"/>
                <a:gd name="T13" fmla="*/ 42 h 106"/>
                <a:gd name="T14" fmla="*/ 8 w 44"/>
                <a:gd name="T15" fmla="*/ 31 h 106"/>
                <a:gd name="T16" fmla="*/ 12 w 44"/>
                <a:gd name="T17" fmla="*/ 22 h 106"/>
                <a:gd name="T18" fmla="*/ 18 w 44"/>
                <a:gd name="T19" fmla="*/ 14 h 106"/>
                <a:gd name="T20" fmla="*/ 24 w 44"/>
                <a:gd name="T21" fmla="*/ 8 h 106"/>
                <a:gd name="T22" fmla="*/ 33 w 44"/>
                <a:gd name="T23" fmla="*/ 0 h 106"/>
                <a:gd name="T24" fmla="*/ 38 w 44"/>
                <a:gd name="T25" fmla="*/ 0 h 106"/>
                <a:gd name="T26" fmla="*/ 43 w 44"/>
                <a:gd name="T27" fmla="*/ 0 h 1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106"/>
                <a:gd name="T44" fmla="*/ 44 w 44"/>
                <a:gd name="T45" fmla="*/ 106 h 10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106">
                  <a:moveTo>
                    <a:pt x="8" y="105"/>
                  </a:moveTo>
                  <a:lnTo>
                    <a:pt x="7" y="103"/>
                  </a:lnTo>
                  <a:lnTo>
                    <a:pt x="5" y="101"/>
                  </a:lnTo>
                  <a:lnTo>
                    <a:pt x="3" y="95"/>
                  </a:lnTo>
                  <a:lnTo>
                    <a:pt x="0" y="81"/>
                  </a:lnTo>
                  <a:lnTo>
                    <a:pt x="0" y="62"/>
                  </a:lnTo>
                  <a:lnTo>
                    <a:pt x="3" y="42"/>
                  </a:lnTo>
                  <a:lnTo>
                    <a:pt x="8" y="31"/>
                  </a:lnTo>
                  <a:lnTo>
                    <a:pt x="12" y="22"/>
                  </a:lnTo>
                  <a:lnTo>
                    <a:pt x="18" y="14"/>
                  </a:lnTo>
                  <a:lnTo>
                    <a:pt x="24" y="8"/>
                  </a:lnTo>
                  <a:lnTo>
                    <a:pt x="33" y="0"/>
                  </a:lnTo>
                  <a:lnTo>
                    <a:pt x="38" y="0"/>
                  </a:lnTo>
                  <a:lnTo>
                    <a:pt x="43"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11" name="Freeform 632">
              <a:extLst>
                <a:ext uri="{FF2B5EF4-FFF2-40B4-BE49-F238E27FC236}">
                  <a16:creationId xmlns="" xmlns:a16="http://schemas.microsoft.com/office/drawing/2014/main" id="{29BB0C60-3D79-A7E3-ECEB-FEB092FBBF18}"/>
                </a:ext>
              </a:extLst>
            </p:cNvPr>
            <p:cNvSpPr>
              <a:spLocks noChangeAspect="1"/>
            </p:cNvSpPr>
            <p:nvPr/>
          </p:nvSpPr>
          <p:spPr bwMode="auto">
            <a:xfrm>
              <a:off x="565" y="3345"/>
              <a:ext cx="17" cy="17"/>
            </a:xfrm>
            <a:custGeom>
              <a:avLst/>
              <a:gdLst>
                <a:gd name="T0" fmla="*/ 16 w 17"/>
                <a:gd name="T1" fmla="*/ 16 h 17"/>
                <a:gd name="T2" fmla="*/ 2 w 17"/>
                <a:gd name="T3" fmla="*/ 5 h 17"/>
                <a:gd name="T4" fmla="*/ 0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2" y="5"/>
                  </a:lnTo>
                  <a:lnTo>
                    <a:pt x="0"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12" name="Freeform 633">
              <a:extLst>
                <a:ext uri="{FF2B5EF4-FFF2-40B4-BE49-F238E27FC236}">
                  <a16:creationId xmlns="" xmlns:a16="http://schemas.microsoft.com/office/drawing/2014/main" id="{D7680C94-F78B-8FCA-056E-D59CA23C2BC0}"/>
                </a:ext>
              </a:extLst>
            </p:cNvPr>
            <p:cNvSpPr>
              <a:spLocks noChangeAspect="1"/>
            </p:cNvSpPr>
            <p:nvPr/>
          </p:nvSpPr>
          <p:spPr bwMode="auto">
            <a:xfrm>
              <a:off x="563" y="3343"/>
              <a:ext cx="17" cy="18"/>
            </a:xfrm>
            <a:custGeom>
              <a:avLst/>
              <a:gdLst>
                <a:gd name="T0" fmla="*/ 16 w 17"/>
                <a:gd name="T1" fmla="*/ 17 h 18"/>
                <a:gd name="T2" fmla="*/ 8 w 17"/>
                <a:gd name="T3" fmla="*/ 12 h 18"/>
                <a:gd name="T4" fmla="*/ 1 w 17"/>
                <a:gd name="T5" fmla="*/ 8 h 18"/>
                <a:gd name="T6" fmla="*/ 0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16" y="17"/>
                  </a:moveTo>
                  <a:lnTo>
                    <a:pt x="8" y="12"/>
                  </a:lnTo>
                  <a:lnTo>
                    <a:pt x="1" y="8"/>
                  </a:lnTo>
                  <a:lnTo>
                    <a:pt x="0"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13" name="Freeform 634">
              <a:extLst>
                <a:ext uri="{FF2B5EF4-FFF2-40B4-BE49-F238E27FC236}">
                  <a16:creationId xmlns="" xmlns:a16="http://schemas.microsoft.com/office/drawing/2014/main" id="{D92A8185-EF9F-50AD-2951-BB8DF1B2CBE7}"/>
                </a:ext>
              </a:extLst>
            </p:cNvPr>
            <p:cNvSpPr>
              <a:spLocks noChangeAspect="1"/>
            </p:cNvSpPr>
            <p:nvPr/>
          </p:nvSpPr>
          <p:spPr bwMode="auto">
            <a:xfrm>
              <a:off x="561" y="3341"/>
              <a:ext cx="17" cy="23"/>
            </a:xfrm>
            <a:custGeom>
              <a:avLst/>
              <a:gdLst>
                <a:gd name="T0" fmla="*/ 16 w 17"/>
                <a:gd name="T1" fmla="*/ 22 h 23"/>
                <a:gd name="T2" fmla="*/ 8 w 17"/>
                <a:gd name="T3" fmla="*/ 17 h 23"/>
                <a:gd name="T4" fmla="*/ 1 w 17"/>
                <a:gd name="T5" fmla="*/ 11 h 23"/>
                <a:gd name="T6" fmla="*/ 0 w 17"/>
                <a:gd name="T7" fmla="*/ 5 h 23"/>
                <a:gd name="T8" fmla="*/ 0 w 17"/>
                <a:gd name="T9" fmla="*/ 0 h 23"/>
                <a:gd name="T10" fmla="*/ 0 60000 65536"/>
                <a:gd name="T11" fmla="*/ 0 60000 65536"/>
                <a:gd name="T12" fmla="*/ 0 60000 65536"/>
                <a:gd name="T13" fmla="*/ 0 60000 65536"/>
                <a:gd name="T14" fmla="*/ 0 60000 65536"/>
                <a:gd name="T15" fmla="*/ 0 w 17"/>
                <a:gd name="T16" fmla="*/ 0 h 23"/>
                <a:gd name="T17" fmla="*/ 17 w 17"/>
                <a:gd name="T18" fmla="*/ 23 h 23"/>
              </a:gdLst>
              <a:ahLst/>
              <a:cxnLst>
                <a:cxn ang="T10">
                  <a:pos x="T0" y="T1"/>
                </a:cxn>
                <a:cxn ang="T11">
                  <a:pos x="T2" y="T3"/>
                </a:cxn>
                <a:cxn ang="T12">
                  <a:pos x="T4" y="T5"/>
                </a:cxn>
                <a:cxn ang="T13">
                  <a:pos x="T6" y="T7"/>
                </a:cxn>
                <a:cxn ang="T14">
                  <a:pos x="T8" y="T9"/>
                </a:cxn>
              </a:cxnLst>
              <a:rect l="T15" t="T16" r="T17" b="T18"/>
              <a:pathLst>
                <a:path w="17" h="23">
                  <a:moveTo>
                    <a:pt x="16" y="22"/>
                  </a:moveTo>
                  <a:lnTo>
                    <a:pt x="8" y="17"/>
                  </a:lnTo>
                  <a:lnTo>
                    <a:pt x="1" y="11"/>
                  </a:lnTo>
                  <a:lnTo>
                    <a:pt x="0" y="5"/>
                  </a:lnTo>
                  <a:lnTo>
                    <a:pt x="0"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14" name="Freeform 635">
              <a:extLst>
                <a:ext uri="{FF2B5EF4-FFF2-40B4-BE49-F238E27FC236}">
                  <a16:creationId xmlns="" xmlns:a16="http://schemas.microsoft.com/office/drawing/2014/main" id="{7FF04CA1-7A95-E88F-C3DB-46520476F686}"/>
                </a:ext>
              </a:extLst>
            </p:cNvPr>
            <p:cNvSpPr>
              <a:spLocks noChangeAspect="1"/>
            </p:cNvSpPr>
            <p:nvPr/>
          </p:nvSpPr>
          <p:spPr bwMode="auto">
            <a:xfrm>
              <a:off x="558" y="3341"/>
              <a:ext cx="17" cy="24"/>
            </a:xfrm>
            <a:custGeom>
              <a:avLst/>
              <a:gdLst>
                <a:gd name="T0" fmla="*/ 16 w 17"/>
                <a:gd name="T1" fmla="*/ 23 h 24"/>
                <a:gd name="T2" fmla="*/ 12 w 17"/>
                <a:gd name="T3" fmla="*/ 22 h 24"/>
                <a:gd name="T4" fmla="*/ 7 w 17"/>
                <a:gd name="T5" fmla="*/ 19 h 24"/>
                <a:gd name="T6" fmla="*/ 3 w 17"/>
                <a:gd name="T7" fmla="*/ 16 h 24"/>
                <a:gd name="T8" fmla="*/ 1 w 17"/>
                <a:gd name="T9" fmla="*/ 12 h 24"/>
                <a:gd name="T10" fmla="*/ 0 w 17"/>
                <a:gd name="T11" fmla="*/ 6 h 24"/>
                <a:gd name="T12" fmla="*/ 1 w 17"/>
                <a:gd name="T13" fmla="*/ 0 h 24"/>
                <a:gd name="T14" fmla="*/ 0 60000 65536"/>
                <a:gd name="T15" fmla="*/ 0 60000 65536"/>
                <a:gd name="T16" fmla="*/ 0 60000 65536"/>
                <a:gd name="T17" fmla="*/ 0 60000 65536"/>
                <a:gd name="T18" fmla="*/ 0 60000 65536"/>
                <a:gd name="T19" fmla="*/ 0 60000 65536"/>
                <a:gd name="T20" fmla="*/ 0 60000 65536"/>
                <a:gd name="T21" fmla="*/ 0 w 17"/>
                <a:gd name="T22" fmla="*/ 0 h 24"/>
                <a:gd name="T23" fmla="*/ 17 w 17"/>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4">
                  <a:moveTo>
                    <a:pt x="16" y="23"/>
                  </a:moveTo>
                  <a:lnTo>
                    <a:pt x="12" y="22"/>
                  </a:lnTo>
                  <a:lnTo>
                    <a:pt x="7" y="19"/>
                  </a:lnTo>
                  <a:lnTo>
                    <a:pt x="3" y="16"/>
                  </a:lnTo>
                  <a:lnTo>
                    <a:pt x="1" y="12"/>
                  </a:lnTo>
                  <a:lnTo>
                    <a:pt x="0" y="6"/>
                  </a:lnTo>
                  <a:lnTo>
                    <a:pt x="1"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15" name="Freeform 636">
              <a:extLst>
                <a:ext uri="{FF2B5EF4-FFF2-40B4-BE49-F238E27FC236}">
                  <a16:creationId xmlns="" xmlns:a16="http://schemas.microsoft.com/office/drawing/2014/main" id="{B38696AF-5F44-C996-75A2-A500F92C8864}"/>
                </a:ext>
              </a:extLst>
            </p:cNvPr>
            <p:cNvSpPr>
              <a:spLocks noChangeAspect="1"/>
            </p:cNvSpPr>
            <p:nvPr/>
          </p:nvSpPr>
          <p:spPr bwMode="auto">
            <a:xfrm>
              <a:off x="556" y="3341"/>
              <a:ext cx="17" cy="26"/>
            </a:xfrm>
            <a:custGeom>
              <a:avLst/>
              <a:gdLst>
                <a:gd name="T0" fmla="*/ 16 w 17"/>
                <a:gd name="T1" fmla="*/ 25 h 26"/>
                <a:gd name="T2" fmla="*/ 8 w 17"/>
                <a:gd name="T3" fmla="*/ 21 h 26"/>
                <a:gd name="T4" fmla="*/ 4 w 17"/>
                <a:gd name="T5" fmla="*/ 17 h 26"/>
                <a:gd name="T6" fmla="*/ 1 w 17"/>
                <a:gd name="T7" fmla="*/ 13 h 26"/>
                <a:gd name="T8" fmla="*/ 0 w 17"/>
                <a:gd name="T9" fmla="*/ 6 h 26"/>
                <a:gd name="T10" fmla="*/ 1 w 17"/>
                <a:gd name="T11" fmla="*/ 0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16" y="25"/>
                  </a:moveTo>
                  <a:lnTo>
                    <a:pt x="8" y="21"/>
                  </a:lnTo>
                  <a:lnTo>
                    <a:pt x="4" y="17"/>
                  </a:lnTo>
                  <a:lnTo>
                    <a:pt x="1" y="13"/>
                  </a:lnTo>
                  <a:lnTo>
                    <a:pt x="0" y="6"/>
                  </a:lnTo>
                  <a:lnTo>
                    <a:pt x="1"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16" name="Freeform 637">
              <a:extLst>
                <a:ext uri="{FF2B5EF4-FFF2-40B4-BE49-F238E27FC236}">
                  <a16:creationId xmlns="" xmlns:a16="http://schemas.microsoft.com/office/drawing/2014/main" id="{8D008658-A740-1BDE-DDA2-4719A9773807}"/>
                </a:ext>
              </a:extLst>
            </p:cNvPr>
            <p:cNvSpPr>
              <a:spLocks noChangeAspect="1"/>
            </p:cNvSpPr>
            <p:nvPr/>
          </p:nvSpPr>
          <p:spPr bwMode="auto">
            <a:xfrm>
              <a:off x="556" y="3341"/>
              <a:ext cx="17" cy="27"/>
            </a:xfrm>
            <a:custGeom>
              <a:avLst/>
              <a:gdLst>
                <a:gd name="T0" fmla="*/ 16 w 17"/>
                <a:gd name="T1" fmla="*/ 26 h 27"/>
                <a:gd name="T2" fmla="*/ 11 w 17"/>
                <a:gd name="T3" fmla="*/ 26 h 27"/>
                <a:gd name="T4" fmla="*/ 7 w 17"/>
                <a:gd name="T5" fmla="*/ 23 h 27"/>
                <a:gd name="T6" fmla="*/ 0 w 17"/>
                <a:gd name="T7" fmla="*/ 14 h 27"/>
                <a:gd name="T8" fmla="*/ 0 w 17"/>
                <a:gd name="T9" fmla="*/ 6 h 27"/>
                <a:gd name="T10" fmla="*/ 0 w 17"/>
                <a:gd name="T11" fmla="*/ 4 h 27"/>
                <a:gd name="T12" fmla="*/ 1 w 17"/>
                <a:gd name="T13" fmla="*/ 0 h 27"/>
                <a:gd name="T14" fmla="*/ 0 60000 65536"/>
                <a:gd name="T15" fmla="*/ 0 60000 65536"/>
                <a:gd name="T16" fmla="*/ 0 60000 65536"/>
                <a:gd name="T17" fmla="*/ 0 60000 65536"/>
                <a:gd name="T18" fmla="*/ 0 60000 65536"/>
                <a:gd name="T19" fmla="*/ 0 60000 65536"/>
                <a:gd name="T20" fmla="*/ 0 60000 65536"/>
                <a:gd name="T21" fmla="*/ 0 w 17"/>
                <a:gd name="T22" fmla="*/ 0 h 27"/>
                <a:gd name="T23" fmla="*/ 17 w 1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7">
                  <a:moveTo>
                    <a:pt x="16" y="26"/>
                  </a:moveTo>
                  <a:lnTo>
                    <a:pt x="11" y="26"/>
                  </a:lnTo>
                  <a:lnTo>
                    <a:pt x="7" y="23"/>
                  </a:lnTo>
                  <a:lnTo>
                    <a:pt x="0" y="14"/>
                  </a:lnTo>
                  <a:lnTo>
                    <a:pt x="0" y="6"/>
                  </a:lnTo>
                  <a:lnTo>
                    <a:pt x="0" y="4"/>
                  </a:lnTo>
                  <a:lnTo>
                    <a:pt x="1"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17" name="Freeform 638">
              <a:extLst>
                <a:ext uri="{FF2B5EF4-FFF2-40B4-BE49-F238E27FC236}">
                  <a16:creationId xmlns="" xmlns:a16="http://schemas.microsoft.com/office/drawing/2014/main" id="{18847F82-D5DF-4521-867D-4D323E19DB61}"/>
                </a:ext>
              </a:extLst>
            </p:cNvPr>
            <p:cNvSpPr>
              <a:spLocks noChangeAspect="1"/>
            </p:cNvSpPr>
            <p:nvPr/>
          </p:nvSpPr>
          <p:spPr bwMode="auto">
            <a:xfrm>
              <a:off x="554" y="3342"/>
              <a:ext cx="17" cy="28"/>
            </a:xfrm>
            <a:custGeom>
              <a:avLst/>
              <a:gdLst>
                <a:gd name="T0" fmla="*/ 16 w 17"/>
                <a:gd name="T1" fmla="*/ 27 h 28"/>
                <a:gd name="T2" fmla="*/ 12 w 17"/>
                <a:gd name="T3" fmla="*/ 27 h 28"/>
                <a:gd name="T4" fmla="*/ 7 w 17"/>
                <a:gd name="T5" fmla="*/ 24 h 28"/>
                <a:gd name="T6" fmla="*/ 3 w 17"/>
                <a:gd name="T7" fmla="*/ 21 h 28"/>
                <a:gd name="T8" fmla="*/ 1 w 17"/>
                <a:gd name="T9" fmla="*/ 15 h 28"/>
                <a:gd name="T10" fmla="*/ 0 w 17"/>
                <a:gd name="T11" fmla="*/ 6 h 28"/>
                <a:gd name="T12" fmla="*/ 1 w 17"/>
                <a:gd name="T13" fmla="*/ 3 h 28"/>
                <a:gd name="T14" fmla="*/ 2 w 17"/>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8"/>
                <a:gd name="T26" fmla="*/ 17 w 17"/>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8">
                  <a:moveTo>
                    <a:pt x="16" y="27"/>
                  </a:moveTo>
                  <a:lnTo>
                    <a:pt x="12" y="27"/>
                  </a:lnTo>
                  <a:lnTo>
                    <a:pt x="7" y="24"/>
                  </a:lnTo>
                  <a:lnTo>
                    <a:pt x="3" y="21"/>
                  </a:lnTo>
                  <a:lnTo>
                    <a:pt x="1" y="15"/>
                  </a:lnTo>
                  <a:lnTo>
                    <a:pt x="0" y="6"/>
                  </a:lnTo>
                  <a:lnTo>
                    <a:pt x="1" y="3"/>
                  </a:lnTo>
                  <a:lnTo>
                    <a:pt x="2"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18" name="Freeform 639">
              <a:extLst>
                <a:ext uri="{FF2B5EF4-FFF2-40B4-BE49-F238E27FC236}">
                  <a16:creationId xmlns="" xmlns:a16="http://schemas.microsoft.com/office/drawing/2014/main" id="{3C0B2902-8E4D-615C-D136-F1643E794124}"/>
                </a:ext>
              </a:extLst>
            </p:cNvPr>
            <p:cNvSpPr>
              <a:spLocks noChangeAspect="1"/>
            </p:cNvSpPr>
            <p:nvPr/>
          </p:nvSpPr>
          <p:spPr bwMode="auto">
            <a:xfrm>
              <a:off x="528" y="3314"/>
              <a:ext cx="44" cy="102"/>
            </a:xfrm>
            <a:custGeom>
              <a:avLst/>
              <a:gdLst>
                <a:gd name="T0" fmla="*/ 11 w 44"/>
                <a:gd name="T1" fmla="*/ 101 h 102"/>
                <a:gd name="T2" fmla="*/ 7 w 44"/>
                <a:gd name="T3" fmla="*/ 94 h 102"/>
                <a:gd name="T4" fmla="*/ 4 w 44"/>
                <a:gd name="T5" fmla="*/ 87 h 102"/>
                <a:gd name="T6" fmla="*/ 2 w 44"/>
                <a:gd name="T7" fmla="*/ 79 h 102"/>
                <a:gd name="T8" fmla="*/ 0 w 44"/>
                <a:gd name="T9" fmla="*/ 72 h 102"/>
                <a:gd name="T10" fmla="*/ 0 w 44"/>
                <a:gd name="T11" fmla="*/ 55 h 102"/>
                <a:gd name="T12" fmla="*/ 2 w 44"/>
                <a:gd name="T13" fmla="*/ 39 h 102"/>
                <a:gd name="T14" fmla="*/ 6 w 44"/>
                <a:gd name="T15" fmla="*/ 30 h 102"/>
                <a:gd name="T16" fmla="*/ 11 w 44"/>
                <a:gd name="T17" fmla="*/ 21 h 102"/>
                <a:gd name="T18" fmla="*/ 15 w 44"/>
                <a:gd name="T19" fmla="*/ 15 h 102"/>
                <a:gd name="T20" fmla="*/ 21 w 44"/>
                <a:gd name="T21" fmla="*/ 9 h 102"/>
                <a:gd name="T22" fmla="*/ 27 w 44"/>
                <a:gd name="T23" fmla="*/ 4 h 102"/>
                <a:gd name="T24" fmla="*/ 32 w 44"/>
                <a:gd name="T25" fmla="*/ 1 h 102"/>
                <a:gd name="T26" fmla="*/ 37 w 44"/>
                <a:gd name="T27" fmla="*/ 0 h 102"/>
                <a:gd name="T28" fmla="*/ 43 w 44"/>
                <a:gd name="T29" fmla="*/ 1 h 10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02"/>
                <a:gd name="T47" fmla="*/ 44 w 44"/>
                <a:gd name="T48" fmla="*/ 102 h 10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02">
                  <a:moveTo>
                    <a:pt x="11" y="101"/>
                  </a:moveTo>
                  <a:lnTo>
                    <a:pt x="7" y="94"/>
                  </a:lnTo>
                  <a:lnTo>
                    <a:pt x="4" y="87"/>
                  </a:lnTo>
                  <a:lnTo>
                    <a:pt x="2" y="79"/>
                  </a:lnTo>
                  <a:lnTo>
                    <a:pt x="0" y="72"/>
                  </a:lnTo>
                  <a:lnTo>
                    <a:pt x="0" y="55"/>
                  </a:lnTo>
                  <a:lnTo>
                    <a:pt x="2" y="39"/>
                  </a:lnTo>
                  <a:lnTo>
                    <a:pt x="6" y="30"/>
                  </a:lnTo>
                  <a:lnTo>
                    <a:pt x="11" y="21"/>
                  </a:lnTo>
                  <a:lnTo>
                    <a:pt x="15" y="15"/>
                  </a:lnTo>
                  <a:lnTo>
                    <a:pt x="21" y="9"/>
                  </a:lnTo>
                  <a:lnTo>
                    <a:pt x="27" y="4"/>
                  </a:lnTo>
                  <a:lnTo>
                    <a:pt x="32" y="1"/>
                  </a:lnTo>
                  <a:lnTo>
                    <a:pt x="37" y="0"/>
                  </a:lnTo>
                  <a:lnTo>
                    <a:pt x="43" y="1"/>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19" name="Freeform 640">
              <a:extLst>
                <a:ext uri="{FF2B5EF4-FFF2-40B4-BE49-F238E27FC236}">
                  <a16:creationId xmlns="" xmlns:a16="http://schemas.microsoft.com/office/drawing/2014/main" id="{13DAA67D-3CF6-56A3-A46E-D48237402139}"/>
                </a:ext>
              </a:extLst>
            </p:cNvPr>
            <p:cNvSpPr>
              <a:spLocks noChangeAspect="1"/>
            </p:cNvSpPr>
            <p:nvPr/>
          </p:nvSpPr>
          <p:spPr bwMode="auto">
            <a:xfrm>
              <a:off x="530" y="3316"/>
              <a:ext cx="43" cy="101"/>
            </a:xfrm>
            <a:custGeom>
              <a:avLst/>
              <a:gdLst>
                <a:gd name="T0" fmla="*/ 10 w 43"/>
                <a:gd name="T1" fmla="*/ 100 h 101"/>
                <a:gd name="T2" fmla="*/ 6 w 43"/>
                <a:gd name="T3" fmla="*/ 92 h 101"/>
                <a:gd name="T4" fmla="*/ 3 w 43"/>
                <a:gd name="T5" fmla="*/ 84 h 101"/>
                <a:gd name="T6" fmla="*/ 0 w 43"/>
                <a:gd name="T7" fmla="*/ 68 h 101"/>
                <a:gd name="T8" fmla="*/ 0 w 43"/>
                <a:gd name="T9" fmla="*/ 51 h 101"/>
                <a:gd name="T10" fmla="*/ 2 w 43"/>
                <a:gd name="T11" fmla="*/ 36 h 101"/>
                <a:gd name="T12" fmla="*/ 12 w 43"/>
                <a:gd name="T13" fmla="*/ 16 h 101"/>
                <a:gd name="T14" fmla="*/ 16 w 43"/>
                <a:gd name="T15" fmla="*/ 9 h 101"/>
                <a:gd name="T16" fmla="*/ 21 w 43"/>
                <a:gd name="T17" fmla="*/ 5 h 101"/>
                <a:gd name="T18" fmla="*/ 26 w 43"/>
                <a:gd name="T19" fmla="*/ 1 h 101"/>
                <a:gd name="T20" fmla="*/ 31 w 43"/>
                <a:gd name="T21" fmla="*/ 0 h 101"/>
                <a:gd name="T22" fmla="*/ 42 w 43"/>
                <a:gd name="T23" fmla="*/ 0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101"/>
                <a:gd name="T38" fmla="*/ 43 w 43"/>
                <a:gd name="T39" fmla="*/ 101 h 1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101">
                  <a:moveTo>
                    <a:pt x="10" y="100"/>
                  </a:moveTo>
                  <a:lnTo>
                    <a:pt x="6" y="92"/>
                  </a:lnTo>
                  <a:lnTo>
                    <a:pt x="3" y="84"/>
                  </a:lnTo>
                  <a:lnTo>
                    <a:pt x="0" y="68"/>
                  </a:lnTo>
                  <a:lnTo>
                    <a:pt x="0" y="51"/>
                  </a:lnTo>
                  <a:lnTo>
                    <a:pt x="2" y="36"/>
                  </a:lnTo>
                  <a:lnTo>
                    <a:pt x="12" y="16"/>
                  </a:lnTo>
                  <a:lnTo>
                    <a:pt x="16" y="9"/>
                  </a:lnTo>
                  <a:lnTo>
                    <a:pt x="21" y="5"/>
                  </a:lnTo>
                  <a:lnTo>
                    <a:pt x="26" y="1"/>
                  </a:lnTo>
                  <a:lnTo>
                    <a:pt x="31" y="0"/>
                  </a:lnTo>
                  <a:lnTo>
                    <a:pt x="42"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20" name="Line 641">
              <a:extLst>
                <a:ext uri="{FF2B5EF4-FFF2-40B4-BE49-F238E27FC236}">
                  <a16:creationId xmlns="" xmlns:a16="http://schemas.microsoft.com/office/drawing/2014/main" id="{49EB71CF-1092-5101-DC7A-A51FA35761B4}"/>
                </a:ext>
              </a:extLst>
            </p:cNvPr>
            <p:cNvSpPr>
              <a:spLocks noChangeAspect="1" noChangeShapeType="1"/>
            </p:cNvSpPr>
            <p:nvPr/>
          </p:nvSpPr>
          <p:spPr bwMode="auto">
            <a:xfrm>
              <a:off x="558" y="3312"/>
              <a:ext cx="5"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21" name="Freeform 642">
              <a:extLst>
                <a:ext uri="{FF2B5EF4-FFF2-40B4-BE49-F238E27FC236}">
                  <a16:creationId xmlns="" xmlns:a16="http://schemas.microsoft.com/office/drawing/2014/main" id="{EA8D14DF-67D6-99D7-E191-1F45998261D5}"/>
                </a:ext>
              </a:extLst>
            </p:cNvPr>
            <p:cNvSpPr>
              <a:spLocks noChangeAspect="1"/>
            </p:cNvSpPr>
            <p:nvPr/>
          </p:nvSpPr>
          <p:spPr bwMode="auto">
            <a:xfrm>
              <a:off x="540" y="3320"/>
              <a:ext cx="17" cy="17"/>
            </a:xfrm>
            <a:custGeom>
              <a:avLst/>
              <a:gdLst>
                <a:gd name="T0" fmla="*/ 0 w 17"/>
                <a:gd name="T1" fmla="*/ 0 h 17"/>
                <a:gd name="T2" fmla="*/ 16 w 17"/>
                <a:gd name="T3" fmla="*/ 4 h 17"/>
                <a:gd name="T4" fmla="*/ 6 w 17"/>
                <a:gd name="T5" fmla="*/ 16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0"/>
                  </a:moveTo>
                  <a:lnTo>
                    <a:pt x="16" y="4"/>
                  </a:lnTo>
                  <a:lnTo>
                    <a:pt x="6"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22" name="Freeform 643">
              <a:extLst>
                <a:ext uri="{FF2B5EF4-FFF2-40B4-BE49-F238E27FC236}">
                  <a16:creationId xmlns="" xmlns:a16="http://schemas.microsoft.com/office/drawing/2014/main" id="{5CF0109A-350E-1A94-1739-A5BA79CA6967}"/>
                </a:ext>
              </a:extLst>
            </p:cNvPr>
            <p:cNvSpPr>
              <a:spLocks noChangeAspect="1"/>
            </p:cNvSpPr>
            <p:nvPr/>
          </p:nvSpPr>
          <p:spPr bwMode="auto">
            <a:xfrm>
              <a:off x="522" y="3342"/>
              <a:ext cx="17" cy="17"/>
            </a:xfrm>
            <a:custGeom>
              <a:avLst/>
              <a:gdLst>
                <a:gd name="T0" fmla="*/ 6 w 17"/>
                <a:gd name="T1" fmla="*/ 0 h 17"/>
                <a:gd name="T2" fmla="*/ 16 w 17"/>
                <a:gd name="T3" fmla="*/ 1 h 17"/>
                <a:gd name="T4" fmla="*/ 8 w 17"/>
                <a:gd name="T5" fmla="*/ 16 h 17"/>
                <a:gd name="T6" fmla="*/ 0 w 17"/>
                <a:gd name="T7" fmla="*/ 14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6" y="0"/>
                  </a:moveTo>
                  <a:lnTo>
                    <a:pt x="16" y="1"/>
                  </a:lnTo>
                  <a:lnTo>
                    <a:pt x="8" y="16"/>
                  </a:lnTo>
                  <a:lnTo>
                    <a:pt x="0" y="14"/>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23" name="Line 644">
              <a:extLst>
                <a:ext uri="{FF2B5EF4-FFF2-40B4-BE49-F238E27FC236}">
                  <a16:creationId xmlns="" xmlns:a16="http://schemas.microsoft.com/office/drawing/2014/main" id="{D78DFFFD-8ACF-96D5-5280-8D14F87637E5}"/>
                </a:ext>
              </a:extLst>
            </p:cNvPr>
            <p:cNvSpPr>
              <a:spLocks noChangeAspect="1" noChangeShapeType="1"/>
            </p:cNvSpPr>
            <p:nvPr/>
          </p:nvSpPr>
          <p:spPr bwMode="auto">
            <a:xfrm>
              <a:off x="540" y="3322"/>
              <a:ext cx="5"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24" name="Line 645">
              <a:extLst>
                <a:ext uri="{FF2B5EF4-FFF2-40B4-BE49-F238E27FC236}">
                  <a16:creationId xmlns="" xmlns:a16="http://schemas.microsoft.com/office/drawing/2014/main" id="{C87DEE57-7DF9-197B-8423-99049C2E1DC2}"/>
                </a:ext>
              </a:extLst>
            </p:cNvPr>
            <p:cNvSpPr>
              <a:spLocks noChangeAspect="1" noChangeShapeType="1"/>
            </p:cNvSpPr>
            <p:nvPr/>
          </p:nvSpPr>
          <p:spPr bwMode="auto">
            <a:xfrm>
              <a:off x="527" y="3343"/>
              <a:ext cx="5"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25" name="Line 646">
              <a:extLst>
                <a:ext uri="{FF2B5EF4-FFF2-40B4-BE49-F238E27FC236}">
                  <a16:creationId xmlns="" xmlns:a16="http://schemas.microsoft.com/office/drawing/2014/main" id="{59AEF6B1-DF8C-6F67-3655-96858A1D4B83}"/>
                </a:ext>
              </a:extLst>
            </p:cNvPr>
            <p:cNvSpPr>
              <a:spLocks noChangeAspect="1" noChangeShapeType="1"/>
            </p:cNvSpPr>
            <p:nvPr/>
          </p:nvSpPr>
          <p:spPr bwMode="auto">
            <a:xfrm>
              <a:off x="520" y="3369"/>
              <a:ext cx="5"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26" name="Line 647">
              <a:extLst>
                <a:ext uri="{FF2B5EF4-FFF2-40B4-BE49-F238E27FC236}">
                  <a16:creationId xmlns="" xmlns:a16="http://schemas.microsoft.com/office/drawing/2014/main" id="{FB5312D4-688D-A6E2-CF04-3743576E67AB}"/>
                </a:ext>
              </a:extLst>
            </p:cNvPr>
            <p:cNvSpPr>
              <a:spLocks noChangeAspect="1" noChangeShapeType="1"/>
            </p:cNvSpPr>
            <p:nvPr/>
          </p:nvSpPr>
          <p:spPr bwMode="auto">
            <a:xfrm>
              <a:off x="519" y="3383"/>
              <a:ext cx="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27" name="Freeform 648">
              <a:extLst>
                <a:ext uri="{FF2B5EF4-FFF2-40B4-BE49-F238E27FC236}">
                  <a16:creationId xmlns="" xmlns:a16="http://schemas.microsoft.com/office/drawing/2014/main" id="{F7D8483F-0020-893B-CBAB-FCC25C8525B9}"/>
                </a:ext>
              </a:extLst>
            </p:cNvPr>
            <p:cNvSpPr>
              <a:spLocks noChangeAspect="1"/>
            </p:cNvSpPr>
            <p:nvPr/>
          </p:nvSpPr>
          <p:spPr bwMode="auto">
            <a:xfrm>
              <a:off x="520" y="3371"/>
              <a:ext cx="17" cy="17"/>
            </a:xfrm>
            <a:custGeom>
              <a:avLst/>
              <a:gdLst>
                <a:gd name="T0" fmla="*/ 0 w 17"/>
                <a:gd name="T1" fmla="*/ 14 h 17"/>
                <a:gd name="T2" fmla="*/ 16 w 17"/>
                <a:gd name="T3" fmla="*/ 16 h 17"/>
                <a:gd name="T4" fmla="*/ 16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14"/>
                  </a:moveTo>
                  <a:lnTo>
                    <a:pt x="16" y="16"/>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28" name="Line 649">
              <a:extLst>
                <a:ext uri="{FF2B5EF4-FFF2-40B4-BE49-F238E27FC236}">
                  <a16:creationId xmlns="" xmlns:a16="http://schemas.microsoft.com/office/drawing/2014/main" id="{245424B2-3919-A161-6245-2E6F65A32A46}"/>
                </a:ext>
              </a:extLst>
            </p:cNvPr>
            <p:cNvSpPr>
              <a:spLocks noChangeAspect="1" noChangeShapeType="1"/>
            </p:cNvSpPr>
            <p:nvPr/>
          </p:nvSpPr>
          <p:spPr bwMode="auto">
            <a:xfrm>
              <a:off x="527" y="3403"/>
              <a:ext cx="6"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29" name="Freeform 650">
              <a:extLst>
                <a:ext uri="{FF2B5EF4-FFF2-40B4-BE49-F238E27FC236}">
                  <a16:creationId xmlns="" xmlns:a16="http://schemas.microsoft.com/office/drawing/2014/main" id="{F1B0B66A-B6FF-A4F8-9D11-DF3583A203B1}"/>
                </a:ext>
              </a:extLst>
            </p:cNvPr>
            <p:cNvSpPr>
              <a:spLocks noChangeAspect="1"/>
            </p:cNvSpPr>
            <p:nvPr/>
          </p:nvSpPr>
          <p:spPr bwMode="auto">
            <a:xfrm>
              <a:off x="571" y="3339"/>
              <a:ext cx="17" cy="17"/>
            </a:xfrm>
            <a:custGeom>
              <a:avLst/>
              <a:gdLst>
                <a:gd name="T0" fmla="*/ 0 w 17"/>
                <a:gd name="T1" fmla="*/ 0 h 17"/>
                <a:gd name="T2" fmla="*/ 5 w 17"/>
                <a:gd name="T3" fmla="*/ 9 h 17"/>
                <a:gd name="T4" fmla="*/ 8 w 17"/>
                <a:gd name="T5" fmla="*/ 16 h 17"/>
                <a:gd name="T6" fmla="*/ 12 w 17"/>
                <a:gd name="T7" fmla="*/ 9 h 17"/>
                <a:gd name="T8" fmla="*/ 16 w 17"/>
                <a:gd name="T9" fmla="*/ 0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5" y="9"/>
                  </a:lnTo>
                  <a:lnTo>
                    <a:pt x="8" y="16"/>
                  </a:lnTo>
                  <a:lnTo>
                    <a:pt x="12" y="9"/>
                  </a:lnTo>
                  <a:lnTo>
                    <a:pt x="16" y="0"/>
                  </a:lnTo>
                  <a:lnTo>
                    <a:pt x="0" y="0"/>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30" name="Freeform 651">
              <a:extLst>
                <a:ext uri="{FF2B5EF4-FFF2-40B4-BE49-F238E27FC236}">
                  <a16:creationId xmlns="" xmlns:a16="http://schemas.microsoft.com/office/drawing/2014/main" id="{7D6B9F8E-6A2D-61ED-DC9B-3131169CB4CA}"/>
                </a:ext>
              </a:extLst>
            </p:cNvPr>
            <p:cNvSpPr>
              <a:spLocks noChangeAspect="1"/>
            </p:cNvSpPr>
            <p:nvPr/>
          </p:nvSpPr>
          <p:spPr bwMode="auto">
            <a:xfrm>
              <a:off x="571" y="3339"/>
              <a:ext cx="17" cy="17"/>
            </a:xfrm>
            <a:custGeom>
              <a:avLst/>
              <a:gdLst>
                <a:gd name="T0" fmla="*/ 0 w 17"/>
                <a:gd name="T1" fmla="*/ 1 h 17"/>
                <a:gd name="T2" fmla="*/ 5 w 17"/>
                <a:gd name="T3" fmla="*/ 9 h 17"/>
                <a:gd name="T4" fmla="*/ 8 w 17"/>
                <a:gd name="T5" fmla="*/ 16 h 17"/>
                <a:gd name="T6" fmla="*/ 12 w 17"/>
                <a:gd name="T7" fmla="*/ 9 h 17"/>
                <a:gd name="T8" fmla="*/ 16 w 17"/>
                <a:gd name="T9" fmla="*/ 0 h 17"/>
                <a:gd name="T10" fmla="*/ 0 w 17"/>
                <a:gd name="T11" fmla="*/ 1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
                  </a:moveTo>
                  <a:lnTo>
                    <a:pt x="5" y="9"/>
                  </a:lnTo>
                  <a:lnTo>
                    <a:pt x="8" y="16"/>
                  </a:lnTo>
                  <a:lnTo>
                    <a:pt x="12" y="9"/>
                  </a:lnTo>
                  <a:lnTo>
                    <a:pt x="16" y="0"/>
                  </a:lnTo>
                  <a:lnTo>
                    <a:pt x="0" y="1"/>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31" name="Freeform 652">
              <a:extLst>
                <a:ext uri="{FF2B5EF4-FFF2-40B4-BE49-F238E27FC236}">
                  <a16:creationId xmlns="" xmlns:a16="http://schemas.microsoft.com/office/drawing/2014/main" id="{746C3183-2425-2979-C322-8332ECE98B8C}"/>
                </a:ext>
              </a:extLst>
            </p:cNvPr>
            <p:cNvSpPr>
              <a:spLocks noChangeAspect="1"/>
            </p:cNvSpPr>
            <p:nvPr/>
          </p:nvSpPr>
          <p:spPr bwMode="auto">
            <a:xfrm>
              <a:off x="584" y="3316"/>
              <a:ext cx="50" cy="24"/>
            </a:xfrm>
            <a:custGeom>
              <a:avLst/>
              <a:gdLst>
                <a:gd name="T0" fmla="*/ 0 w 50"/>
                <a:gd name="T1" fmla="*/ 23 h 24"/>
                <a:gd name="T2" fmla="*/ 46 w 50"/>
                <a:gd name="T3" fmla="*/ 5 h 24"/>
                <a:gd name="T4" fmla="*/ 49 w 50"/>
                <a:gd name="T5" fmla="*/ 0 h 24"/>
                <a:gd name="T6" fmla="*/ 0 60000 65536"/>
                <a:gd name="T7" fmla="*/ 0 60000 65536"/>
                <a:gd name="T8" fmla="*/ 0 60000 65536"/>
                <a:gd name="T9" fmla="*/ 0 w 50"/>
                <a:gd name="T10" fmla="*/ 0 h 24"/>
                <a:gd name="T11" fmla="*/ 50 w 50"/>
                <a:gd name="T12" fmla="*/ 24 h 24"/>
              </a:gdLst>
              <a:ahLst/>
              <a:cxnLst>
                <a:cxn ang="T6">
                  <a:pos x="T0" y="T1"/>
                </a:cxn>
                <a:cxn ang="T7">
                  <a:pos x="T2" y="T3"/>
                </a:cxn>
                <a:cxn ang="T8">
                  <a:pos x="T4" y="T5"/>
                </a:cxn>
              </a:cxnLst>
              <a:rect l="T9" t="T10" r="T11" b="T12"/>
              <a:pathLst>
                <a:path w="50" h="24">
                  <a:moveTo>
                    <a:pt x="0" y="23"/>
                  </a:moveTo>
                  <a:lnTo>
                    <a:pt x="46" y="5"/>
                  </a:lnTo>
                  <a:lnTo>
                    <a:pt x="49"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32" name="Freeform 653">
              <a:extLst>
                <a:ext uri="{FF2B5EF4-FFF2-40B4-BE49-F238E27FC236}">
                  <a16:creationId xmlns="" xmlns:a16="http://schemas.microsoft.com/office/drawing/2014/main" id="{5E85FB31-045A-C06B-E4AB-7DEBABBD7DCF}"/>
                </a:ext>
              </a:extLst>
            </p:cNvPr>
            <p:cNvSpPr>
              <a:spLocks noChangeAspect="1"/>
            </p:cNvSpPr>
            <p:nvPr/>
          </p:nvSpPr>
          <p:spPr bwMode="auto">
            <a:xfrm>
              <a:off x="631" y="3320"/>
              <a:ext cx="17" cy="17"/>
            </a:xfrm>
            <a:custGeom>
              <a:avLst/>
              <a:gdLst>
                <a:gd name="T0" fmla="*/ 0 w 17"/>
                <a:gd name="T1" fmla="*/ 0 h 17"/>
                <a:gd name="T2" fmla="*/ 8 w 17"/>
                <a:gd name="T3" fmla="*/ 2 h 17"/>
                <a:gd name="T4" fmla="*/ 13 w 17"/>
                <a:gd name="T5" fmla="*/ 9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8" y="2"/>
                  </a:lnTo>
                  <a:lnTo>
                    <a:pt x="13" y="9"/>
                  </a:lnTo>
                  <a:lnTo>
                    <a:pt x="16"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33" name="Freeform 654">
              <a:extLst>
                <a:ext uri="{FF2B5EF4-FFF2-40B4-BE49-F238E27FC236}">
                  <a16:creationId xmlns="" xmlns:a16="http://schemas.microsoft.com/office/drawing/2014/main" id="{62FE28B6-0C96-7283-3C2C-6C214AEBDE2D}"/>
                </a:ext>
              </a:extLst>
            </p:cNvPr>
            <p:cNvSpPr>
              <a:spLocks noChangeAspect="1"/>
            </p:cNvSpPr>
            <p:nvPr/>
          </p:nvSpPr>
          <p:spPr bwMode="auto">
            <a:xfrm>
              <a:off x="575" y="3320"/>
              <a:ext cx="1" cy="17"/>
            </a:xfrm>
            <a:custGeom>
              <a:avLst/>
              <a:gdLst>
                <a:gd name="T0" fmla="*/ 0 w 1"/>
                <a:gd name="T1" fmla="*/ 16 h 17"/>
                <a:gd name="T2" fmla="*/ 0 w 1"/>
                <a:gd name="T3" fmla="*/ 9 h 17"/>
                <a:gd name="T4" fmla="*/ 0 w 1"/>
                <a:gd name="T5" fmla="*/ 6 h 17"/>
                <a:gd name="T6" fmla="*/ 0 w 1"/>
                <a:gd name="T7" fmla="*/ 0 h 17"/>
                <a:gd name="T8" fmla="*/ 0 w 1"/>
                <a:gd name="T9" fmla="*/ 6 h 17"/>
                <a:gd name="T10" fmla="*/ 0 w 1"/>
                <a:gd name="T11" fmla="*/ 9 h 17"/>
                <a:gd name="T12" fmla="*/ 0 w 1"/>
                <a:gd name="T13" fmla="*/ 16 h 17"/>
                <a:gd name="T14" fmla="*/ 0 w 1"/>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7"/>
                <a:gd name="T26" fmla="*/ 1 w 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7">
                  <a:moveTo>
                    <a:pt x="0" y="16"/>
                  </a:moveTo>
                  <a:lnTo>
                    <a:pt x="0" y="9"/>
                  </a:lnTo>
                  <a:lnTo>
                    <a:pt x="0" y="6"/>
                  </a:lnTo>
                  <a:lnTo>
                    <a:pt x="0" y="0"/>
                  </a:lnTo>
                  <a:lnTo>
                    <a:pt x="0" y="6"/>
                  </a:lnTo>
                  <a:lnTo>
                    <a:pt x="0" y="9"/>
                  </a:lnTo>
                  <a:lnTo>
                    <a:pt x="0"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34" name="Freeform 655">
              <a:extLst>
                <a:ext uri="{FF2B5EF4-FFF2-40B4-BE49-F238E27FC236}">
                  <a16:creationId xmlns="" xmlns:a16="http://schemas.microsoft.com/office/drawing/2014/main" id="{ED735581-0BBC-8788-F09D-4B1EA0E4FADC}"/>
                </a:ext>
              </a:extLst>
            </p:cNvPr>
            <p:cNvSpPr>
              <a:spLocks noChangeAspect="1"/>
            </p:cNvSpPr>
            <p:nvPr/>
          </p:nvSpPr>
          <p:spPr bwMode="auto">
            <a:xfrm>
              <a:off x="574" y="3322"/>
              <a:ext cx="17" cy="17"/>
            </a:xfrm>
            <a:custGeom>
              <a:avLst/>
              <a:gdLst>
                <a:gd name="T0" fmla="*/ 8 w 17"/>
                <a:gd name="T1" fmla="*/ 0 h 17"/>
                <a:gd name="T2" fmla="*/ 10 w 17"/>
                <a:gd name="T3" fmla="*/ 0 h 17"/>
                <a:gd name="T4" fmla="*/ 14 w 17"/>
                <a:gd name="T5" fmla="*/ 0 h 17"/>
                <a:gd name="T6" fmla="*/ 16 w 17"/>
                <a:gd name="T7" fmla="*/ 6 h 17"/>
                <a:gd name="T8" fmla="*/ 16 w 17"/>
                <a:gd name="T9" fmla="*/ 9 h 17"/>
                <a:gd name="T10" fmla="*/ 14 w 17"/>
                <a:gd name="T11" fmla="*/ 16 h 17"/>
                <a:gd name="T12" fmla="*/ 10 w 17"/>
                <a:gd name="T13" fmla="*/ 16 h 17"/>
                <a:gd name="T14" fmla="*/ 8 w 17"/>
                <a:gd name="T15" fmla="*/ 16 h 17"/>
                <a:gd name="T16" fmla="*/ 5 w 17"/>
                <a:gd name="T17" fmla="*/ 16 h 17"/>
                <a:gd name="T18" fmla="*/ 3 w 17"/>
                <a:gd name="T19" fmla="*/ 16 h 17"/>
                <a:gd name="T20" fmla="*/ 0 w 17"/>
                <a:gd name="T21" fmla="*/ 9 h 17"/>
                <a:gd name="T22" fmla="*/ 0 w 17"/>
                <a:gd name="T23" fmla="*/ 6 h 17"/>
                <a:gd name="T24" fmla="*/ 3 w 17"/>
                <a:gd name="T25" fmla="*/ 0 h 17"/>
                <a:gd name="T26" fmla="*/ 5 w 17"/>
                <a:gd name="T27" fmla="*/ 0 h 17"/>
                <a:gd name="T28" fmla="*/ 8 w 17"/>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8" y="0"/>
                  </a:moveTo>
                  <a:lnTo>
                    <a:pt x="10" y="0"/>
                  </a:lnTo>
                  <a:lnTo>
                    <a:pt x="14" y="0"/>
                  </a:lnTo>
                  <a:lnTo>
                    <a:pt x="16" y="6"/>
                  </a:lnTo>
                  <a:lnTo>
                    <a:pt x="16" y="9"/>
                  </a:lnTo>
                  <a:lnTo>
                    <a:pt x="14" y="16"/>
                  </a:lnTo>
                  <a:lnTo>
                    <a:pt x="10" y="16"/>
                  </a:lnTo>
                  <a:lnTo>
                    <a:pt x="8" y="16"/>
                  </a:lnTo>
                  <a:lnTo>
                    <a:pt x="5" y="16"/>
                  </a:lnTo>
                  <a:lnTo>
                    <a:pt x="3" y="16"/>
                  </a:lnTo>
                  <a:lnTo>
                    <a:pt x="0" y="9"/>
                  </a:lnTo>
                  <a:lnTo>
                    <a:pt x="0" y="6"/>
                  </a:lnTo>
                  <a:lnTo>
                    <a:pt x="3" y="0"/>
                  </a:lnTo>
                  <a:lnTo>
                    <a:pt x="5" y="0"/>
                  </a:lnTo>
                  <a:lnTo>
                    <a:pt x="8"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35" name="Freeform 656">
              <a:extLst>
                <a:ext uri="{FF2B5EF4-FFF2-40B4-BE49-F238E27FC236}">
                  <a16:creationId xmlns="" xmlns:a16="http://schemas.microsoft.com/office/drawing/2014/main" id="{326E4B3E-7940-3716-BF66-84610191E323}"/>
                </a:ext>
              </a:extLst>
            </p:cNvPr>
            <p:cNvSpPr>
              <a:spLocks noChangeAspect="1"/>
            </p:cNvSpPr>
            <p:nvPr/>
          </p:nvSpPr>
          <p:spPr bwMode="auto">
            <a:xfrm>
              <a:off x="598" y="3312"/>
              <a:ext cx="17" cy="17"/>
            </a:xfrm>
            <a:custGeom>
              <a:avLst/>
              <a:gdLst>
                <a:gd name="T0" fmla="*/ 0 w 17"/>
                <a:gd name="T1" fmla="*/ 4 h 17"/>
                <a:gd name="T2" fmla="*/ 0 w 17"/>
                <a:gd name="T3" fmla="*/ 8 h 17"/>
                <a:gd name="T4" fmla="*/ 8 w 17"/>
                <a:gd name="T5" fmla="*/ 16 h 17"/>
                <a:gd name="T6" fmla="*/ 16 w 17"/>
                <a:gd name="T7" fmla="*/ 8 h 17"/>
                <a:gd name="T8" fmla="*/ 16 w 17"/>
                <a:gd name="T9" fmla="*/ 4 h 17"/>
                <a:gd name="T10" fmla="*/ 8 w 17"/>
                <a:gd name="T11" fmla="*/ 0 h 17"/>
                <a:gd name="T12" fmla="*/ 0 w 17"/>
                <a:gd name="T13" fmla="*/ 4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4"/>
                  </a:moveTo>
                  <a:lnTo>
                    <a:pt x="0" y="8"/>
                  </a:lnTo>
                  <a:lnTo>
                    <a:pt x="8" y="16"/>
                  </a:lnTo>
                  <a:lnTo>
                    <a:pt x="16" y="8"/>
                  </a:lnTo>
                  <a:lnTo>
                    <a:pt x="16" y="4"/>
                  </a:lnTo>
                  <a:lnTo>
                    <a:pt x="8" y="0"/>
                  </a:lnTo>
                  <a:lnTo>
                    <a:pt x="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36" name="Freeform 657">
              <a:extLst>
                <a:ext uri="{FF2B5EF4-FFF2-40B4-BE49-F238E27FC236}">
                  <a16:creationId xmlns="" xmlns:a16="http://schemas.microsoft.com/office/drawing/2014/main" id="{8019F54A-EFB0-3FFD-F32F-CC999DC55450}"/>
                </a:ext>
              </a:extLst>
            </p:cNvPr>
            <p:cNvSpPr>
              <a:spLocks noChangeAspect="1"/>
            </p:cNvSpPr>
            <p:nvPr/>
          </p:nvSpPr>
          <p:spPr bwMode="auto">
            <a:xfrm>
              <a:off x="598" y="3314"/>
              <a:ext cx="17" cy="17"/>
            </a:xfrm>
            <a:custGeom>
              <a:avLst/>
              <a:gdLst>
                <a:gd name="T0" fmla="*/ 0 w 17"/>
                <a:gd name="T1" fmla="*/ 12 h 17"/>
                <a:gd name="T2" fmla="*/ 0 w 17"/>
                <a:gd name="T3" fmla="*/ 8 h 17"/>
                <a:gd name="T4" fmla="*/ 9 w 17"/>
                <a:gd name="T5" fmla="*/ 0 h 17"/>
                <a:gd name="T6" fmla="*/ 16 w 17"/>
                <a:gd name="T7" fmla="*/ 8 h 17"/>
                <a:gd name="T8" fmla="*/ 16 w 17"/>
                <a:gd name="T9" fmla="*/ 12 h 17"/>
                <a:gd name="T10" fmla="*/ 9 w 17"/>
                <a:gd name="T11" fmla="*/ 16 h 17"/>
                <a:gd name="T12" fmla="*/ 0 w 17"/>
                <a:gd name="T13" fmla="*/ 1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2"/>
                  </a:moveTo>
                  <a:lnTo>
                    <a:pt x="0" y="8"/>
                  </a:lnTo>
                  <a:lnTo>
                    <a:pt x="9" y="0"/>
                  </a:lnTo>
                  <a:lnTo>
                    <a:pt x="16" y="8"/>
                  </a:lnTo>
                  <a:lnTo>
                    <a:pt x="16" y="12"/>
                  </a:lnTo>
                  <a:lnTo>
                    <a:pt x="9" y="16"/>
                  </a:lnTo>
                  <a:lnTo>
                    <a:pt x="0" y="12"/>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37" name="Freeform 658">
              <a:extLst>
                <a:ext uri="{FF2B5EF4-FFF2-40B4-BE49-F238E27FC236}">
                  <a16:creationId xmlns="" xmlns:a16="http://schemas.microsoft.com/office/drawing/2014/main" id="{13ECC5E2-F91A-AF02-3655-A7F802723EC1}"/>
                </a:ext>
              </a:extLst>
            </p:cNvPr>
            <p:cNvSpPr>
              <a:spLocks noChangeAspect="1"/>
            </p:cNvSpPr>
            <p:nvPr/>
          </p:nvSpPr>
          <p:spPr bwMode="auto">
            <a:xfrm>
              <a:off x="598" y="3311"/>
              <a:ext cx="17" cy="17"/>
            </a:xfrm>
            <a:custGeom>
              <a:avLst/>
              <a:gdLst>
                <a:gd name="T0" fmla="*/ 8 w 17"/>
                <a:gd name="T1" fmla="*/ 16 h 17"/>
                <a:gd name="T2" fmla="*/ 8 w 17"/>
                <a:gd name="T3" fmla="*/ 12 h 17"/>
                <a:gd name="T4" fmla="*/ 16 w 17"/>
                <a:gd name="T5" fmla="*/ 12 h 17"/>
                <a:gd name="T6" fmla="*/ 16 w 17"/>
                <a:gd name="T7" fmla="*/ 4 h 17"/>
                <a:gd name="T8" fmla="*/ 16 w 17"/>
                <a:gd name="T9" fmla="*/ 0 h 17"/>
                <a:gd name="T10" fmla="*/ 8 w 17"/>
                <a:gd name="T11" fmla="*/ 0 h 17"/>
                <a:gd name="T12" fmla="*/ 0 w 17"/>
                <a:gd name="T13" fmla="*/ 0 h 17"/>
                <a:gd name="T14" fmla="*/ 0 w 17"/>
                <a:gd name="T15" fmla="*/ 4 h 17"/>
                <a:gd name="T16" fmla="*/ 0 w 17"/>
                <a:gd name="T17" fmla="*/ 12 h 17"/>
                <a:gd name="T18" fmla="*/ 8 w 17"/>
                <a:gd name="T19" fmla="*/ 12 h 17"/>
                <a:gd name="T20" fmla="*/ 8 w 17"/>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8" y="16"/>
                  </a:moveTo>
                  <a:lnTo>
                    <a:pt x="8" y="12"/>
                  </a:lnTo>
                  <a:lnTo>
                    <a:pt x="16" y="12"/>
                  </a:lnTo>
                  <a:lnTo>
                    <a:pt x="16" y="4"/>
                  </a:lnTo>
                  <a:lnTo>
                    <a:pt x="16" y="0"/>
                  </a:lnTo>
                  <a:lnTo>
                    <a:pt x="8" y="0"/>
                  </a:lnTo>
                  <a:lnTo>
                    <a:pt x="0" y="0"/>
                  </a:lnTo>
                  <a:lnTo>
                    <a:pt x="0" y="4"/>
                  </a:lnTo>
                  <a:lnTo>
                    <a:pt x="0" y="12"/>
                  </a:lnTo>
                  <a:lnTo>
                    <a:pt x="8" y="12"/>
                  </a:lnTo>
                  <a:lnTo>
                    <a:pt x="8"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38" name="Freeform 659">
              <a:extLst>
                <a:ext uri="{FF2B5EF4-FFF2-40B4-BE49-F238E27FC236}">
                  <a16:creationId xmlns="" xmlns:a16="http://schemas.microsoft.com/office/drawing/2014/main" id="{8BBBE3E8-8F5E-DE42-212D-52123B2F2979}"/>
                </a:ext>
              </a:extLst>
            </p:cNvPr>
            <p:cNvSpPr>
              <a:spLocks noChangeAspect="1"/>
            </p:cNvSpPr>
            <p:nvPr/>
          </p:nvSpPr>
          <p:spPr bwMode="auto">
            <a:xfrm>
              <a:off x="598" y="3313"/>
              <a:ext cx="17" cy="17"/>
            </a:xfrm>
            <a:custGeom>
              <a:avLst/>
              <a:gdLst>
                <a:gd name="T0" fmla="*/ 6 w 17"/>
                <a:gd name="T1" fmla="*/ 0 h 17"/>
                <a:gd name="T2" fmla="*/ 12 w 17"/>
                <a:gd name="T3" fmla="*/ 5 h 17"/>
                <a:gd name="T4" fmla="*/ 13 w 17"/>
                <a:gd name="T5" fmla="*/ 5 h 17"/>
                <a:gd name="T6" fmla="*/ 16 w 17"/>
                <a:gd name="T7" fmla="*/ 10 h 17"/>
                <a:gd name="T8" fmla="*/ 13 w 17"/>
                <a:gd name="T9" fmla="*/ 16 h 17"/>
                <a:gd name="T10" fmla="*/ 12 w 17"/>
                <a:gd name="T11" fmla="*/ 16 h 17"/>
                <a:gd name="T12" fmla="*/ 6 w 17"/>
                <a:gd name="T13" fmla="*/ 16 h 17"/>
                <a:gd name="T14" fmla="*/ 4 w 17"/>
                <a:gd name="T15" fmla="*/ 16 h 17"/>
                <a:gd name="T16" fmla="*/ 2 w 17"/>
                <a:gd name="T17" fmla="*/ 16 h 17"/>
                <a:gd name="T18" fmla="*/ 0 w 17"/>
                <a:gd name="T19" fmla="*/ 16 h 17"/>
                <a:gd name="T20" fmla="*/ 0 w 17"/>
                <a:gd name="T21" fmla="*/ 10 h 17"/>
                <a:gd name="T22" fmla="*/ 0 w 17"/>
                <a:gd name="T23" fmla="*/ 5 h 17"/>
                <a:gd name="T24" fmla="*/ 2 w 17"/>
                <a:gd name="T25" fmla="*/ 5 h 17"/>
                <a:gd name="T26" fmla="*/ 4 w 17"/>
                <a:gd name="T27" fmla="*/ 5 h 17"/>
                <a:gd name="T28" fmla="*/ 6 w 17"/>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6" y="0"/>
                  </a:moveTo>
                  <a:lnTo>
                    <a:pt x="12" y="5"/>
                  </a:lnTo>
                  <a:lnTo>
                    <a:pt x="13" y="5"/>
                  </a:lnTo>
                  <a:lnTo>
                    <a:pt x="16" y="10"/>
                  </a:lnTo>
                  <a:lnTo>
                    <a:pt x="13" y="16"/>
                  </a:lnTo>
                  <a:lnTo>
                    <a:pt x="12" y="16"/>
                  </a:lnTo>
                  <a:lnTo>
                    <a:pt x="6" y="16"/>
                  </a:lnTo>
                  <a:lnTo>
                    <a:pt x="4" y="16"/>
                  </a:lnTo>
                  <a:lnTo>
                    <a:pt x="2" y="16"/>
                  </a:lnTo>
                  <a:lnTo>
                    <a:pt x="0" y="16"/>
                  </a:lnTo>
                  <a:lnTo>
                    <a:pt x="0" y="10"/>
                  </a:lnTo>
                  <a:lnTo>
                    <a:pt x="0" y="5"/>
                  </a:lnTo>
                  <a:lnTo>
                    <a:pt x="2" y="5"/>
                  </a:lnTo>
                  <a:lnTo>
                    <a:pt x="4" y="5"/>
                  </a:lnTo>
                  <a:lnTo>
                    <a:pt x="6"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39" name="Freeform 660">
              <a:extLst>
                <a:ext uri="{FF2B5EF4-FFF2-40B4-BE49-F238E27FC236}">
                  <a16:creationId xmlns="" xmlns:a16="http://schemas.microsoft.com/office/drawing/2014/main" id="{92AC825C-ECEB-6D3B-5ED9-8354E45EA51C}"/>
                </a:ext>
              </a:extLst>
            </p:cNvPr>
            <p:cNvSpPr>
              <a:spLocks noChangeAspect="1"/>
            </p:cNvSpPr>
            <p:nvPr/>
          </p:nvSpPr>
          <p:spPr bwMode="auto">
            <a:xfrm>
              <a:off x="638" y="3340"/>
              <a:ext cx="17" cy="17"/>
            </a:xfrm>
            <a:custGeom>
              <a:avLst/>
              <a:gdLst>
                <a:gd name="T0" fmla="*/ 2 w 17"/>
                <a:gd name="T1" fmla="*/ 12 h 17"/>
                <a:gd name="T2" fmla="*/ 0 w 17"/>
                <a:gd name="T3" fmla="*/ 0 h 17"/>
                <a:gd name="T4" fmla="*/ 14 w 17"/>
                <a:gd name="T5" fmla="*/ 5 h 17"/>
                <a:gd name="T6" fmla="*/ 16 w 17"/>
                <a:gd name="T7" fmla="*/ 16 h 17"/>
                <a:gd name="T8" fmla="*/ 2 w 17"/>
                <a:gd name="T9" fmla="*/ 12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2" y="12"/>
                  </a:moveTo>
                  <a:lnTo>
                    <a:pt x="0" y="0"/>
                  </a:lnTo>
                  <a:lnTo>
                    <a:pt x="14" y="5"/>
                  </a:lnTo>
                  <a:lnTo>
                    <a:pt x="16" y="16"/>
                  </a:lnTo>
                  <a:lnTo>
                    <a:pt x="2" y="12"/>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40" name="Freeform 661">
              <a:extLst>
                <a:ext uri="{FF2B5EF4-FFF2-40B4-BE49-F238E27FC236}">
                  <a16:creationId xmlns="" xmlns:a16="http://schemas.microsoft.com/office/drawing/2014/main" id="{557440FA-B85A-32BA-47C9-E3CE87B8F6EA}"/>
                </a:ext>
              </a:extLst>
            </p:cNvPr>
            <p:cNvSpPr>
              <a:spLocks noChangeAspect="1"/>
            </p:cNvSpPr>
            <p:nvPr/>
          </p:nvSpPr>
          <p:spPr bwMode="auto">
            <a:xfrm>
              <a:off x="645" y="3341"/>
              <a:ext cx="17" cy="17"/>
            </a:xfrm>
            <a:custGeom>
              <a:avLst/>
              <a:gdLst>
                <a:gd name="T0" fmla="*/ 0 w 17"/>
                <a:gd name="T1" fmla="*/ 16 h 17"/>
                <a:gd name="T2" fmla="*/ 9 w 17"/>
                <a:gd name="T3" fmla="*/ 0 h 17"/>
                <a:gd name="T4" fmla="*/ 16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16"/>
                  </a:moveTo>
                  <a:lnTo>
                    <a:pt x="9" y="0"/>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41" name="Freeform 662">
              <a:extLst>
                <a:ext uri="{FF2B5EF4-FFF2-40B4-BE49-F238E27FC236}">
                  <a16:creationId xmlns="" xmlns:a16="http://schemas.microsoft.com/office/drawing/2014/main" id="{32784EFA-A669-F10C-0838-EA0F4AE3A531}"/>
                </a:ext>
              </a:extLst>
            </p:cNvPr>
            <p:cNvSpPr>
              <a:spLocks noChangeAspect="1"/>
            </p:cNvSpPr>
            <p:nvPr/>
          </p:nvSpPr>
          <p:spPr bwMode="auto">
            <a:xfrm>
              <a:off x="629" y="3340"/>
              <a:ext cx="17" cy="17"/>
            </a:xfrm>
            <a:custGeom>
              <a:avLst/>
              <a:gdLst>
                <a:gd name="T0" fmla="*/ 14 w 17"/>
                <a:gd name="T1" fmla="*/ 16 h 17"/>
                <a:gd name="T2" fmla="*/ 0 w 17"/>
                <a:gd name="T3" fmla="*/ 12 h 17"/>
                <a:gd name="T4" fmla="*/ 16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4" y="16"/>
                  </a:moveTo>
                  <a:lnTo>
                    <a:pt x="0" y="12"/>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42" name="Freeform 663">
              <a:extLst>
                <a:ext uri="{FF2B5EF4-FFF2-40B4-BE49-F238E27FC236}">
                  <a16:creationId xmlns="" xmlns:a16="http://schemas.microsoft.com/office/drawing/2014/main" id="{AC9BCA0A-D129-BF81-7A8F-D40DD127ED38}"/>
                </a:ext>
              </a:extLst>
            </p:cNvPr>
            <p:cNvSpPr>
              <a:spLocks noChangeAspect="1"/>
            </p:cNvSpPr>
            <p:nvPr/>
          </p:nvSpPr>
          <p:spPr bwMode="auto">
            <a:xfrm>
              <a:off x="615" y="3346"/>
              <a:ext cx="23" cy="30"/>
            </a:xfrm>
            <a:custGeom>
              <a:avLst/>
              <a:gdLst>
                <a:gd name="T0" fmla="*/ 0 w 23"/>
                <a:gd name="T1" fmla="*/ 29 h 30"/>
                <a:gd name="T2" fmla="*/ 5 w 23"/>
                <a:gd name="T3" fmla="*/ 16 h 30"/>
                <a:gd name="T4" fmla="*/ 7 w 23"/>
                <a:gd name="T5" fmla="*/ 15 h 30"/>
                <a:gd name="T6" fmla="*/ 12 w 23"/>
                <a:gd name="T7" fmla="*/ 8 h 30"/>
                <a:gd name="T8" fmla="*/ 12 w 23"/>
                <a:gd name="T9" fmla="*/ 7 h 30"/>
                <a:gd name="T10" fmla="*/ 22 w 23"/>
                <a:gd name="T11" fmla="*/ 0 h 30"/>
                <a:gd name="T12" fmla="*/ 0 60000 65536"/>
                <a:gd name="T13" fmla="*/ 0 60000 65536"/>
                <a:gd name="T14" fmla="*/ 0 60000 65536"/>
                <a:gd name="T15" fmla="*/ 0 60000 65536"/>
                <a:gd name="T16" fmla="*/ 0 60000 65536"/>
                <a:gd name="T17" fmla="*/ 0 60000 65536"/>
                <a:gd name="T18" fmla="*/ 0 w 23"/>
                <a:gd name="T19" fmla="*/ 0 h 30"/>
                <a:gd name="T20" fmla="*/ 23 w 2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3" h="30">
                  <a:moveTo>
                    <a:pt x="0" y="29"/>
                  </a:moveTo>
                  <a:lnTo>
                    <a:pt x="5" y="16"/>
                  </a:lnTo>
                  <a:lnTo>
                    <a:pt x="7" y="15"/>
                  </a:lnTo>
                  <a:lnTo>
                    <a:pt x="12" y="8"/>
                  </a:lnTo>
                  <a:lnTo>
                    <a:pt x="12" y="7"/>
                  </a:lnTo>
                  <a:lnTo>
                    <a:pt x="22"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43" name="Freeform 664">
              <a:extLst>
                <a:ext uri="{FF2B5EF4-FFF2-40B4-BE49-F238E27FC236}">
                  <a16:creationId xmlns="" xmlns:a16="http://schemas.microsoft.com/office/drawing/2014/main" id="{85544464-25AB-B6CB-0190-8363566F766A}"/>
                </a:ext>
              </a:extLst>
            </p:cNvPr>
            <p:cNvSpPr>
              <a:spLocks noChangeAspect="1"/>
            </p:cNvSpPr>
            <p:nvPr/>
          </p:nvSpPr>
          <p:spPr bwMode="auto">
            <a:xfrm>
              <a:off x="602" y="3373"/>
              <a:ext cx="17" cy="19"/>
            </a:xfrm>
            <a:custGeom>
              <a:avLst/>
              <a:gdLst>
                <a:gd name="T0" fmla="*/ 9 w 17"/>
                <a:gd name="T1" fmla="*/ 18 h 19"/>
                <a:gd name="T2" fmla="*/ 0 w 17"/>
                <a:gd name="T3" fmla="*/ 16 h 19"/>
                <a:gd name="T4" fmla="*/ 3 w 17"/>
                <a:gd name="T5" fmla="*/ 8 h 19"/>
                <a:gd name="T6" fmla="*/ 8 w 17"/>
                <a:gd name="T7" fmla="*/ 0 h 19"/>
                <a:gd name="T8" fmla="*/ 16 w 17"/>
                <a:gd name="T9" fmla="*/ 2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9" y="18"/>
                  </a:moveTo>
                  <a:lnTo>
                    <a:pt x="0" y="16"/>
                  </a:lnTo>
                  <a:lnTo>
                    <a:pt x="3" y="8"/>
                  </a:lnTo>
                  <a:lnTo>
                    <a:pt x="8" y="0"/>
                  </a:lnTo>
                  <a:lnTo>
                    <a:pt x="16" y="2"/>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44" name="Line 665">
              <a:extLst>
                <a:ext uri="{FF2B5EF4-FFF2-40B4-BE49-F238E27FC236}">
                  <a16:creationId xmlns="" xmlns:a16="http://schemas.microsoft.com/office/drawing/2014/main" id="{505C558F-2A44-48C1-E08A-0A9B834C00C7}"/>
                </a:ext>
              </a:extLst>
            </p:cNvPr>
            <p:cNvSpPr>
              <a:spLocks noChangeAspect="1" noChangeShapeType="1"/>
            </p:cNvSpPr>
            <p:nvPr/>
          </p:nvSpPr>
          <p:spPr bwMode="auto">
            <a:xfrm flipH="1" flipV="1">
              <a:off x="607" y="3419"/>
              <a:ext cx="3"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45" name="Freeform 666">
              <a:extLst>
                <a:ext uri="{FF2B5EF4-FFF2-40B4-BE49-F238E27FC236}">
                  <a16:creationId xmlns="" xmlns:a16="http://schemas.microsoft.com/office/drawing/2014/main" id="{37F845F6-B5DE-033B-BF3D-62BDD871E4A5}"/>
                </a:ext>
              </a:extLst>
            </p:cNvPr>
            <p:cNvSpPr>
              <a:spLocks noChangeAspect="1"/>
            </p:cNvSpPr>
            <p:nvPr/>
          </p:nvSpPr>
          <p:spPr bwMode="auto">
            <a:xfrm>
              <a:off x="616" y="3440"/>
              <a:ext cx="17" cy="17"/>
            </a:xfrm>
            <a:custGeom>
              <a:avLst/>
              <a:gdLst>
                <a:gd name="T0" fmla="*/ 0 w 17"/>
                <a:gd name="T1" fmla="*/ 16 h 17"/>
                <a:gd name="T2" fmla="*/ 4 w 17"/>
                <a:gd name="T3" fmla="*/ 9 h 17"/>
                <a:gd name="T4" fmla="*/ 11 w 17"/>
                <a:gd name="T5" fmla="*/ 9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4" y="9"/>
                  </a:lnTo>
                  <a:lnTo>
                    <a:pt x="11" y="9"/>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46" name="Freeform 667">
              <a:extLst>
                <a:ext uri="{FF2B5EF4-FFF2-40B4-BE49-F238E27FC236}">
                  <a16:creationId xmlns="" xmlns:a16="http://schemas.microsoft.com/office/drawing/2014/main" id="{4EDAF852-F20A-D4AE-5873-898466A1DCDB}"/>
                </a:ext>
              </a:extLst>
            </p:cNvPr>
            <p:cNvSpPr>
              <a:spLocks noChangeAspect="1"/>
            </p:cNvSpPr>
            <p:nvPr/>
          </p:nvSpPr>
          <p:spPr bwMode="auto">
            <a:xfrm>
              <a:off x="602" y="3415"/>
              <a:ext cx="17" cy="17"/>
            </a:xfrm>
            <a:custGeom>
              <a:avLst/>
              <a:gdLst>
                <a:gd name="T0" fmla="*/ 0 w 17"/>
                <a:gd name="T1" fmla="*/ 0 h 17"/>
                <a:gd name="T2" fmla="*/ 16 w 17"/>
                <a:gd name="T3" fmla="*/ 8 h 17"/>
                <a:gd name="T4" fmla="*/ 16 w 17"/>
                <a:gd name="T5" fmla="*/ 16 h 17"/>
                <a:gd name="T6" fmla="*/ 14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8"/>
                  </a:lnTo>
                  <a:lnTo>
                    <a:pt x="16" y="16"/>
                  </a:lnTo>
                  <a:lnTo>
                    <a:pt x="14"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47" name="Line 668">
              <a:extLst>
                <a:ext uri="{FF2B5EF4-FFF2-40B4-BE49-F238E27FC236}">
                  <a16:creationId xmlns="" xmlns:a16="http://schemas.microsoft.com/office/drawing/2014/main" id="{7934B2C8-9173-9359-A310-216736B0DBF9}"/>
                </a:ext>
              </a:extLst>
            </p:cNvPr>
            <p:cNvSpPr>
              <a:spLocks noChangeAspect="1" noChangeShapeType="1"/>
            </p:cNvSpPr>
            <p:nvPr/>
          </p:nvSpPr>
          <p:spPr bwMode="auto">
            <a:xfrm>
              <a:off x="602" y="3427"/>
              <a:ext cx="9"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48" name="Freeform 669">
              <a:extLst>
                <a:ext uri="{FF2B5EF4-FFF2-40B4-BE49-F238E27FC236}">
                  <a16:creationId xmlns="" xmlns:a16="http://schemas.microsoft.com/office/drawing/2014/main" id="{FCFB2AED-7C32-CCC7-1594-CAD24905E9B3}"/>
                </a:ext>
              </a:extLst>
            </p:cNvPr>
            <p:cNvSpPr>
              <a:spLocks noChangeAspect="1"/>
            </p:cNvSpPr>
            <p:nvPr/>
          </p:nvSpPr>
          <p:spPr bwMode="auto">
            <a:xfrm>
              <a:off x="604" y="3435"/>
              <a:ext cx="17" cy="17"/>
            </a:xfrm>
            <a:custGeom>
              <a:avLst/>
              <a:gdLst>
                <a:gd name="T0" fmla="*/ 0 w 17"/>
                <a:gd name="T1" fmla="*/ 0 h 17"/>
                <a:gd name="T2" fmla="*/ 7 w 17"/>
                <a:gd name="T3" fmla="*/ 10 h 17"/>
                <a:gd name="T4" fmla="*/ 12 w 17"/>
                <a:gd name="T5" fmla="*/ 13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7" y="10"/>
                  </a:lnTo>
                  <a:lnTo>
                    <a:pt x="12" y="13"/>
                  </a:lnTo>
                  <a:lnTo>
                    <a:pt x="16"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49" name="Freeform 670">
              <a:extLst>
                <a:ext uri="{FF2B5EF4-FFF2-40B4-BE49-F238E27FC236}">
                  <a16:creationId xmlns="" xmlns:a16="http://schemas.microsoft.com/office/drawing/2014/main" id="{FC4B19B7-969D-8E97-72C3-EDBE29478DD8}"/>
                </a:ext>
              </a:extLst>
            </p:cNvPr>
            <p:cNvSpPr>
              <a:spLocks noChangeAspect="1"/>
            </p:cNvSpPr>
            <p:nvPr/>
          </p:nvSpPr>
          <p:spPr bwMode="auto">
            <a:xfrm>
              <a:off x="608" y="3377"/>
              <a:ext cx="17" cy="17"/>
            </a:xfrm>
            <a:custGeom>
              <a:avLst/>
              <a:gdLst>
                <a:gd name="T0" fmla="*/ 4 w 17"/>
                <a:gd name="T1" fmla="*/ 16 h 17"/>
                <a:gd name="T2" fmla="*/ 16 w 17"/>
                <a:gd name="T3" fmla="*/ 15 h 17"/>
                <a:gd name="T4" fmla="*/ 0 w 17"/>
                <a:gd name="T5" fmla="*/ 10 h 17"/>
                <a:gd name="T6" fmla="*/ 1 w 17"/>
                <a:gd name="T7" fmla="*/ 5 h 17"/>
                <a:gd name="T8" fmla="*/ 4 w 17"/>
                <a:gd name="T9" fmla="*/ 0 h 17"/>
                <a:gd name="T10" fmla="*/ 14 w 17"/>
                <a:gd name="T11" fmla="*/ 3 h 17"/>
                <a:gd name="T12" fmla="*/ 1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4" y="16"/>
                  </a:moveTo>
                  <a:lnTo>
                    <a:pt x="16" y="15"/>
                  </a:lnTo>
                  <a:lnTo>
                    <a:pt x="0" y="10"/>
                  </a:lnTo>
                  <a:lnTo>
                    <a:pt x="1" y="5"/>
                  </a:lnTo>
                  <a:lnTo>
                    <a:pt x="4" y="0"/>
                  </a:lnTo>
                  <a:lnTo>
                    <a:pt x="14" y="3"/>
                  </a:lnTo>
                  <a:lnTo>
                    <a:pt x="10"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50" name="Freeform 671">
              <a:extLst>
                <a:ext uri="{FF2B5EF4-FFF2-40B4-BE49-F238E27FC236}">
                  <a16:creationId xmlns="" xmlns:a16="http://schemas.microsoft.com/office/drawing/2014/main" id="{37FAE501-88B4-F17C-29AF-8A51F824D996}"/>
                </a:ext>
              </a:extLst>
            </p:cNvPr>
            <p:cNvSpPr>
              <a:spLocks noChangeAspect="1"/>
            </p:cNvSpPr>
            <p:nvPr/>
          </p:nvSpPr>
          <p:spPr bwMode="auto">
            <a:xfrm>
              <a:off x="613" y="3352"/>
              <a:ext cx="17" cy="17"/>
            </a:xfrm>
            <a:custGeom>
              <a:avLst/>
              <a:gdLst>
                <a:gd name="T0" fmla="*/ 16 w 17"/>
                <a:gd name="T1" fmla="*/ 3 h 17"/>
                <a:gd name="T2" fmla="*/ 8 w 17"/>
                <a:gd name="T3" fmla="*/ 0 h 17"/>
                <a:gd name="T4" fmla="*/ 3 w 17"/>
                <a:gd name="T5" fmla="*/ 5 h 17"/>
                <a:gd name="T6" fmla="*/ 0 w 17"/>
                <a:gd name="T7" fmla="*/ 11 h 17"/>
                <a:gd name="T8" fmla="*/ 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3"/>
                  </a:moveTo>
                  <a:lnTo>
                    <a:pt x="8" y="0"/>
                  </a:lnTo>
                  <a:lnTo>
                    <a:pt x="3" y="5"/>
                  </a:lnTo>
                  <a:lnTo>
                    <a:pt x="0" y="11"/>
                  </a:lnTo>
                  <a:lnTo>
                    <a:pt x="6"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51" name="Line 672">
              <a:extLst>
                <a:ext uri="{FF2B5EF4-FFF2-40B4-BE49-F238E27FC236}">
                  <a16:creationId xmlns="" xmlns:a16="http://schemas.microsoft.com/office/drawing/2014/main" id="{60195F04-5405-B60A-C037-307AA8F33C10}"/>
                </a:ext>
              </a:extLst>
            </p:cNvPr>
            <p:cNvSpPr>
              <a:spLocks noChangeAspect="1" noChangeShapeType="1"/>
            </p:cNvSpPr>
            <p:nvPr/>
          </p:nvSpPr>
          <p:spPr bwMode="auto">
            <a:xfrm>
              <a:off x="621" y="3352"/>
              <a:ext cx="7"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52" name="Freeform 673">
              <a:extLst>
                <a:ext uri="{FF2B5EF4-FFF2-40B4-BE49-F238E27FC236}">
                  <a16:creationId xmlns="" xmlns:a16="http://schemas.microsoft.com/office/drawing/2014/main" id="{96BAF1B1-87C4-2F18-B189-4205B914540A}"/>
                </a:ext>
              </a:extLst>
            </p:cNvPr>
            <p:cNvSpPr>
              <a:spLocks noChangeAspect="1"/>
            </p:cNvSpPr>
            <p:nvPr/>
          </p:nvSpPr>
          <p:spPr bwMode="auto">
            <a:xfrm>
              <a:off x="612" y="3346"/>
              <a:ext cx="26" cy="33"/>
            </a:xfrm>
            <a:custGeom>
              <a:avLst/>
              <a:gdLst>
                <a:gd name="T0" fmla="*/ 24 w 26"/>
                <a:gd name="T1" fmla="*/ 0 h 33"/>
                <a:gd name="T2" fmla="*/ 25 w 26"/>
                <a:gd name="T3" fmla="*/ 4 h 33"/>
                <a:gd name="T4" fmla="*/ 21 w 26"/>
                <a:gd name="T5" fmla="*/ 5 h 33"/>
                <a:gd name="T6" fmla="*/ 13 w 26"/>
                <a:gd name="T7" fmla="*/ 14 h 33"/>
                <a:gd name="T8" fmla="*/ 9 w 26"/>
                <a:gd name="T9" fmla="*/ 21 h 33"/>
                <a:gd name="T10" fmla="*/ 6 w 26"/>
                <a:gd name="T11" fmla="*/ 26 h 33"/>
                <a:gd name="T12" fmla="*/ 4 w 26"/>
                <a:gd name="T13" fmla="*/ 32 h 33"/>
                <a:gd name="T14" fmla="*/ 0 w 26"/>
                <a:gd name="T15" fmla="*/ 29 h 3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33"/>
                <a:gd name="T26" fmla="*/ 26 w 26"/>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33">
                  <a:moveTo>
                    <a:pt x="24" y="0"/>
                  </a:moveTo>
                  <a:lnTo>
                    <a:pt x="25" y="4"/>
                  </a:lnTo>
                  <a:lnTo>
                    <a:pt x="21" y="5"/>
                  </a:lnTo>
                  <a:lnTo>
                    <a:pt x="13" y="14"/>
                  </a:lnTo>
                  <a:lnTo>
                    <a:pt x="9" y="21"/>
                  </a:lnTo>
                  <a:lnTo>
                    <a:pt x="6" y="26"/>
                  </a:lnTo>
                  <a:lnTo>
                    <a:pt x="4" y="32"/>
                  </a:lnTo>
                  <a:lnTo>
                    <a:pt x="0" y="29"/>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53" name="Freeform 674">
              <a:extLst>
                <a:ext uri="{FF2B5EF4-FFF2-40B4-BE49-F238E27FC236}">
                  <a16:creationId xmlns="" xmlns:a16="http://schemas.microsoft.com/office/drawing/2014/main" id="{623A98D2-19D3-00CE-0E58-3DC885DAC956}"/>
                </a:ext>
              </a:extLst>
            </p:cNvPr>
            <p:cNvSpPr>
              <a:spLocks noChangeAspect="1"/>
            </p:cNvSpPr>
            <p:nvPr/>
          </p:nvSpPr>
          <p:spPr bwMode="auto">
            <a:xfrm>
              <a:off x="609" y="3391"/>
              <a:ext cx="17" cy="41"/>
            </a:xfrm>
            <a:custGeom>
              <a:avLst/>
              <a:gdLst>
                <a:gd name="T0" fmla="*/ 0 w 17"/>
                <a:gd name="T1" fmla="*/ 0 h 41"/>
                <a:gd name="T2" fmla="*/ 12 w 17"/>
                <a:gd name="T3" fmla="*/ 3 h 41"/>
                <a:gd name="T4" fmla="*/ 8 w 17"/>
                <a:gd name="T5" fmla="*/ 23 h 41"/>
                <a:gd name="T6" fmla="*/ 11 w 17"/>
                <a:gd name="T7" fmla="*/ 32 h 41"/>
                <a:gd name="T8" fmla="*/ 16 w 17"/>
                <a:gd name="T9" fmla="*/ 40 h 41"/>
                <a:gd name="T10" fmla="*/ 4 w 17"/>
                <a:gd name="T11" fmla="*/ 40 h 41"/>
                <a:gd name="T12" fmla="*/ 0 60000 65536"/>
                <a:gd name="T13" fmla="*/ 0 60000 65536"/>
                <a:gd name="T14" fmla="*/ 0 60000 65536"/>
                <a:gd name="T15" fmla="*/ 0 60000 65536"/>
                <a:gd name="T16" fmla="*/ 0 60000 65536"/>
                <a:gd name="T17" fmla="*/ 0 60000 65536"/>
                <a:gd name="T18" fmla="*/ 0 w 17"/>
                <a:gd name="T19" fmla="*/ 0 h 41"/>
                <a:gd name="T20" fmla="*/ 17 w 17"/>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7" h="41">
                  <a:moveTo>
                    <a:pt x="0" y="0"/>
                  </a:moveTo>
                  <a:lnTo>
                    <a:pt x="12" y="3"/>
                  </a:lnTo>
                  <a:lnTo>
                    <a:pt x="8" y="23"/>
                  </a:lnTo>
                  <a:lnTo>
                    <a:pt x="11" y="32"/>
                  </a:lnTo>
                  <a:lnTo>
                    <a:pt x="16" y="40"/>
                  </a:lnTo>
                  <a:lnTo>
                    <a:pt x="4" y="4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54" name="Freeform 675">
              <a:extLst>
                <a:ext uri="{FF2B5EF4-FFF2-40B4-BE49-F238E27FC236}">
                  <a16:creationId xmlns="" xmlns:a16="http://schemas.microsoft.com/office/drawing/2014/main" id="{23E70BE5-CEC5-2492-D6D8-2C6BD629EFF4}"/>
                </a:ext>
              </a:extLst>
            </p:cNvPr>
            <p:cNvSpPr>
              <a:spLocks noChangeAspect="1"/>
            </p:cNvSpPr>
            <p:nvPr/>
          </p:nvSpPr>
          <p:spPr bwMode="auto">
            <a:xfrm>
              <a:off x="602" y="3391"/>
              <a:ext cx="17" cy="29"/>
            </a:xfrm>
            <a:custGeom>
              <a:avLst/>
              <a:gdLst>
                <a:gd name="T0" fmla="*/ 14 w 17"/>
                <a:gd name="T1" fmla="*/ 28 h 29"/>
                <a:gd name="T2" fmla="*/ 0 w 17"/>
                <a:gd name="T3" fmla="*/ 25 h 29"/>
                <a:gd name="T4" fmla="*/ 0 w 17"/>
                <a:gd name="T5" fmla="*/ 12 h 29"/>
                <a:gd name="T6" fmla="*/ 14 w 17"/>
                <a:gd name="T7" fmla="*/ 14 h 29"/>
                <a:gd name="T8" fmla="*/ 16 w 17"/>
                <a:gd name="T9" fmla="*/ 0 h 29"/>
                <a:gd name="T10" fmla="*/ 0 60000 65536"/>
                <a:gd name="T11" fmla="*/ 0 60000 65536"/>
                <a:gd name="T12" fmla="*/ 0 60000 65536"/>
                <a:gd name="T13" fmla="*/ 0 60000 65536"/>
                <a:gd name="T14" fmla="*/ 0 60000 65536"/>
                <a:gd name="T15" fmla="*/ 0 w 17"/>
                <a:gd name="T16" fmla="*/ 0 h 29"/>
                <a:gd name="T17" fmla="*/ 17 w 17"/>
                <a:gd name="T18" fmla="*/ 29 h 29"/>
              </a:gdLst>
              <a:ahLst/>
              <a:cxnLst>
                <a:cxn ang="T10">
                  <a:pos x="T0" y="T1"/>
                </a:cxn>
                <a:cxn ang="T11">
                  <a:pos x="T2" y="T3"/>
                </a:cxn>
                <a:cxn ang="T12">
                  <a:pos x="T4" y="T5"/>
                </a:cxn>
                <a:cxn ang="T13">
                  <a:pos x="T6" y="T7"/>
                </a:cxn>
                <a:cxn ang="T14">
                  <a:pos x="T8" y="T9"/>
                </a:cxn>
              </a:cxnLst>
              <a:rect l="T15" t="T16" r="T17" b="T18"/>
              <a:pathLst>
                <a:path w="17" h="29">
                  <a:moveTo>
                    <a:pt x="14" y="28"/>
                  </a:moveTo>
                  <a:lnTo>
                    <a:pt x="0" y="25"/>
                  </a:lnTo>
                  <a:lnTo>
                    <a:pt x="0" y="12"/>
                  </a:lnTo>
                  <a:lnTo>
                    <a:pt x="14" y="14"/>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55" name="Freeform 676">
              <a:extLst>
                <a:ext uri="{FF2B5EF4-FFF2-40B4-BE49-F238E27FC236}">
                  <a16:creationId xmlns="" xmlns:a16="http://schemas.microsoft.com/office/drawing/2014/main" id="{9E09BC44-F115-B5BE-9BB6-D2C6AA383162}"/>
                </a:ext>
              </a:extLst>
            </p:cNvPr>
            <p:cNvSpPr>
              <a:spLocks noChangeAspect="1"/>
            </p:cNvSpPr>
            <p:nvPr/>
          </p:nvSpPr>
          <p:spPr bwMode="auto">
            <a:xfrm>
              <a:off x="564" y="3426"/>
              <a:ext cx="17" cy="17"/>
            </a:xfrm>
            <a:custGeom>
              <a:avLst/>
              <a:gdLst>
                <a:gd name="T0" fmla="*/ 0 w 17"/>
                <a:gd name="T1" fmla="*/ 0 h 17"/>
                <a:gd name="T2" fmla="*/ 16 w 17"/>
                <a:gd name="T3" fmla="*/ 3 h 17"/>
                <a:gd name="T4" fmla="*/ 16 w 17"/>
                <a:gd name="T5" fmla="*/ 16 h 17"/>
                <a:gd name="T6" fmla="*/ 0 w 17"/>
                <a:gd name="T7" fmla="*/ 13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3"/>
                  </a:lnTo>
                  <a:lnTo>
                    <a:pt x="16" y="16"/>
                  </a:lnTo>
                  <a:lnTo>
                    <a:pt x="0" y="13"/>
                  </a:lnTo>
                  <a:lnTo>
                    <a:pt x="0"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56" name="Line 677">
              <a:extLst>
                <a:ext uri="{FF2B5EF4-FFF2-40B4-BE49-F238E27FC236}">
                  <a16:creationId xmlns="" xmlns:a16="http://schemas.microsoft.com/office/drawing/2014/main" id="{CF5FF99F-815D-DE36-6FCE-0585B5FD609B}"/>
                </a:ext>
              </a:extLst>
            </p:cNvPr>
            <p:cNvSpPr>
              <a:spLocks noChangeAspect="1" noChangeShapeType="1"/>
            </p:cNvSpPr>
            <p:nvPr/>
          </p:nvSpPr>
          <p:spPr bwMode="auto">
            <a:xfrm>
              <a:off x="571" y="3429"/>
              <a:ext cx="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57" name="Freeform 678">
              <a:extLst>
                <a:ext uri="{FF2B5EF4-FFF2-40B4-BE49-F238E27FC236}">
                  <a16:creationId xmlns="" xmlns:a16="http://schemas.microsoft.com/office/drawing/2014/main" id="{BBB12953-EB98-899D-CEB1-711F3F5641D0}"/>
                </a:ext>
              </a:extLst>
            </p:cNvPr>
            <p:cNvSpPr>
              <a:spLocks noChangeAspect="1"/>
            </p:cNvSpPr>
            <p:nvPr/>
          </p:nvSpPr>
          <p:spPr bwMode="auto">
            <a:xfrm>
              <a:off x="563" y="3431"/>
              <a:ext cx="17" cy="17"/>
            </a:xfrm>
            <a:custGeom>
              <a:avLst/>
              <a:gdLst>
                <a:gd name="T0" fmla="*/ 6 w 17"/>
                <a:gd name="T1" fmla="*/ 16 h 17"/>
                <a:gd name="T2" fmla="*/ 0 w 17"/>
                <a:gd name="T3" fmla="*/ 16 h 17"/>
                <a:gd name="T4" fmla="*/ 0 w 17"/>
                <a:gd name="T5" fmla="*/ 0 h 17"/>
                <a:gd name="T6" fmla="*/ 6 w 17"/>
                <a:gd name="T7" fmla="*/ 0 h 17"/>
                <a:gd name="T8" fmla="*/ 9 w 17"/>
                <a:gd name="T9" fmla="*/ 0 h 17"/>
                <a:gd name="T10" fmla="*/ 16 w 17"/>
                <a:gd name="T11" fmla="*/ 0 h 17"/>
                <a:gd name="T12" fmla="*/ 16 w 17"/>
                <a:gd name="T13" fmla="*/ 16 h 17"/>
                <a:gd name="T14" fmla="*/ 9 w 17"/>
                <a:gd name="T15" fmla="*/ 16 h 17"/>
                <a:gd name="T16" fmla="*/ 6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6" y="16"/>
                  </a:moveTo>
                  <a:lnTo>
                    <a:pt x="0" y="16"/>
                  </a:lnTo>
                  <a:lnTo>
                    <a:pt x="0" y="0"/>
                  </a:lnTo>
                  <a:lnTo>
                    <a:pt x="6" y="0"/>
                  </a:lnTo>
                  <a:lnTo>
                    <a:pt x="9" y="0"/>
                  </a:lnTo>
                  <a:lnTo>
                    <a:pt x="16" y="0"/>
                  </a:lnTo>
                  <a:lnTo>
                    <a:pt x="16" y="16"/>
                  </a:lnTo>
                  <a:lnTo>
                    <a:pt x="9" y="16"/>
                  </a:lnTo>
                  <a:lnTo>
                    <a:pt x="6" y="16"/>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58" name="Freeform 679">
              <a:extLst>
                <a:ext uri="{FF2B5EF4-FFF2-40B4-BE49-F238E27FC236}">
                  <a16:creationId xmlns="" xmlns:a16="http://schemas.microsoft.com/office/drawing/2014/main" id="{8CC5742C-CBE5-4E20-5B50-8E86FDDCF0D3}"/>
                </a:ext>
              </a:extLst>
            </p:cNvPr>
            <p:cNvSpPr>
              <a:spLocks noChangeAspect="1"/>
            </p:cNvSpPr>
            <p:nvPr/>
          </p:nvSpPr>
          <p:spPr bwMode="auto">
            <a:xfrm>
              <a:off x="566" y="3431"/>
              <a:ext cx="17" cy="17"/>
            </a:xfrm>
            <a:custGeom>
              <a:avLst/>
              <a:gdLst>
                <a:gd name="T0" fmla="*/ 10 w 17"/>
                <a:gd name="T1" fmla="*/ 0 h 17"/>
                <a:gd name="T2" fmla="*/ 16 w 17"/>
                <a:gd name="T3" fmla="*/ 4 h 17"/>
                <a:gd name="T4" fmla="*/ 16 w 17"/>
                <a:gd name="T5" fmla="*/ 6 h 17"/>
                <a:gd name="T6" fmla="*/ 16 w 17"/>
                <a:gd name="T7" fmla="*/ 10 h 17"/>
                <a:gd name="T8" fmla="*/ 16 w 17"/>
                <a:gd name="T9" fmla="*/ 12 h 17"/>
                <a:gd name="T10" fmla="*/ 16 w 17"/>
                <a:gd name="T11" fmla="*/ 16 h 17"/>
                <a:gd name="T12" fmla="*/ 10 w 17"/>
                <a:gd name="T13" fmla="*/ 16 h 17"/>
                <a:gd name="T14" fmla="*/ 5 w 17"/>
                <a:gd name="T15" fmla="*/ 16 h 17"/>
                <a:gd name="T16" fmla="*/ 0 w 17"/>
                <a:gd name="T17" fmla="*/ 12 h 17"/>
                <a:gd name="T18" fmla="*/ 0 w 17"/>
                <a:gd name="T19" fmla="*/ 10 h 17"/>
                <a:gd name="T20" fmla="*/ 0 w 17"/>
                <a:gd name="T21" fmla="*/ 6 h 17"/>
                <a:gd name="T22" fmla="*/ 5 w 17"/>
                <a:gd name="T23" fmla="*/ 4 h 17"/>
                <a:gd name="T24" fmla="*/ 5 w 17"/>
                <a:gd name="T25" fmla="*/ 0 h 17"/>
                <a:gd name="T26" fmla="*/ 10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0" y="0"/>
                  </a:moveTo>
                  <a:lnTo>
                    <a:pt x="16" y="4"/>
                  </a:lnTo>
                  <a:lnTo>
                    <a:pt x="16" y="6"/>
                  </a:lnTo>
                  <a:lnTo>
                    <a:pt x="16" y="10"/>
                  </a:lnTo>
                  <a:lnTo>
                    <a:pt x="16" y="12"/>
                  </a:lnTo>
                  <a:lnTo>
                    <a:pt x="16" y="16"/>
                  </a:lnTo>
                  <a:lnTo>
                    <a:pt x="10" y="16"/>
                  </a:lnTo>
                  <a:lnTo>
                    <a:pt x="5" y="16"/>
                  </a:lnTo>
                  <a:lnTo>
                    <a:pt x="0" y="12"/>
                  </a:lnTo>
                  <a:lnTo>
                    <a:pt x="0" y="10"/>
                  </a:lnTo>
                  <a:lnTo>
                    <a:pt x="0" y="6"/>
                  </a:lnTo>
                  <a:lnTo>
                    <a:pt x="5" y="4"/>
                  </a:lnTo>
                  <a:lnTo>
                    <a:pt x="5" y="0"/>
                  </a:lnTo>
                  <a:lnTo>
                    <a:pt x="10" y="0"/>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59" name="Freeform 680">
              <a:extLst>
                <a:ext uri="{FF2B5EF4-FFF2-40B4-BE49-F238E27FC236}">
                  <a16:creationId xmlns="" xmlns:a16="http://schemas.microsoft.com/office/drawing/2014/main" id="{BCFC95AF-20A9-65FE-0736-9DD3F8EB8765}"/>
                </a:ext>
              </a:extLst>
            </p:cNvPr>
            <p:cNvSpPr>
              <a:spLocks noChangeAspect="1"/>
            </p:cNvSpPr>
            <p:nvPr/>
          </p:nvSpPr>
          <p:spPr bwMode="auto">
            <a:xfrm>
              <a:off x="558" y="3423"/>
              <a:ext cx="78" cy="25"/>
            </a:xfrm>
            <a:custGeom>
              <a:avLst/>
              <a:gdLst>
                <a:gd name="T0" fmla="*/ 0 w 78"/>
                <a:gd name="T1" fmla="*/ 0 h 25"/>
                <a:gd name="T2" fmla="*/ 4 w 78"/>
                <a:gd name="T3" fmla="*/ 0 h 25"/>
                <a:gd name="T4" fmla="*/ 14 w 78"/>
                <a:gd name="T5" fmla="*/ 2 h 25"/>
                <a:gd name="T6" fmla="*/ 33 w 78"/>
                <a:gd name="T7" fmla="*/ 11 h 25"/>
                <a:gd name="T8" fmla="*/ 50 w 78"/>
                <a:gd name="T9" fmla="*/ 18 h 25"/>
                <a:gd name="T10" fmla="*/ 58 w 78"/>
                <a:gd name="T11" fmla="*/ 19 h 25"/>
                <a:gd name="T12" fmla="*/ 67 w 78"/>
                <a:gd name="T13" fmla="*/ 22 h 25"/>
                <a:gd name="T14" fmla="*/ 73 w 78"/>
                <a:gd name="T15" fmla="*/ 24 h 25"/>
                <a:gd name="T16" fmla="*/ 77 w 78"/>
                <a:gd name="T17" fmla="*/ 24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5"/>
                <a:gd name="T29" fmla="*/ 78 w 78"/>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5">
                  <a:moveTo>
                    <a:pt x="0" y="0"/>
                  </a:moveTo>
                  <a:lnTo>
                    <a:pt x="4" y="0"/>
                  </a:lnTo>
                  <a:lnTo>
                    <a:pt x="14" y="2"/>
                  </a:lnTo>
                  <a:lnTo>
                    <a:pt x="33" y="11"/>
                  </a:lnTo>
                  <a:lnTo>
                    <a:pt x="50" y="18"/>
                  </a:lnTo>
                  <a:lnTo>
                    <a:pt x="58" y="19"/>
                  </a:lnTo>
                  <a:lnTo>
                    <a:pt x="67" y="22"/>
                  </a:lnTo>
                  <a:lnTo>
                    <a:pt x="73" y="24"/>
                  </a:lnTo>
                  <a:lnTo>
                    <a:pt x="77" y="24"/>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60" name="Freeform 681">
              <a:extLst>
                <a:ext uri="{FF2B5EF4-FFF2-40B4-BE49-F238E27FC236}">
                  <a16:creationId xmlns="" xmlns:a16="http://schemas.microsoft.com/office/drawing/2014/main" id="{C754A143-3234-7F1E-EC63-878B7905B565}"/>
                </a:ext>
              </a:extLst>
            </p:cNvPr>
            <p:cNvSpPr>
              <a:spLocks noChangeAspect="1"/>
            </p:cNvSpPr>
            <p:nvPr/>
          </p:nvSpPr>
          <p:spPr bwMode="auto">
            <a:xfrm>
              <a:off x="612" y="3435"/>
              <a:ext cx="28" cy="17"/>
            </a:xfrm>
            <a:custGeom>
              <a:avLst/>
              <a:gdLst>
                <a:gd name="T0" fmla="*/ 27 w 28"/>
                <a:gd name="T1" fmla="*/ 16 h 17"/>
                <a:gd name="T2" fmla="*/ 0 w 28"/>
                <a:gd name="T3" fmla="*/ 0 h 17"/>
                <a:gd name="T4" fmla="*/ 4 w 28"/>
                <a:gd name="T5" fmla="*/ 8 h 17"/>
                <a:gd name="T6" fmla="*/ 0 60000 65536"/>
                <a:gd name="T7" fmla="*/ 0 60000 65536"/>
                <a:gd name="T8" fmla="*/ 0 60000 65536"/>
                <a:gd name="T9" fmla="*/ 0 w 28"/>
                <a:gd name="T10" fmla="*/ 0 h 17"/>
                <a:gd name="T11" fmla="*/ 28 w 28"/>
                <a:gd name="T12" fmla="*/ 17 h 17"/>
              </a:gdLst>
              <a:ahLst/>
              <a:cxnLst>
                <a:cxn ang="T6">
                  <a:pos x="T0" y="T1"/>
                </a:cxn>
                <a:cxn ang="T7">
                  <a:pos x="T2" y="T3"/>
                </a:cxn>
                <a:cxn ang="T8">
                  <a:pos x="T4" y="T5"/>
                </a:cxn>
              </a:cxnLst>
              <a:rect l="T9" t="T10" r="T11" b="T12"/>
              <a:pathLst>
                <a:path w="28" h="17">
                  <a:moveTo>
                    <a:pt x="27" y="16"/>
                  </a:moveTo>
                  <a:lnTo>
                    <a:pt x="0" y="0"/>
                  </a:lnTo>
                  <a:lnTo>
                    <a:pt x="4" y="8"/>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61" name="Freeform 682">
              <a:extLst>
                <a:ext uri="{FF2B5EF4-FFF2-40B4-BE49-F238E27FC236}">
                  <a16:creationId xmlns="" xmlns:a16="http://schemas.microsoft.com/office/drawing/2014/main" id="{60BE4B1F-D4F9-D0D5-7511-43D22AE9E4E5}"/>
                </a:ext>
              </a:extLst>
            </p:cNvPr>
            <p:cNvSpPr>
              <a:spLocks noChangeAspect="1"/>
            </p:cNvSpPr>
            <p:nvPr/>
          </p:nvSpPr>
          <p:spPr bwMode="auto">
            <a:xfrm>
              <a:off x="646" y="3344"/>
              <a:ext cx="17" cy="17"/>
            </a:xfrm>
            <a:custGeom>
              <a:avLst/>
              <a:gdLst>
                <a:gd name="T0" fmla="*/ 0 w 17"/>
                <a:gd name="T1" fmla="*/ 16 h 17"/>
                <a:gd name="T2" fmla="*/ 6 w 17"/>
                <a:gd name="T3" fmla="*/ 6 h 17"/>
                <a:gd name="T4" fmla="*/ 16 w 17"/>
                <a:gd name="T5" fmla="*/ 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16"/>
                  </a:moveTo>
                  <a:lnTo>
                    <a:pt x="6" y="6"/>
                  </a:lnTo>
                  <a:lnTo>
                    <a:pt x="16" y="0"/>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62" name="Line 683">
              <a:extLst>
                <a:ext uri="{FF2B5EF4-FFF2-40B4-BE49-F238E27FC236}">
                  <a16:creationId xmlns="" xmlns:a16="http://schemas.microsoft.com/office/drawing/2014/main" id="{516CFA99-D21B-3BB5-069D-FA184645D92C}"/>
                </a:ext>
              </a:extLst>
            </p:cNvPr>
            <p:cNvSpPr>
              <a:spLocks noChangeAspect="1" noChangeShapeType="1"/>
            </p:cNvSpPr>
            <p:nvPr/>
          </p:nvSpPr>
          <p:spPr bwMode="auto">
            <a:xfrm flipV="1">
              <a:off x="635" y="3344"/>
              <a:ext cx="3"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63" name="Line 684">
              <a:extLst>
                <a:ext uri="{FF2B5EF4-FFF2-40B4-BE49-F238E27FC236}">
                  <a16:creationId xmlns="" xmlns:a16="http://schemas.microsoft.com/office/drawing/2014/main" id="{7C645DFD-507E-F07E-526C-BDEA78F7B1A6}"/>
                </a:ext>
              </a:extLst>
            </p:cNvPr>
            <p:cNvSpPr>
              <a:spLocks noChangeAspect="1" noChangeShapeType="1"/>
            </p:cNvSpPr>
            <p:nvPr/>
          </p:nvSpPr>
          <p:spPr bwMode="auto">
            <a:xfrm>
              <a:off x="552" y="3447"/>
              <a:ext cx="1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64" name="Freeform 685">
              <a:extLst>
                <a:ext uri="{FF2B5EF4-FFF2-40B4-BE49-F238E27FC236}">
                  <a16:creationId xmlns="" xmlns:a16="http://schemas.microsoft.com/office/drawing/2014/main" id="{AA66EB35-1BD6-B554-411C-ABADBB4AA4CA}"/>
                </a:ext>
              </a:extLst>
            </p:cNvPr>
            <p:cNvSpPr>
              <a:spLocks noChangeAspect="1"/>
            </p:cNvSpPr>
            <p:nvPr/>
          </p:nvSpPr>
          <p:spPr bwMode="auto">
            <a:xfrm>
              <a:off x="557" y="3443"/>
              <a:ext cx="74" cy="17"/>
            </a:xfrm>
            <a:custGeom>
              <a:avLst/>
              <a:gdLst>
                <a:gd name="T0" fmla="*/ 0 w 74"/>
                <a:gd name="T1" fmla="*/ 0 h 17"/>
                <a:gd name="T2" fmla="*/ 9 w 74"/>
                <a:gd name="T3" fmla="*/ 7 h 17"/>
                <a:gd name="T4" fmla="*/ 19 w 74"/>
                <a:gd name="T5" fmla="*/ 14 h 17"/>
                <a:gd name="T6" fmla="*/ 26 w 74"/>
                <a:gd name="T7" fmla="*/ 14 h 17"/>
                <a:gd name="T8" fmla="*/ 34 w 74"/>
                <a:gd name="T9" fmla="*/ 16 h 17"/>
                <a:gd name="T10" fmla="*/ 49 w 74"/>
                <a:gd name="T11" fmla="*/ 14 h 17"/>
                <a:gd name="T12" fmla="*/ 62 w 74"/>
                <a:gd name="T13" fmla="*/ 11 h 17"/>
                <a:gd name="T14" fmla="*/ 73 w 74"/>
                <a:gd name="T15" fmla="*/ 7 h 17"/>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17"/>
                <a:gd name="T26" fmla="*/ 74 w 74"/>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17">
                  <a:moveTo>
                    <a:pt x="0" y="0"/>
                  </a:moveTo>
                  <a:lnTo>
                    <a:pt x="9" y="7"/>
                  </a:lnTo>
                  <a:lnTo>
                    <a:pt x="19" y="14"/>
                  </a:lnTo>
                  <a:lnTo>
                    <a:pt x="26" y="14"/>
                  </a:lnTo>
                  <a:lnTo>
                    <a:pt x="34" y="16"/>
                  </a:lnTo>
                  <a:lnTo>
                    <a:pt x="49" y="14"/>
                  </a:lnTo>
                  <a:lnTo>
                    <a:pt x="62" y="11"/>
                  </a:lnTo>
                  <a:lnTo>
                    <a:pt x="73" y="7"/>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65" name="Freeform 686">
              <a:extLst>
                <a:ext uri="{FF2B5EF4-FFF2-40B4-BE49-F238E27FC236}">
                  <a16:creationId xmlns="" xmlns:a16="http://schemas.microsoft.com/office/drawing/2014/main" id="{457B2E7A-746C-48F5-DFC9-363E658E92B2}"/>
                </a:ext>
              </a:extLst>
            </p:cNvPr>
            <p:cNvSpPr>
              <a:spLocks noChangeAspect="1"/>
            </p:cNvSpPr>
            <p:nvPr/>
          </p:nvSpPr>
          <p:spPr bwMode="auto">
            <a:xfrm>
              <a:off x="599" y="3503"/>
              <a:ext cx="17" cy="17"/>
            </a:xfrm>
            <a:custGeom>
              <a:avLst/>
              <a:gdLst>
                <a:gd name="T0" fmla="*/ 7 w 17"/>
                <a:gd name="T1" fmla="*/ 0 h 17"/>
                <a:gd name="T2" fmla="*/ 9 w 17"/>
                <a:gd name="T3" fmla="*/ 0 h 17"/>
                <a:gd name="T4" fmla="*/ 10 w 17"/>
                <a:gd name="T5" fmla="*/ 0 h 17"/>
                <a:gd name="T6" fmla="*/ 12 w 17"/>
                <a:gd name="T7" fmla="*/ 0 h 17"/>
                <a:gd name="T8" fmla="*/ 13 w 17"/>
                <a:gd name="T9" fmla="*/ 0 h 17"/>
                <a:gd name="T10" fmla="*/ 14 w 17"/>
                <a:gd name="T11" fmla="*/ 0 h 17"/>
                <a:gd name="T12" fmla="*/ 15 w 17"/>
                <a:gd name="T13" fmla="*/ 0 h 17"/>
                <a:gd name="T14" fmla="*/ 16 w 17"/>
                <a:gd name="T15" fmla="*/ 0 h 17"/>
                <a:gd name="T16" fmla="*/ 15 w 17"/>
                <a:gd name="T17" fmla="*/ 16 h 17"/>
                <a:gd name="T18" fmla="*/ 14 w 17"/>
                <a:gd name="T19" fmla="*/ 16 h 17"/>
                <a:gd name="T20" fmla="*/ 13 w 17"/>
                <a:gd name="T21" fmla="*/ 16 h 17"/>
                <a:gd name="T22" fmla="*/ 12 w 17"/>
                <a:gd name="T23" fmla="*/ 16 h 17"/>
                <a:gd name="T24" fmla="*/ 10 w 17"/>
                <a:gd name="T25" fmla="*/ 16 h 17"/>
                <a:gd name="T26" fmla="*/ 9 w 17"/>
                <a:gd name="T27" fmla="*/ 16 h 17"/>
                <a:gd name="T28" fmla="*/ 7 w 17"/>
                <a:gd name="T29" fmla="*/ 16 h 17"/>
                <a:gd name="T30" fmla="*/ 5 w 17"/>
                <a:gd name="T31" fmla="*/ 16 h 17"/>
                <a:gd name="T32" fmla="*/ 4 w 17"/>
                <a:gd name="T33" fmla="*/ 16 h 17"/>
                <a:gd name="T34" fmla="*/ 2 w 17"/>
                <a:gd name="T35" fmla="*/ 16 h 17"/>
                <a:gd name="T36" fmla="*/ 1 w 17"/>
                <a:gd name="T37" fmla="*/ 16 h 17"/>
                <a:gd name="T38" fmla="*/ 0 w 17"/>
                <a:gd name="T39" fmla="*/ 16 h 17"/>
                <a:gd name="T40" fmla="*/ 0 w 17"/>
                <a:gd name="T41" fmla="*/ 16 h 17"/>
                <a:gd name="T42" fmla="*/ 0 w 17"/>
                <a:gd name="T43" fmla="*/ 0 h 17"/>
                <a:gd name="T44" fmla="*/ 0 w 17"/>
                <a:gd name="T45" fmla="*/ 0 h 17"/>
                <a:gd name="T46" fmla="*/ 1 w 17"/>
                <a:gd name="T47" fmla="*/ 0 h 17"/>
                <a:gd name="T48" fmla="*/ 2 w 17"/>
                <a:gd name="T49" fmla="*/ 0 h 17"/>
                <a:gd name="T50" fmla="*/ 4 w 17"/>
                <a:gd name="T51" fmla="*/ 0 h 17"/>
                <a:gd name="T52" fmla="*/ 5 w 17"/>
                <a:gd name="T53" fmla="*/ 0 h 17"/>
                <a:gd name="T54" fmla="*/ 7 w 17"/>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
                <a:gd name="T85" fmla="*/ 0 h 17"/>
                <a:gd name="T86" fmla="*/ 17 w 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 h="17">
                  <a:moveTo>
                    <a:pt x="7" y="0"/>
                  </a:moveTo>
                  <a:lnTo>
                    <a:pt x="9" y="0"/>
                  </a:lnTo>
                  <a:lnTo>
                    <a:pt x="10" y="0"/>
                  </a:lnTo>
                  <a:lnTo>
                    <a:pt x="12" y="0"/>
                  </a:lnTo>
                  <a:lnTo>
                    <a:pt x="13" y="0"/>
                  </a:lnTo>
                  <a:lnTo>
                    <a:pt x="14" y="0"/>
                  </a:lnTo>
                  <a:lnTo>
                    <a:pt x="15" y="0"/>
                  </a:lnTo>
                  <a:lnTo>
                    <a:pt x="16" y="0"/>
                  </a:lnTo>
                  <a:lnTo>
                    <a:pt x="15" y="16"/>
                  </a:lnTo>
                  <a:lnTo>
                    <a:pt x="14" y="16"/>
                  </a:lnTo>
                  <a:lnTo>
                    <a:pt x="13" y="16"/>
                  </a:lnTo>
                  <a:lnTo>
                    <a:pt x="12" y="16"/>
                  </a:lnTo>
                  <a:lnTo>
                    <a:pt x="10" y="16"/>
                  </a:lnTo>
                  <a:lnTo>
                    <a:pt x="9" y="16"/>
                  </a:lnTo>
                  <a:lnTo>
                    <a:pt x="7" y="16"/>
                  </a:lnTo>
                  <a:lnTo>
                    <a:pt x="5" y="16"/>
                  </a:lnTo>
                  <a:lnTo>
                    <a:pt x="4" y="16"/>
                  </a:lnTo>
                  <a:lnTo>
                    <a:pt x="2" y="16"/>
                  </a:lnTo>
                  <a:lnTo>
                    <a:pt x="1" y="16"/>
                  </a:lnTo>
                  <a:lnTo>
                    <a:pt x="0" y="16"/>
                  </a:lnTo>
                  <a:lnTo>
                    <a:pt x="0" y="0"/>
                  </a:lnTo>
                  <a:lnTo>
                    <a:pt x="1" y="0"/>
                  </a:lnTo>
                  <a:lnTo>
                    <a:pt x="2" y="0"/>
                  </a:lnTo>
                  <a:lnTo>
                    <a:pt x="4" y="0"/>
                  </a:lnTo>
                  <a:lnTo>
                    <a:pt x="5" y="0"/>
                  </a:lnTo>
                  <a:lnTo>
                    <a:pt x="7" y="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66" name="Freeform 687">
              <a:extLst>
                <a:ext uri="{FF2B5EF4-FFF2-40B4-BE49-F238E27FC236}">
                  <a16:creationId xmlns="" xmlns:a16="http://schemas.microsoft.com/office/drawing/2014/main" id="{38E9A17C-19B7-F4C7-F5D1-99B927F177DF}"/>
                </a:ext>
              </a:extLst>
            </p:cNvPr>
            <p:cNvSpPr>
              <a:spLocks noChangeAspect="1"/>
            </p:cNvSpPr>
            <p:nvPr/>
          </p:nvSpPr>
          <p:spPr bwMode="auto">
            <a:xfrm>
              <a:off x="600" y="3503"/>
              <a:ext cx="17" cy="17"/>
            </a:xfrm>
            <a:custGeom>
              <a:avLst/>
              <a:gdLst>
                <a:gd name="T0" fmla="*/ 7 w 17"/>
                <a:gd name="T1" fmla="*/ 0 h 17"/>
                <a:gd name="T2" fmla="*/ 9 w 17"/>
                <a:gd name="T3" fmla="*/ 0 h 17"/>
                <a:gd name="T4" fmla="*/ 10 w 17"/>
                <a:gd name="T5" fmla="*/ 0 h 17"/>
                <a:gd name="T6" fmla="*/ 12 w 17"/>
                <a:gd name="T7" fmla="*/ 0 h 17"/>
                <a:gd name="T8" fmla="*/ 13 w 17"/>
                <a:gd name="T9" fmla="*/ 2 h 17"/>
                <a:gd name="T10" fmla="*/ 14 w 17"/>
                <a:gd name="T11" fmla="*/ 2 h 17"/>
                <a:gd name="T12" fmla="*/ 14 w 17"/>
                <a:gd name="T13" fmla="*/ 4 h 17"/>
                <a:gd name="T14" fmla="*/ 16 w 17"/>
                <a:gd name="T15" fmla="*/ 7 h 17"/>
                <a:gd name="T16" fmla="*/ 14 w 17"/>
                <a:gd name="T17" fmla="*/ 8 h 17"/>
                <a:gd name="T18" fmla="*/ 14 w 17"/>
                <a:gd name="T19" fmla="*/ 11 h 17"/>
                <a:gd name="T20" fmla="*/ 13 w 17"/>
                <a:gd name="T21" fmla="*/ 13 h 17"/>
                <a:gd name="T22" fmla="*/ 12 w 17"/>
                <a:gd name="T23" fmla="*/ 13 h 17"/>
                <a:gd name="T24" fmla="*/ 10 w 17"/>
                <a:gd name="T25" fmla="*/ 16 h 17"/>
                <a:gd name="T26" fmla="*/ 9 w 17"/>
                <a:gd name="T27" fmla="*/ 16 h 17"/>
                <a:gd name="T28" fmla="*/ 7 w 17"/>
                <a:gd name="T29" fmla="*/ 16 h 17"/>
                <a:gd name="T30" fmla="*/ 5 w 17"/>
                <a:gd name="T31" fmla="*/ 16 h 17"/>
                <a:gd name="T32" fmla="*/ 4 w 17"/>
                <a:gd name="T33" fmla="*/ 16 h 17"/>
                <a:gd name="T34" fmla="*/ 2 w 17"/>
                <a:gd name="T35" fmla="*/ 13 h 17"/>
                <a:gd name="T36" fmla="*/ 1 w 17"/>
                <a:gd name="T37" fmla="*/ 13 h 17"/>
                <a:gd name="T38" fmla="*/ 1 w 17"/>
                <a:gd name="T39" fmla="*/ 11 h 17"/>
                <a:gd name="T40" fmla="*/ 0 w 17"/>
                <a:gd name="T41" fmla="*/ 8 h 17"/>
                <a:gd name="T42" fmla="*/ 0 w 17"/>
                <a:gd name="T43" fmla="*/ 7 h 17"/>
                <a:gd name="T44" fmla="*/ 0 w 17"/>
                <a:gd name="T45" fmla="*/ 4 h 17"/>
                <a:gd name="T46" fmla="*/ 1 w 17"/>
                <a:gd name="T47" fmla="*/ 2 h 17"/>
                <a:gd name="T48" fmla="*/ 1 w 17"/>
                <a:gd name="T49" fmla="*/ 2 h 17"/>
                <a:gd name="T50" fmla="*/ 2 w 17"/>
                <a:gd name="T51" fmla="*/ 0 h 17"/>
                <a:gd name="T52" fmla="*/ 4 w 17"/>
                <a:gd name="T53" fmla="*/ 0 h 17"/>
                <a:gd name="T54" fmla="*/ 5 w 17"/>
                <a:gd name="T55" fmla="*/ 0 h 17"/>
                <a:gd name="T56" fmla="*/ 7 w 17"/>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
                <a:gd name="T88" fmla="*/ 0 h 17"/>
                <a:gd name="T89" fmla="*/ 17 w 17"/>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 h="17">
                  <a:moveTo>
                    <a:pt x="7" y="0"/>
                  </a:moveTo>
                  <a:lnTo>
                    <a:pt x="9" y="0"/>
                  </a:lnTo>
                  <a:lnTo>
                    <a:pt x="10" y="0"/>
                  </a:lnTo>
                  <a:lnTo>
                    <a:pt x="12" y="0"/>
                  </a:lnTo>
                  <a:lnTo>
                    <a:pt x="13" y="2"/>
                  </a:lnTo>
                  <a:lnTo>
                    <a:pt x="14" y="2"/>
                  </a:lnTo>
                  <a:lnTo>
                    <a:pt x="14" y="4"/>
                  </a:lnTo>
                  <a:lnTo>
                    <a:pt x="16" y="7"/>
                  </a:lnTo>
                  <a:lnTo>
                    <a:pt x="14" y="8"/>
                  </a:lnTo>
                  <a:lnTo>
                    <a:pt x="14" y="11"/>
                  </a:lnTo>
                  <a:lnTo>
                    <a:pt x="13" y="13"/>
                  </a:lnTo>
                  <a:lnTo>
                    <a:pt x="12" y="13"/>
                  </a:lnTo>
                  <a:lnTo>
                    <a:pt x="10" y="16"/>
                  </a:lnTo>
                  <a:lnTo>
                    <a:pt x="9" y="16"/>
                  </a:lnTo>
                  <a:lnTo>
                    <a:pt x="7" y="16"/>
                  </a:lnTo>
                  <a:lnTo>
                    <a:pt x="5" y="16"/>
                  </a:lnTo>
                  <a:lnTo>
                    <a:pt x="4" y="16"/>
                  </a:lnTo>
                  <a:lnTo>
                    <a:pt x="2" y="13"/>
                  </a:lnTo>
                  <a:lnTo>
                    <a:pt x="1" y="13"/>
                  </a:lnTo>
                  <a:lnTo>
                    <a:pt x="1" y="11"/>
                  </a:lnTo>
                  <a:lnTo>
                    <a:pt x="0" y="8"/>
                  </a:lnTo>
                  <a:lnTo>
                    <a:pt x="0" y="7"/>
                  </a:lnTo>
                  <a:lnTo>
                    <a:pt x="0" y="4"/>
                  </a:lnTo>
                  <a:lnTo>
                    <a:pt x="1" y="2"/>
                  </a:lnTo>
                  <a:lnTo>
                    <a:pt x="2" y="0"/>
                  </a:lnTo>
                  <a:lnTo>
                    <a:pt x="4" y="0"/>
                  </a:lnTo>
                  <a:lnTo>
                    <a:pt x="5" y="0"/>
                  </a:lnTo>
                  <a:lnTo>
                    <a:pt x="7"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67" name="Freeform 688">
              <a:extLst>
                <a:ext uri="{FF2B5EF4-FFF2-40B4-BE49-F238E27FC236}">
                  <a16:creationId xmlns="" xmlns:a16="http://schemas.microsoft.com/office/drawing/2014/main" id="{80200571-8F53-EA3F-46E5-76769A6380DD}"/>
                </a:ext>
              </a:extLst>
            </p:cNvPr>
            <p:cNvSpPr>
              <a:spLocks noChangeAspect="1"/>
            </p:cNvSpPr>
            <p:nvPr/>
          </p:nvSpPr>
          <p:spPr bwMode="auto">
            <a:xfrm>
              <a:off x="557" y="3478"/>
              <a:ext cx="78" cy="17"/>
            </a:xfrm>
            <a:custGeom>
              <a:avLst/>
              <a:gdLst>
                <a:gd name="T0" fmla="*/ 77 w 78"/>
                <a:gd name="T1" fmla="*/ 0 h 17"/>
                <a:gd name="T2" fmla="*/ 72 w 78"/>
                <a:gd name="T3" fmla="*/ 7 h 17"/>
                <a:gd name="T4" fmla="*/ 69 w 78"/>
                <a:gd name="T5" fmla="*/ 10 h 17"/>
                <a:gd name="T6" fmla="*/ 63 w 78"/>
                <a:gd name="T7" fmla="*/ 12 h 17"/>
                <a:gd name="T8" fmla="*/ 53 w 78"/>
                <a:gd name="T9" fmla="*/ 14 h 17"/>
                <a:gd name="T10" fmla="*/ 38 w 78"/>
                <a:gd name="T11" fmla="*/ 16 h 17"/>
                <a:gd name="T12" fmla="*/ 26 w 78"/>
                <a:gd name="T13" fmla="*/ 14 h 17"/>
                <a:gd name="T14" fmla="*/ 13 w 78"/>
                <a:gd name="T15" fmla="*/ 12 h 17"/>
                <a:gd name="T16" fmla="*/ 4 w 78"/>
                <a:gd name="T17" fmla="*/ 6 h 17"/>
                <a:gd name="T18" fmla="*/ 2 w 78"/>
                <a:gd name="T19" fmla="*/ 3 h 17"/>
                <a:gd name="T20" fmla="*/ 0 w 7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8"/>
                <a:gd name="T34" fmla="*/ 0 h 17"/>
                <a:gd name="T35" fmla="*/ 78 w 7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8" h="17">
                  <a:moveTo>
                    <a:pt x="77" y="0"/>
                  </a:moveTo>
                  <a:lnTo>
                    <a:pt x="72" y="7"/>
                  </a:lnTo>
                  <a:lnTo>
                    <a:pt x="69" y="10"/>
                  </a:lnTo>
                  <a:lnTo>
                    <a:pt x="63" y="12"/>
                  </a:lnTo>
                  <a:lnTo>
                    <a:pt x="53" y="14"/>
                  </a:lnTo>
                  <a:lnTo>
                    <a:pt x="38" y="16"/>
                  </a:lnTo>
                  <a:lnTo>
                    <a:pt x="26" y="14"/>
                  </a:lnTo>
                  <a:lnTo>
                    <a:pt x="13" y="12"/>
                  </a:lnTo>
                  <a:lnTo>
                    <a:pt x="4" y="6"/>
                  </a:lnTo>
                  <a:lnTo>
                    <a:pt x="2" y="3"/>
                  </a:ln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68" name="Freeform 689">
              <a:extLst>
                <a:ext uri="{FF2B5EF4-FFF2-40B4-BE49-F238E27FC236}">
                  <a16:creationId xmlns="" xmlns:a16="http://schemas.microsoft.com/office/drawing/2014/main" id="{2FCAA6A4-73AE-967B-EAE8-94018EDA47AA}"/>
                </a:ext>
              </a:extLst>
            </p:cNvPr>
            <p:cNvSpPr>
              <a:spLocks noChangeAspect="1"/>
            </p:cNvSpPr>
            <p:nvPr/>
          </p:nvSpPr>
          <p:spPr bwMode="auto">
            <a:xfrm>
              <a:off x="547" y="3483"/>
              <a:ext cx="17" cy="1"/>
            </a:xfrm>
            <a:custGeom>
              <a:avLst/>
              <a:gdLst>
                <a:gd name="T0" fmla="*/ 8 w 17"/>
                <a:gd name="T1" fmla="*/ 0 h 1"/>
                <a:gd name="T2" fmla="*/ 10 w 17"/>
                <a:gd name="T3" fmla="*/ 0 h 1"/>
                <a:gd name="T4" fmla="*/ 11 w 17"/>
                <a:gd name="T5" fmla="*/ 0 h 1"/>
                <a:gd name="T6" fmla="*/ 13 w 17"/>
                <a:gd name="T7" fmla="*/ 0 h 1"/>
                <a:gd name="T8" fmla="*/ 14 w 17"/>
                <a:gd name="T9" fmla="*/ 0 h 1"/>
                <a:gd name="T10" fmla="*/ 15 w 17"/>
                <a:gd name="T11" fmla="*/ 0 h 1"/>
                <a:gd name="T12" fmla="*/ 16 w 17"/>
                <a:gd name="T13" fmla="*/ 0 h 1"/>
                <a:gd name="T14" fmla="*/ 15 w 17"/>
                <a:gd name="T15" fmla="*/ 0 h 1"/>
                <a:gd name="T16" fmla="*/ 14 w 17"/>
                <a:gd name="T17" fmla="*/ 0 h 1"/>
                <a:gd name="T18" fmla="*/ 13 w 17"/>
                <a:gd name="T19" fmla="*/ 0 h 1"/>
                <a:gd name="T20" fmla="*/ 11 w 17"/>
                <a:gd name="T21" fmla="*/ 0 h 1"/>
                <a:gd name="T22" fmla="*/ 10 w 17"/>
                <a:gd name="T23" fmla="*/ 0 h 1"/>
                <a:gd name="T24" fmla="*/ 8 w 17"/>
                <a:gd name="T25" fmla="*/ 0 h 1"/>
                <a:gd name="T26" fmla="*/ 6 w 17"/>
                <a:gd name="T27" fmla="*/ 0 h 1"/>
                <a:gd name="T28" fmla="*/ 4 w 17"/>
                <a:gd name="T29" fmla="*/ 0 h 1"/>
                <a:gd name="T30" fmla="*/ 3 w 17"/>
                <a:gd name="T31" fmla="*/ 0 h 1"/>
                <a:gd name="T32" fmla="*/ 2 w 17"/>
                <a:gd name="T33" fmla="*/ 0 h 1"/>
                <a:gd name="T34" fmla="*/ 1 w 17"/>
                <a:gd name="T35" fmla="*/ 0 h 1"/>
                <a:gd name="T36" fmla="*/ 0 w 17"/>
                <a:gd name="T37" fmla="*/ 0 h 1"/>
                <a:gd name="T38" fmla="*/ 0 w 17"/>
                <a:gd name="T39" fmla="*/ 0 h 1"/>
                <a:gd name="T40" fmla="*/ 0 w 17"/>
                <a:gd name="T41" fmla="*/ 0 h 1"/>
                <a:gd name="T42" fmla="*/ 1 w 17"/>
                <a:gd name="T43" fmla="*/ 0 h 1"/>
                <a:gd name="T44" fmla="*/ 2 w 17"/>
                <a:gd name="T45" fmla="*/ 0 h 1"/>
                <a:gd name="T46" fmla="*/ 3 w 17"/>
                <a:gd name="T47" fmla="*/ 0 h 1"/>
                <a:gd name="T48" fmla="*/ 4 w 17"/>
                <a:gd name="T49" fmla="*/ 0 h 1"/>
                <a:gd name="T50" fmla="*/ 6 w 17"/>
                <a:gd name="T51" fmla="*/ 0 h 1"/>
                <a:gd name="T52" fmla="*/ 8 w 17"/>
                <a:gd name="T53" fmla="*/ 0 h 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
                <a:gd name="T82" fmla="*/ 0 h 1"/>
                <a:gd name="T83" fmla="*/ 17 w 17"/>
                <a:gd name="T84" fmla="*/ 1 h 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 h="1">
                  <a:moveTo>
                    <a:pt x="8" y="0"/>
                  </a:moveTo>
                  <a:lnTo>
                    <a:pt x="10" y="0"/>
                  </a:lnTo>
                  <a:lnTo>
                    <a:pt x="11" y="0"/>
                  </a:lnTo>
                  <a:lnTo>
                    <a:pt x="13" y="0"/>
                  </a:lnTo>
                  <a:lnTo>
                    <a:pt x="14" y="0"/>
                  </a:lnTo>
                  <a:lnTo>
                    <a:pt x="15" y="0"/>
                  </a:lnTo>
                  <a:lnTo>
                    <a:pt x="16" y="0"/>
                  </a:lnTo>
                  <a:lnTo>
                    <a:pt x="15" y="0"/>
                  </a:lnTo>
                  <a:lnTo>
                    <a:pt x="14" y="0"/>
                  </a:lnTo>
                  <a:lnTo>
                    <a:pt x="13" y="0"/>
                  </a:lnTo>
                  <a:lnTo>
                    <a:pt x="11" y="0"/>
                  </a:lnTo>
                  <a:lnTo>
                    <a:pt x="10" y="0"/>
                  </a:lnTo>
                  <a:lnTo>
                    <a:pt x="8" y="0"/>
                  </a:lnTo>
                  <a:lnTo>
                    <a:pt x="6" y="0"/>
                  </a:lnTo>
                  <a:lnTo>
                    <a:pt x="4" y="0"/>
                  </a:lnTo>
                  <a:lnTo>
                    <a:pt x="3" y="0"/>
                  </a:lnTo>
                  <a:lnTo>
                    <a:pt x="2" y="0"/>
                  </a:lnTo>
                  <a:lnTo>
                    <a:pt x="1" y="0"/>
                  </a:lnTo>
                  <a:lnTo>
                    <a:pt x="0" y="0"/>
                  </a:lnTo>
                  <a:lnTo>
                    <a:pt x="1" y="0"/>
                  </a:lnTo>
                  <a:lnTo>
                    <a:pt x="2" y="0"/>
                  </a:lnTo>
                  <a:lnTo>
                    <a:pt x="3" y="0"/>
                  </a:lnTo>
                  <a:lnTo>
                    <a:pt x="4" y="0"/>
                  </a:lnTo>
                  <a:lnTo>
                    <a:pt x="6" y="0"/>
                  </a:lnTo>
                  <a:lnTo>
                    <a:pt x="8" y="0"/>
                  </a:lnTo>
                </a:path>
              </a:pathLst>
            </a:custGeom>
            <a:solidFill>
              <a:srgbClr val="6666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69" name="Freeform 690">
              <a:extLst>
                <a:ext uri="{FF2B5EF4-FFF2-40B4-BE49-F238E27FC236}">
                  <a16:creationId xmlns="" xmlns:a16="http://schemas.microsoft.com/office/drawing/2014/main" id="{988E9F0B-4FAA-5E4A-D3B0-B490C5A446AB}"/>
                </a:ext>
              </a:extLst>
            </p:cNvPr>
            <p:cNvSpPr>
              <a:spLocks noChangeAspect="1"/>
            </p:cNvSpPr>
            <p:nvPr/>
          </p:nvSpPr>
          <p:spPr bwMode="auto">
            <a:xfrm>
              <a:off x="547" y="3483"/>
              <a:ext cx="17" cy="17"/>
            </a:xfrm>
            <a:custGeom>
              <a:avLst/>
              <a:gdLst>
                <a:gd name="T0" fmla="*/ 8 w 17"/>
                <a:gd name="T1" fmla="*/ 0 h 17"/>
                <a:gd name="T2" fmla="*/ 10 w 17"/>
                <a:gd name="T3" fmla="*/ 0 h 17"/>
                <a:gd name="T4" fmla="*/ 11 w 17"/>
                <a:gd name="T5" fmla="*/ 0 h 17"/>
                <a:gd name="T6" fmla="*/ 13 w 17"/>
                <a:gd name="T7" fmla="*/ 3 h 17"/>
                <a:gd name="T8" fmla="*/ 14 w 17"/>
                <a:gd name="T9" fmla="*/ 3 h 17"/>
                <a:gd name="T10" fmla="*/ 14 w 17"/>
                <a:gd name="T11" fmla="*/ 3 h 17"/>
                <a:gd name="T12" fmla="*/ 16 w 17"/>
                <a:gd name="T13" fmla="*/ 5 h 17"/>
                <a:gd name="T14" fmla="*/ 16 w 17"/>
                <a:gd name="T15" fmla="*/ 8 h 17"/>
                <a:gd name="T16" fmla="*/ 16 w 17"/>
                <a:gd name="T17" fmla="*/ 10 h 17"/>
                <a:gd name="T18" fmla="*/ 14 w 17"/>
                <a:gd name="T19" fmla="*/ 14 h 17"/>
                <a:gd name="T20" fmla="*/ 14 w 17"/>
                <a:gd name="T21" fmla="*/ 14 h 17"/>
                <a:gd name="T22" fmla="*/ 13 w 17"/>
                <a:gd name="T23" fmla="*/ 14 h 17"/>
                <a:gd name="T24" fmla="*/ 11 w 17"/>
                <a:gd name="T25" fmla="*/ 16 h 17"/>
                <a:gd name="T26" fmla="*/ 10 w 17"/>
                <a:gd name="T27" fmla="*/ 16 h 17"/>
                <a:gd name="T28" fmla="*/ 8 w 17"/>
                <a:gd name="T29" fmla="*/ 16 h 17"/>
                <a:gd name="T30" fmla="*/ 7 w 17"/>
                <a:gd name="T31" fmla="*/ 16 h 17"/>
                <a:gd name="T32" fmla="*/ 4 w 17"/>
                <a:gd name="T33" fmla="*/ 16 h 17"/>
                <a:gd name="T34" fmla="*/ 4 w 17"/>
                <a:gd name="T35" fmla="*/ 14 h 17"/>
                <a:gd name="T36" fmla="*/ 2 w 17"/>
                <a:gd name="T37" fmla="*/ 14 h 17"/>
                <a:gd name="T38" fmla="*/ 1 w 17"/>
                <a:gd name="T39" fmla="*/ 14 h 17"/>
                <a:gd name="T40" fmla="*/ 1 w 17"/>
                <a:gd name="T41" fmla="*/ 10 h 17"/>
                <a:gd name="T42" fmla="*/ 0 w 17"/>
                <a:gd name="T43" fmla="*/ 10 h 17"/>
                <a:gd name="T44" fmla="*/ 0 w 17"/>
                <a:gd name="T45" fmla="*/ 8 h 17"/>
                <a:gd name="T46" fmla="*/ 0 w 17"/>
                <a:gd name="T47" fmla="*/ 5 h 17"/>
                <a:gd name="T48" fmla="*/ 1 w 17"/>
                <a:gd name="T49" fmla="*/ 5 h 17"/>
                <a:gd name="T50" fmla="*/ 1 w 17"/>
                <a:gd name="T51" fmla="*/ 3 h 17"/>
                <a:gd name="T52" fmla="*/ 2 w 17"/>
                <a:gd name="T53" fmla="*/ 3 h 17"/>
                <a:gd name="T54" fmla="*/ 4 w 17"/>
                <a:gd name="T55" fmla="*/ 3 h 17"/>
                <a:gd name="T56" fmla="*/ 4 w 17"/>
                <a:gd name="T57" fmla="*/ 0 h 17"/>
                <a:gd name="T58" fmla="*/ 7 w 17"/>
                <a:gd name="T59" fmla="*/ 0 h 17"/>
                <a:gd name="T60" fmla="*/ 8 w 17"/>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
                <a:gd name="T94" fmla="*/ 0 h 17"/>
                <a:gd name="T95" fmla="*/ 17 w 17"/>
                <a:gd name="T96" fmla="*/ 17 h 1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 h="17">
                  <a:moveTo>
                    <a:pt x="8" y="0"/>
                  </a:moveTo>
                  <a:lnTo>
                    <a:pt x="10" y="0"/>
                  </a:lnTo>
                  <a:lnTo>
                    <a:pt x="11" y="0"/>
                  </a:lnTo>
                  <a:lnTo>
                    <a:pt x="13" y="3"/>
                  </a:lnTo>
                  <a:lnTo>
                    <a:pt x="14" y="3"/>
                  </a:lnTo>
                  <a:lnTo>
                    <a:pt x="16" y="5"/>
                  </a:lnTo>
                  <a:lnTo>
                    <a:pt x="16" y="8"/>
                  </a:lnTo>
                  <a:lnTo>
                    <a:pt x="16" y="10"/>
                  </a:lnTo>
                  <a:lnTo>
                    <a:pt x="14" y="14"/>
                  </a:lnTo>
                  <a:lnTo>
                    <a:pt x="13" y="14"/>
                  </a:lnTo>
                  <a:lnTo>
                    <a:pt x="11" y="16"/>
                  </a:lnTo>
                  <a:lnTo>
                    <a:pt x="10" y="16"/>
                  </a:lnTo>
                  <a:lnTo>
                    <a:pt x="8" y="16"/>
                  </a:lnTo>
                  <a:lnTo>
                    <a:pt x="7" y="16"/>
                  </a:lnTo>
                  <a:lnTo>
                    <a:pt x="4" y="16"/>
                  </a:lnTo>
                  <a:lnTo>
                    <a:pt x="4" y="14"/>
                  </a:lnTo>
                  <a:lnTo>
                    <a:pt x="2" y="14"/>
                  </a:lnTo>
                  <a:lnTo>
                    <a:pt x="1" y="14"/>
                  </a:lnTo>
                  <a:lnTo>
                    <a:pt x="1" y="10"/>
                  </a:lnTo>
                  <a:lnTo>
                    <a:pt x="0" y="10"/>
                  </a:lnTo>
                  <a:lnTo>
                    <a:pt x="0" y="8"/>
                  </a:lnTo>
                  <a:lnTo>
                    <a:pt x="0" y="5"/>
                  </a:lnTo>
                  <a:lnTo>
                    <a:pt x="1" y="5"/>
                  </a:lnTo>
                  <a:lnTo>
                    <a:pt x="1" y="3"/>
                  </a:lnTo>
                  <a:lnTo>
                    <a:pt x="2" y="3"/>
                  </a:lnTo>
                  <a:lnTo>
                    <a:pt x="4" y="3"/>
                  </a:lnTo>
                  <a:lnTo>
                    <a:pt x="4" y="0"/>
                  </a:lnTo>
                  <a:lnTo>
                    <a:pt x="7" y="0"/>
                  </a:lnTo>
                  <a:lnTo>
                    <a:pt x="8"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dirty="0"/>
            </a:p>
          </p:txBody>
        </p:sp>
        <p:sp>
          <p:nvSpPr>
            <p:cNvPr id="1070" name="Line 691">
              <a:extLst>
                <a:ext uri="{FF2B5EF4-FFF2-40B4-BE49-F238E27FC236}">
                  <a16:creationId xmlns="" xmlns:a16="http://schemas.microsoft.com/office/drawing/2014/main" id="{8B33CFA9-784A-447B-7258-AF6844CA7024}"/>
                </a:ext>
              </a:extLst>
            </p:cNvPr>
            <p:cNvSpPr>
              <a:spLocks noChangeAspect="1" noChangeShapeType="1"/>
            </p:cNvSpPr>
            <p:nvPr/>
          </p:nvSpPr>
          <p:spPr bwMode="auto">
            <a:xfrm>
              <a:off x="621" y="3556"/>
              <a:ext cx="3" cy="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u-RU" dirty="0"/>
            </a:p>
          </p:txBody>
        </p:sp>
        <p:sp>
          <p:nvSpPr>
            <p:cNvPr id="1071" name="Freeform 692">
              <a:extLst>
                <a:ext uri="{FF2B5EF4-FFF2-40B4-BE49-F238E27FC236}">
                  <a16:creationId xmlns="" xmlns:a16="http://schemas.microsoft.com/office/drawing/2014/main" id="{76E63D0D-BA1D-363F-3265-320882CD5CF6}"/>
                </a:ext>
              </a:extLst>
            </p:cNvPr>
            <p:cNvSpPr>
              <a:spLocks noChangeAspect="1"/>
            </p:cNvSpPr>
            <p:nvPr/>
          </p:nvSpPr>
          <p:spPr bwMode="auto">
            <a:xfrm>
              <a:off x="584" y="3320"/>
              <a:ext cx="17" cy="17"/>
            </a:xfrm>
            <a:custGeom>
              <a:avLst/>
              <a:gdLst>
                <a:gd name="T0" fmla="*/ 0 w 17"/>
                <a:gd name="T1" fmla="*/ 0 h 17"/>
                <a:gd name="T2" fmla="*/ 8 w 17"/>
                <a:gd name="T3" fmla="*/ 2 h 17"/>
                <a:gd name="T4" fmla="*/ 13 w 17"/>
                <a:gd name="T5" fmla="*/ 9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8" y="2"/>
                  </a:lnTo>
                  <a:lnTo>
                    <a:pt x="13" y="9"/>
                  </a:lnTo>
                  <a:lnTo>
                    <a:pt x="16" y="16"/>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sp>
          <p:nvSpPr>
            <p:cNvPr id="1072" name="Freeform 693">
              <a:extLst>
                <a:ext uri="{FF2B5EF4-FFF2-40B4-BE49-F238E27FC236}">
                  <a16:creationId xmlns="" xmlns:a16="http://schemas.microsoft.com/office/drawing/2014/main" id="{AE2C8127-0FEE-CB92-AB45-8ECD0BD19CBA}"/>
                </a:ext>
              </a:extLst>
            </p:cNvPr>
            <p:cNvSpPr>
              <a:spLocks noChangeAspect="1"/>
            </p:cNvSpPr>
            <p:nvPr/>
          </p:nvSpPr>
          <p:spPr bwMode="auto">
            <a:xfrm>
              <a:off x="550" y="3312"/>
              <a:ext cx="17" cy="17"/>
            </a:xfrm>
            <a:custGeom>
              <a:avLst/>
              <a:gdLst>
                <a:gd name="T0" fmla="*/ 0 w 17"/>
                <a:gd name="T1" fmla="*/ 4 h 17"/>
                <a:gd name="T2" fmla="*/ 0 w 17"/>
                <a:gd name="T3" fmla="*/ 8 h 17"/>
                <a:gd name="T4" fmla="*/ 8 w 17"/>
                <a:gd name="T5" fmla="*/ 16 h 17"/>
                <a:gd name="T6" fmla="*/ 16 w 17"/>
                <a:gd name="T7" fmla="*/ 8 h 17"/>
                <a:gd name="T8" fmla="*/ 16 w 17"/>
                <a:gd name="T9" fmla="*/ 4 h 17"/>
                <a:gd name="T10" fmla="*/ 8 w 17"/>
                <a:gd name="T11" fmla="*/ 0 h 17"/>
                <a:gd name="T12" fmla="*/ 0 w 17"/>
                <a:gd name="T13" fmla="*/ 4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4"/>
                  </a:moveTo>
                  <a:lnTo>
                    <a:pt x="0" y="8"/>
                  </a:lnTo>
                  <a:lnTo>
                    <a:pt x="8" y="16"/>
                  </a:lnTo>
                  <a:lnTo>
                    <a:pt x="16" y="8"/>
                  </a:lnTo>
                  <a:lnTo>
                    <a:pt x="16" y="4"/>
                  </a:lnTo>
                  <a:lnTo>
                    <a:pt x="8" y="0"/>
                  </a:lnTo>
                  <a:lnTo>
                    <a:pt x="0" y="4"/>
                  </a:lnTo>
                </a:path>
              </a:pathLst>
            </a:custGeom>
            <a:solidFill>
              <a:srgbClr val="618F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ru-RU" dirty="0"/>
            </a:p>
          </p:txBody>
        </p:sp>
        <p:sp>
          <p:nvSpPr>
            <p:cNvPr id="1073" name="Freeform 694">
              <a:extLst>
                <a:ext uri="{FF2B5EF4-FFF2-40B4-BE49-F238E27FC236}">
                  <a16:creationId xmlns="" xmlns:a16="http://schemas.microsoft.com/office/drawing/2014/main" id="{47632A54-BFC3-4E9B-F03C-05B3C5ACE5D0}"/>
                </a:ext>
              </a:extLst>
            </p:cNvPr>
            <p:cNvSpPr>
              <a:spLocks noChangeAspect="1"/>
            </p:cNvSpPr>
            <p:nvPr/>
          </p:nvSpPr>
          <p:spPr bwMode="auto">
            <a:xfrm>
              <a:off x="550" y="3314"/>
              <a:ext cx="17" cy="17"/>
            </a:xfrm>
            <a:custGeom>
              <a:avLst/>
              <a:gdLst>
                <a:gd name="T0" fmla="*/ 0 w 17"/>
                <a:gd name="T1" fmla="*/ 12 h 17"/>
                <a:gd name="T2" fmla="*/ 0 w 17"/>
                <a:gd name="T3" fmla="*/ 8 h 17"/>
                <a:gd name="T4" fmla="*/ 9 w 17"/>
                <a:gd name="T5" fmla="*/ 0 h 17"/>
                <a:gd name="T6" fmla="*/ 16 w 17"/>
                <a:gd name="T7" fmla="*/ 8 h 17"/>
                <a:gd name="T8" fmla="*/ 16 w 17"/>
                <a:gd name="T9" fmla="*/ 12 h 17"/>
                <a:gd name="T10" fmla="*/ 9 w 17"/>
                <a:gd name="T11" fmla="*/ 16 h 17"/>
                <a:gd name="T12" fmla="*/ 0 w 17"/>
                <a:gd name="T13" fmla="*/ 12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12"/>
                  </a:moveTo>
                  <a:lnTo>
                    <a:pt x="0" y="8"/>
                  </a:lnTo>
                  <a:lnTo>
                    <a:pt x="9" y="0"/>
                  </a:lnTo>
                  <a:lnTo>
                    <a:pt x="16" y="8"/>
                  </a:lnTo>
                  <a:lnTo>
                    <a:pt x="16" y="12"/>
                  </a:lnTo>
                  <a:lnTo>
                    <a:pt x="9" y="16"/>
                  </a:lnTo>
                  <a:lnTo>
                    <a:pt x="0" y="12"/>
                  </a:lnTo>
                </a:path>
              </a:pathLst>
            </a:custGeom>
            <a:solidFill>
              <a:srgbClr val="618FFD"/>
            </a:solidFill>
            <a:ln w="12700" cap="rnd" cmpd="sng">
              <a:solidFill>
                <a:srgbClr val="000000"/>
              </a:solidFill>
              <a:prstDash val="solid"/>
              <a:round/>
              <a:headEnd/>
              <a:tailEnd/>
            </a:ln>
          </p:spPr>
          <p:txBody>
            <a:bodyPr/>
            <a:lstStyle/>
            <a:p>
              <a:endParaRPr lang="ru-RU" dirty="0"/>
            </a:p>
          </p:txBody>
        </p:sp>
        <p:sp>
          <p:nvSpPr>
            <p:cNvPr id="1074" name="Freeform 695">
              <a:extLst>
                <a:ext uri="{FF2B5EF4-FFF2-40B4-BE49-F238E27FC236}">
                  <a16:creationId xmlns="" xmlns:a16="http://schemas.microsoft.com/office/drawing/2014/main" id="{32D4B1FA-8CF7-E6D1-C959-B7206173E201}"/>
                </a:ext>
              </a:extLst>
            </p:cNvPr>
            <p:cNvSpPr>
              <a:spLocks noChangeAspect="1"/>
            </p:cNvSpPr>
            <p:nvPr/>
          </p:nvSpPr>
          <p:spPr bwMode="auto">
            <a:xfrm>
              <a:off x="563" y="3327"/>
              <a:ext cx="82" cy="49"/>
            </a:xfrm>
            <a:custGeom>
              <a:avLst/>
              <a:gdLst>
                <a:gd name="T0" fmla="*/ 81 w 82"/>
                <a:gd name="T1" fmla="*/ 10 h 49"/>
                <a:gd name="T2" fmla="*/ 68 w 82"/>
                <a:gd name="T3" fmla="*/ 5 h 49"/>
                <a:gd name="T4" fmla="*/ 55 w 82"/>
                <a:gd name="T5" fmla="*/ 0 h 49"/>
                <a:gd name="T6" fmla="*/ 45 w 82"/>
                <a:gd name="T7" fmla="*/ 2 h 49"/>
                <a:gd name="T8" fmla="*/ 38 w 82"/>
                <a:gd name="T9" fmla="*/ 6 h 49"/>
                <a:gd name="T10" fmla="*/ 32 w 82"/>
                <a:gd name="T11" fmla="*/ 12 h 49"/>
                <a:gd name="T12" fmla="*/ 22 w 82"/>
                <a:gd name="T13" fmla="*/ 27 h 49"/>
                <a:gd name="T14" fmla="*/ 16 w 82"/>
                <a:gd name="T15" fmla="*/ 39 h 49"/>
                <a:gd name="T16" fmla="*/ 15 w 82"/>
                <a:gd name="T17" fmla="*/ 43 h 49"/>
                <a:gd name="T18" fmla="*/ 12 w 82"/>
                <a:gd name="T19" fmla="*/ 45 h 49"/>
                <a:gd name="T20" fmla="*/ 6 w 82"/>
                <a:gd name="T21" fmla="*/ 48 h 49"/>
                <a:gd name="T22" fmla="*/ 0 w 82"/>
                <a:gd name="T23" fmla="*/ 48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49"/>
                <a:gd name="T38" fmla="*/ 82 w 82"/>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49">
                  <a:moveTo>
                    <a:pt x="81" y="10"/>
                  </a:moveTo>
                  <a:lnTo>
                    <a:pt x="68" y="5"/>
                  </a:lnTo>
                  <a:lnTo>
                    <a:pt x="55" y="0"/>
                  </a:lnTo>
                  <a:lnTo>
                    <a:pt x="45" y="2"/>
                  </a:lnTo>
                  <a:lnTo>
                    <a:pt x="38" y="6"/>
                  </a:lnTo>
                  <a:lnTo>
                    <a:pt x="32" y="12"/>
                  </a:lnTo>
                  <a:lnTo>
                    <a:pt x="22" y="27"/>
                  </a:lnTo>
                  <a:lnTo>
                    <a:pt x="16" y="39"/>
                  </a:lnTo>
                  <a:lnTo>
                    <a:pt x="15" y="43"/>
                  </a:lnTo>
                  <a:lnTo>
                    <a:pt x="12" y="45"/>
                  </a:lnTo>
                  <a:lnTo>
                    <a:pt x="6" y="48"/>
                  </a:lnTo>
                  <a:lnTo>
                    <a:pt x="0" y="48"/>
                  </a:lnTo>
                </a:path>
              </a:pathLst>
            </a:custGeom>
            <a:solidFill>
              <a:srgbClr val="618FFD"/>
            </a:solidFill>
            <a:ln w="12700" cap="rnd" cmpd="sng">
              <a:solidFill>
                <a:srgbClr val="000000"/>
              </a:solidFill>
              <a:prstDash val="solid"/>
              <a:round/>
              <a:headEnd type="none" w="sm" len="sm"/>
              <a:tailEnd type="none" w="sm" len="sm"/>
            </a:ln>
          </p:spPr>
          <p:txBody>
            <a:bodyPr/>
            <a:lstStyle/>
            <a:p>
              <a:endParaRPr lang="ru-RU" dirty="0"/>
            </a:p>
          </p:txBody>
        </p:sp>
      </p:grpSp>
      <p:pic>
        <p:nvPicPr>
          <p:cNvPr id="752" name="Picture 697" descr="GE_Fanuc9030">
            <a:extLst>
              <a:ext uri="{FF2B5EF4-FFF2-40B4-BE49-F238E27FC236}">
                <a16:creationId xmlns="" xmlns:a16="http://schemas.microsoft.com/office/drawing/2014/main" id="{E8AA0F90-0AB7-27B3-0C2B-3459774AED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6212" y="5082731"/>
            <a:ext cx="859711" cy="50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53" name="Object 3">
            <a:extLst>
              <a:ext uri="{FF2B5EF4-FFF2-40B4-BE49-F238E27FC236}">
                <a16:creationId xmlns="" xmlns:a16="http://schemas.microsoft.com/office/drawing/2014/main" id="{FE286628-F293-282F-27A1-2BE8277EA01A}"/>
              </a:ext>
            </a:extLst>
          </p:cNvPr>
          <p:cNvGraphicFramePr>
            <a:graphicFrameLocks noChangeAspect="1"/>
          </p:cNvGraphicFramePr>
          <p:nvPr>
            <p:extLst>
              <p:ext uri="{D42A27DB-BD31-4B8C-83A1-F6EECF244321}">
                <p14:modId xmlns:p14="http://schemas.microsoft.com/office/powerpoint/2010/main" val="1067551698"/>
              </p:ext>
            </p:extLst>
          </p:nvPr>
        </p:nvGraphicFramePr>
        <p:xfrm>
          <a:off x="4009554" y="4151978"/>
          <a:ext cx="727447" cy="666978"/>
        </p:xfrm>
        <a:graphic>
          <a:graphicData uri="http://schemas.openxmlformats.org/presentationml/2006/ole">
            <mc:AlternateContent xmlns:mc="http://schemas.openxmlformats.org/markup-compatibility/2006">
              <mc:Choice xmlns:v="urn:schemas-microsoft-com:vml" Requires="v">
                <p:oleObj spid="_x0000_s1037" name="Clip" r:id="rId5" imgW="2501280" imgH="2615760" progId="MS_ClipArt_Gallery.2">
                  <p:embed/>
                </p:oleObj>
              </mc:Choice>
              <mc:Fallback>
                <p:oleObj name="Clip" r:id="rId5" imgW="2501280" imgH="2615760" progId="MS_ClipArt_Gallery.2">
                  <p:embed/>
                  <p:pic>
                    <p:nvPicPr>
                      <p:cNvPr id="2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9554" y="4151978"/>
                        <a:ext cx="727447" cy="666978"/>
                      </a:xfrm>
                      <a:prstGeom prst="rect">
                        <a:avLst/>
                      </a:prstGeom>
                      <a:noFill/>
                      <a:ln>
                        <a:noFill/>
                      </a:ln>
                    </p:spPr>
                  </p:pic>
                </p:oleObj>
              </mc:Fallback>
            </mc:AlternateContent>
          </a:graphicData>
        </a:graphic>
      </p:graphicFrame>
      <p:pic>
        <p:nvPicPr>
          <p:cNvPr id="754" name="Picture 699">
            <a:extLst>
              <a:ext uri="{FF2B5EF4-FFF2-40B4-BE49-F238E27FC236}">
                <a16:creationId xmlns="" xmlns:a16="http://schemas.microsoft.com/office/drawing/2014/main" id="{888D7141-AB98-BCBE-3797-BAD65F7C5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5002" y="5025538"/>
            <a:ext cx="1521027" cy="30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5" name="Picture 700">
            <a:extLst>
              <a:ext uri="{FF2B5EF4-FFF2-40B4-BE49-F238E27FC236}">
                <a16:creationId xmlns="" xmlns:a16="http://schemas.microsoft.com/office/drawing/2014/main" id="{E98603B9-D433-3F9A-EA03-C81E1738852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4522" y="4493551"/>
            <a:ext cx="733308" cy="48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6" name="Rectangle 701">
            <a:extLst>
              <a:ext uri="{FF2B5EF4-FFF2-40B4-BE49-F238E27FC236}">
                <a16:creationId xmlns="" xmlns:a16="http://schemas.microsoft.com/office/drawing/2014/main" id="{07E6F203-1A50-A62F-9E1C-8D2918459CE6}"/>
              </a:ext>
            </a:extLst>
          </p:cNvPr>
          <p:cNvSpPr>
            <a:spLocks noChangeArrowheads="1"/>
          </p:cNvSpPr>
          <p:nvPr/>
        </p:nvSpPr>
        <p:spPr bwMode="auto">
          <a:xfrm>
            <a:off x="7234893" y="4855597"/>
            <a:ext cx="727447" cy="526995"/>
          </a:xfrm>
          <a:prstGeom prst="rect">
            <a:avLst/>
          </a:prstGeom>
          <a:solidFill>
            <a:schemeClr val="bg1">
              <a:lumMod val="95000"/>
            </a:schemeClr>
          </a:solidFill>
          <a:ln w="6350">
            <a:solidFill>
              <a:schemeClr val="bg1">
                <a:lumMod val="85000"/>
              </a:schemeClr>
            </a:solid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050" b="1" dirty="0"/>
              <a:t>Лаб.</a:t>
            </a:r>
          </a:p>
          <a:p>
            <a:pPr algn="ctr"/>
            <a:r>
              <a:rPr lang="ru-RU" altLang="ru-RU" sz="1050" b="1" dirty="0"/>
              <a:t>данные</a:t>
            </a:r>
          </a:p>
        </p:txBody>
      </p:sp>
      <p:sp>
        <p:nvSpPr>
          <p:cNvPr id="757" name="Rectangle 702">
            <a:extLst>
              <a:ext uri="{FF2B5EF4-FFF2-40B4-BE49-F238E27FC236}">
                <a16:creationId xmlns="" xmlns:a16="http://schemas.microsoft.com/office/drawing/2014/main" id="{0A56FADA-5C3A-CAB2-7B19-5013831E2597}"/>
              </a:ext>
            </a:extLst>
          </p:cNvPr>
          <p:cNvSpPr>
            <a:spLocks noChangeArrowheads="1"/>
          </p:cNvSpPr>
          <p:nvPr/>
        </p:nvSpPr>
        <p:spPr bwMode="auto">
          <a:xfrm>
            <a:off x="8197388" y="4855597"/>
            <a:ext cx="727447" cy="526995"/>
          </a:xfrm>
          <a:prstGeom prst="rect">
            <a:avLst/>
          </a:prstGeom>
          <a:solidFill>
            <a:schemeClr val="bg1">
              <a:lumMod val="95000"/>
            </a:schemeClr>
          </a:solidFill>
          <a:ln w="6350">
            <a:solidFill>
              <a:schemeClr val="bg1">
                <a:lumMod val="85000"/>
              </a:schemeClr>
            </a:solid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050" b="1" dirty="0"/>
              <a:t>Ручной</a:t>
            </a:r>
          </a:p>
          <a:p>
            <a:pPr algn="ctr"/>
            <a:r>
              <a:rPr lang="ru-RU" altLang="ru-RU" sz="1050" b="1" dirty="0"/>
              <a:t>ввод</a:t>
            </a:r>
          </a:p>
        </p:txBody>
      </p:sp>
      <p:sp>
        <p:nvSpPr>
          <p:cNvPr id="758" name="Rectangle 703">
            <a:extLst>
              <a:ext uri="{FF2B5EF4-FFF2-40B4-BE49-F238E27FC236}">
                <a16:creationId xmlns="" xmlns:a16="http://schemas.microsoft.com/office/drawing/2014/main" id="{D1FB7F21-8725-03E7-3E34-32D4E451DA52}"/>
              </a:ext>
            </a:extLst>
          </p:cNvPr>
          <p:cNvSpPr>
            <a:spLocks noChangeArrowheads="1"/>
          </p:cNvSpPr>
          <p:nvPr/>
        </p:nvSpPr>
        <p:spPr bwMode="auto">
          <a:xfrm>
            <a:off x="9159884" y="4855597"/>
            <a:ext cx="661316" cy="526995"/>
          </a:xfrm>
          <a:prstGeom prst="rect">
            <a:avLst/>
          </a:prstGeom>
          <a:solidFill>
            <a:schemeClr val="bg1">
              <a:lumMod val="95000"/>
            </a:schemeClr>
          </a:solidFill>
          <a:ln w="6350">
            <a:solidFill>
              <a:schemeClr val="bg1">
                <a:lumMod val="85000"/>
              </a:schemeClr>
            </a:solid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050" b="1" dirty="0"/>
              <a:t>Рел</a:t>
            </a:r>
          </a:p>
          <a:p>
            <a:pPr algn="ctr"/>
            <a:r>
              <a:rPr lang="ru-RU" altLang="ru-RU" sz="1050" b="1" dirty="0"/>
              <a:t>БД</a:t>
            </a:r>
          </a:p>
        </p:txBody>
      </p:sp>
      <p:sp>
        <p:nvSpPr>
          <p:cNvPr id="759" name="Text Box 704">
            <a:extLst>
              <a:ext uri="{FF2B5EF4-FFF2-40B4-BE49-F238E27FC236}">
                <a16:creationId xmlns="" xmlns:a16="http://schemas.microsoft.com/office/drawing/2014/main" id="{5EEBAE26-FCE4-B71D-EA1E-F383BE39AF10}"/>
              </a:ext>
            </a:extLst>
          </p:cNvPr>
          <p:cNvSpPr txBox="1">
            <a:spLocks noChangeArrowheads="1"/>
          </p:cNvSpPr>
          <p:nvPr/>
        </p:nvSpPr>
        <p:spPr bwMode="auto">
          <a:xfrm>
            <a:off x="6043943" y="4183295"/>
            <a:ext cx="60057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ctr" eaLnBrk="0" hangingPunct="0">
              <a:defRPr sz="1100" b="1">
                <a:latin typeface="Arial" panose="020B0604020202020204"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ru-RU" dirty="0"/>
              <a:t>DCS</a:t>
            </a:r>
            <a:endParaRPr lang="ru-RU" altLang="ru-RU" dirty="0"/>
          </a:p>
        </p:txBody>
      </p:sp>
      <p:sp>
        <p:nvSpPr>
          <p:cNvPr id="760" name="Text Box 705">
            <a:extLst>
              <a:ext uri="{FF2B5EF4-FFF2-40B4-BE49-F238E27FC236}">
                <a16:creationId xmlns="" xmlns:a16="http://schemas.microsoft.com/office/drawing/2014/main" id="{CE7EFC92-0B88-664C-8B9A-75E00B244AC4}"/>
              </a:ext>
            </a:extLst>
          </p:cNvPr>
          <p:cNvSpPr txBox="1">
            <a:spLocks noChangeArrowheads="1"/>
          </p:cNvSpPr>
          <p:nvPr/>
        </p:nvSpPr>
        <p:spPr bwMode="auto">
          <a:xfrm>
            <a:off x="3363644" y="4951926"/>
            <a:ext cx="48344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ctr" eaLnBrk="0" hangingPunct="0">
              <a:defRPr sz="1100" b="1">
                <a:latin typeface="Arial" panose="020B0604020202020204"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ru-RU" dirty="0"/>
              <a:t>PLC</a:t>
            </a:r>
            <a:endParaRPr lang="ru-RU" altLang="ru-RU" dirty="0"/>
          </a:p>
        </p:txBody>
      </p:sp>
      <p:sp>
        <p:nvSpPr>
          <p:cNvPr id="761" name="Text Box 706">
            <a:extLst>
              <a:ext uri="{FF2B5EF4-FFF2-40B4-BE49-F238E27FC236}">
                <a16:creationId xmlns="" xmlns:a16="http://schemas.microsoft.com/office/drawing/2014/main" id="{DB0531B9-8897-1725-BFAE-AB81FDE48800}"/>
              </a:ext>
            </a:extLst>
          </p:cNvPr>
          <p:cNvSpPr txBox="1">
            <a:spLocks noChangeArrowheads="1"/>
          </p:cNvSpPr>
          <p:nvPr/>
        </p:nvSpPr>
        <p:spPr bwMode="auto">
          <a:xfrm>
            <a:off x="3825218" y="3754113"/>
            <a:ext cx="8734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ru-RU" altLang="ru-RU" sz="1200" b="1" dirty="0">
                <a:solidFill>
                  <a:schemeClr val="bg1"/>
                </a:solidFill>
              </a:rPr>
              <a:t>SCADA</a:t>
            </a:r>
          </a:p>
        </p:txBody>
      </p:sp>
      <p:graphicFrame>
        <p:nvGraphicFramePr>
          <p:cNvPr id="763" name="Object 4">
            <a:extLst>
              <a:ext uri="{FF2B5EF4-FFF2-40B4-BE49-F238E27FC236}">
                <a16:creationId xmlns="" xmlns:a16="http://schemas.microsoft.com/office/drawing/2014/main" id="{0314C6A5-A87D-2A6E-A8A2-22BE4C355AC2}"/>
              </a:ext>
            </a:extLst>
          </p:cNvPr>
          <p:cNvGraphicFramePr>
            <a:graphicFrameLocks noChangeAspect="1"/>
          </p:cNvGraphicFramePr>
          <p:nvPr>
            <p:extLst>
              <p:ext uri="{D42A27DB-BD31-4B8C-83A1-F6EECF244321}">
                <p14:modId xmlns:p14="http://schemas.microsoft.com/office/powerpoint/2010/main" val="2366176682"/>
              </p:ext>
            </p:extLst>
          </p:nvPr>
        </p:nvGraphicFramePr>
        <p:xfrm>
          <a:off x="5731793" y="2955189"/>
          <a:ext cx="727447" cy="666978"/>
        </p:xfrm>
        <a:graphic>
          <a:graphicData uri="http://schemas.openxmlformats.org/presentationml/2006/ole">
            <mc:AlternateContent xmlns:mc="http://schemas.openxmlformats.org/markup-compatibility/2006">
              <mc:Choice xmlns:v="urn:schemas-microsoft-com:vml" Requires="v">
                <p:oleObj spid="_x0000_s1038" name="Clip" r:id="rId9" imgW="2501280" imgH="2615760" progId="MS_ClipArt_Gallery.2">
                  <p:embed/>
                </p:oleObj>
              </mc:Choice>
              <mc:Fallback>
                <p:oleObj name="Clip" r:id="rId9" imgW="2501280" imgH="2615760" progId="MS_ClipArt_Gallery.2">
                  <p:embed/>
                  <p:pic>
                    <p:nvPicPr>
                      <p:cNvPr id="3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793" y="2955189"/>
                        <a:ext cx="727447" cy="666978"/>
                      </a:xfrm>
                      <a:prstGeom prst="rect">
                        <a:avLst/>
                      </a:prstGeom>
                      <a:noFill/>
                      <a:ln>
                        <a:noFill/>
                      </a:ln>
                    </p:spPr>
                  </p:pic>
                </p:oleObj>
              </mc:Fallback>
            </mc:AlternateContent>
          </a:graphicData>
        </a:graphic>
      </p:graphicFrame>
      <p:sp>
        <p:nvSpPr>
          <p:cNvPr id="768" name="Line 713">
            <a:extLst>
              <a:ext uri="{FF2B5EF4-FFF2-40B4-BE49-F238E27FC236}">
                <a16:creationId xmlns="" xmlns:a16="http://schemas.microsoft.com/office/drawing/2014/main" id="{F304330A-F150-416A-F778-6712AD2C3710}"/>
              </a:ext>
            </a:extLst>
          </p:cNvPr>
          <p:cNvSpPr>
            <a:spLocks noChangeShapeType="1"/>
          </p:cNvSpPr>
          <p:nvPr/>
        </p:nvSpPr>
        <p:spPr bwMode="auto">
          <a:xfrm flipV="1">
            <a:off x="4426916" y="3263707"/>
            <a:ext cx="1205457" cy="732505"/>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69" name="Line 714">
            <a:extLst>
              <a:ext uri="{FF2B5EF4-FFF2-40B4-BE49-F238E27FC236}">
                <a16:creationId xmlns="" xmlns:a16="http://schemas.microsoft.com/office/drawing/2014/main" id="{20F476DE-349A-0CD1-136D-62CB471EF662}"/>
              </a:ext>
            </a:extLst>
          </p:cNvPr>
          <p:cNvSpPr>
            <a:spLocks noChangeShapeType="1"/>
          </p:cNvSpPr>
          <p:nvPr/>
        </p:nvSpPr>
        <p:spPr bwMode="auto">
          <a:xfrm flipH="1" flipV="1">
            <a:off x="6096000" y="3751818"/>
            <a:ext cx="0" cy="666977"/>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70" name="Line 715">
            <a:extLst>
              <a:ext uri="{FF2B5EF4-FFF2-40B4-BE49-F238E27FC236}">
                <a16:creationId xmlns="" xmlns:a16="http://schemas.microsoft.com/office/drawing/2014/main" id="{234E74C1-1EBD-837F-64F5-FE9108A2D74D}"/>
              </a:ext>
            </a:extLst>
          </p:cNvPr>
          <p:cNvSpPr>
            <a:spLocks noChangeShapeType="1"/>
          </p:cNvSpPr>
          <p:nvPr/>
        </p:nvSpPr>
        <p:spPr bwMode="auto">
          <a:xfrm flipH="1" flipV="1">
            <a:off x="6524411" y="3751818"/>
            <a:ext cx="1068637" cy="1097542"/>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71" name="Line 716">
            <a:extLst>
              <a:ext uri="{FF2B5EF4-FFF2-40B4-BE49-F238E27FC236}">
                <a16:creationId xmlns="" xmlns:a16="http://schemas.microsoft.com/office/drawing/2014/main" id="{6F68A6D6-295F-B8B2-EF76-18DDBF9BF64C}"/>
              </a:ext>
            </a:extLst>
          </p:cNvPr>
          <p:cNvSpPr>
            <a:spLocks noChangeShapeType="1"/>
          </p:cNvSpPr>
          <p:nvPr/>
        </p:nvSpPr>
        <p:spPr bwMode="auto">
          <a:xfrm flipH="1" flipV="1">
            <a:off x="6565176" y="3325073"/>
            <a:ext cx="1979228" cy="1530523"/>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72" name="Line 717">
            <a:extLst>
              <a:ext uri="{FF2B5EF4-FFF2-40B4-BE49-F238E27FC236}">
                <a16:creationId xmlns="" xmlns:a16="http://schemas.microsoft.com/office/drawing/2014/main" id="{99C11262-1101-DE28-02B9-1862F0535560}"/>
              </a:ext>
            </a:extLst>
          </p:cNvPr>
          <p:cNvSpPr>
            <a:spLocks noChangeShapeType="1"/>
          </p:cNvSpPr>
          <p:nvPr/>
        </p:nvSpPr>
        <p:spPr bwMode="auto">
          <a:xfrm flipH="1" flipV="1">
            <a:off x="6565176" y="3330183"/>
            <a:ext cx="2928447" cy="1499145"/>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73" name="Text Box 718">
            <a:extLst>
              <a:ext uri="{FF2B5EF4-FFF2-40B4-BE49-F238E27FC236}">
                <a16:creationId xmlns="" xmlns:a16="http://schemas.microsoft.com/office/drawing/2014/main" id="{1F0B0280-15C8-FC3F-9285-BB2CC7A2244E}"/>
              </a:ext>
            </a:extLst>
          </p:cNvPr>
          <p:cNvSpPr txBox="1">
            <a:spLocks noChangeArrowheads="1"/>
          </p:cNvSpPr>
          <p:nvPr/>
        </p:nvSpPr>
        <p:spPr bwMode="auto">
          <a:xfrm>
            <a:off x="4541612" y="2964566"/>
            <a:ext cx="92628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ctr" eaLnBrk="0" hangingPunct="0">
              <a:defRPr sz="1100" b="1">
                <a:latin typeface="Arial" panose="020B0604020202020204"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ru-RU" altLang="ru-RU" dirty="0"/>
              <a:t>Сервер БДРВ</a:t>
            </a:r>
          </a:p>
        </p:txBody>
      </p:sp>
      <p:sp>
        <p:nvSpPr>
          <p:cNvPr id="774" name="Line 719">
            <a:extLst>
              <a:ext uri="{FF2B5EF4-FFF2-40B4-BE49-F238E27FC236}">
                <a16:creationId xmlns="" xmlns:a16="http://schemas.microsoft.com/office/drawing/2014/main" id="{3B25E259-72EB-06D1-F526-1162E601FDD8}"/>
              </a:ext>
            </a:extLst>
          </p:cNvPr>
          <p:cNvSpPr>
            <a:spLocks noChangeShapeType="1"/>
          </p:cNvSpPr>
          <p:nvPr/>
        </p:nvSpPr>
        <p:spPr bwMode="auto">
          <a:xfrm flipH="1">
            <a:off x="4359755" y="2942937"/>
            <a:ext cx="1275777" cy="1098"/>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76" name="Line 721">
            <a:extLst>
              <a:ext uri="{FF2B5EF4-FFF2-40B4-BE49-F238E27FC236}">
                <a16:creationId xmlns="" xmlns:a16="http://schemas.microsoft.com/office/drawing/2014/main" id="{83DB9A92-AA5B-8218-0970-9AE7D2D7C510}"/>
              </a:ext>
            </a:extLst>
          </p:cNvPr>
          <p:cNvSpPr>
            <a:spLocks noChangeShapeType="1"/>
          </p:cNvSpPr>
          <p:nvPr/>
        </p:nvSpPr>
        <p:spPr bwMode="auto">
          <a:xfrm flipV="1">
            <a:off x="6565176" y="2505059"/>
            <a:ext cx="336615" cy="309048"/>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77" name="Line 722">
            <a:extLst>
              <a:ext uri="{FF2B5EF4-FFF2-40B4-BE49-F238E27FC236}">
                <a16:creationId xmlns="" xmlns:a16="http://schemas.microsoft.com/office/drawing/2014/main" id="{B0C31F49-0E28-D060-C798-216C58B7AAF7}"/>
              </a:ext>
            </a:extLst>
          </p:cNvPr>
          <p:cNvSpPr>
            <a:spLocks noChangeShapeType="1"/>
          </p:cNvSpPr>
          <p:nvPr/>
        </p:nvSpPr>
        <p:spPr bwMode="auto">
          <a:xfrm>
            <a:off x="6567730" y="2950632"/>
            <a:ext cx="1230911" cy="1663"/>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graphicFrame>
        <p:nvGraphicFramePr>
          <p:cNvPr id="784" name="Object 9">
            <a:extLst>
              <a:ext uri="{FF2B5EF4-FFF2-40B4-BE49-F238E27FC236}">
                <a16:creationId xmlns="" xmlns:a16="http://schemas.microsoft.com/office/drawing/2014/main" id="{7B933CD7-AE4B-25FF-5380-4675757BA1F4}"/>
              </a:ext>
            </a:extLst>
          </p:cNvPr>
          <p:cNvGraphicFramePr>
            <a:graphicFrameLocks noChangeAspect="1"/>
          </p:cNvGraphicFramePr>
          <p:nvPr>
            <p:extLst>
              <p:ext uri="{D42A27DB-BD31-4B8C-83A1-F6EECF244321}">
                <p14:modId xmlns:p14="http://schemas.microsoft.com/office/powerpoint/2010/main" val="2047362058"/>
              </p:ext>
            </p:extLst>
          </p:nvPr>
        </p:nvGraphicFramePr>
        <p:xfrm>
          <a:off x="5731793" y="1260932"/>
          <a:ext cx="727447" cy="666978"/>
        </p:xfrm>
        <a:graphic>
          <a:graphicData uri="http://schemas.openxmlformats.org/presentationml/2006/ole">
            <mc:AlternateContent xmlns:mc="http://schemas.openxmlformats.org/markup-compatibility/2006">
              <mc:Choice xmlns:v="urn:schemas-microsoft-com:vml" Requires="v">
                <p:oleObj spid="_x0000_s1039" name="Clip" r:id="rId10" imgW="2501280" imgH="2615760" progId="MS_ClipArt_Gallery.2">
                  <p:embed/>
                </p:oleObj>
              </mc:Choice>
              <mc:Fallback>
                <p:oleObj name="Clip" r:id="rId10" imgW="2501280" imgH="2615760" progId="MS_ClipArt_Gallery.2">
                  <p:embed/>
                  <p:pic>
                    <p:nvPicPr>
                      <p:cNvPr id="5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793" y="1260932"/>
                        <a:ext cx="727447" cy="666978"/>
                      </a:xfrm>
                      <a:prstGeom prst="rect">
                        <a:avLst/>
                      </a:prstGeom>
                      <a:noFill/>
                      <a:ln>
                        <a:noFill/>
                      </a:ln>
                    </p:spPr>
                  </p:pic>
                </p:oleObj>
              </mc:Fallback>
            </mc:AlternateContent>
          </a:graphicData>
        </a:graphic>
      </p:graphicFrame>
      <p:grpSp>
        <p:nvGrpSpPr>
          <p:cNvPr id="1487" name="Группа 1486">
            <a:extLst>
              <a:ext uri="{FF2B5EF4-FFF2-40B4-BE49-F238E27FC236}">
                <a16:creationId xmlns="" xmlns:a16="http://schemas.microsoft.com/office/drawing/2014/main" id="{FFD88962-4FF4-3A89-1B2F-40DAB21709CD}"/>
              </a:ext>
            </a:extLst>
          </p:cNvPr>
          <p:cNvGrpSpPr/>
          <p:nvPr/>
        </p:nvGrpSpPr>
        <p:grpSpPr>
          <a:xfrm>
            <a:off x="3734102" y="838211"/>
            <a:ext cx="710915" cy="768474"/>
            <a:chOff x="3734102" y="838211"/>
            <a:chExt cx="710915" cy="768474"/>
          </a:xfrm>
        </p:grpSpPr>
        <p:sp>
          <p:nvSpPr>
            <p:cNvPr id="1470" name="Прямоугольник 1469">
              <a:extLst>
                <a:ext uri="{FF2B5EF4-FFF2-40B4-BE49-F238E27FC236}">
                  <a16:creationId xmlns="" xmlns:a16="http://schemas.microsoft.com/office/drawing/2014/main" id="{04731FD4-1E58-B4F9-91A4-E68611A6BD0A}"/>
                </a:ext>
              </a:extLst>
            </p:cNvPr>
            <p:cNvSpPr/>
            <p:nvPr/>
          </p:nvSpPr>
          <p:spPr>
            <a:xfrm>
              <a:off x="3813398" y="1054363"/>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7" name="Text Box 4">
              <a:extLst>
                <a:ext uri="{FF2B5EF4-FFF2-40B4-BE49-F238E27FC236}">
                  <a16:creationId xmlns="" xmlns:a16="http://schemas.microsoft.com/office/drawing/2014/main" id="{DD4EE812-B913-AD8F-9BF9-CED9D5A5411A}"/>
                </a:ext>
              </a:extLst>
            </p:cNvPr>
            <p:cNvSpPr txBox="1">
              <a:spLocks noChangeArrowheads="1"/>
            </p:cNvSpPr>
            <p:nvPr/>
          </p:nvSpPr>
          <p:spPr bwMode="auto">
            <a:xfrm>
              <a:off x="3734102" y="838211"/>
              <a:ext cx="7109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100" b="1" dirty="0"/>
                <a:t>Клиент</a:t>
              </a:r>
            </a:p>
          </p:txBody>
        </p:sp>
        <p:graphicFrame>
          <p:nvGraphicFramePr>
            <p:cNvPr id="785" name="Object 10">
              <a:extLst>
                <a:ext uri="{FF2B5EF4-FFF2-40B4-BE49-F238E27FC236}">
                  <a16:creationId xmlns="" xmlns:a16="http://schemas.microsoft.com/office/drawing/2014/main" id="{1DBA748B-404B-1D37-26EF-09CFAA49B604}"/>
                </a:ext>
              </a:extLst>
            </p:cNvPr>
            <p:cNvGraphicFramePr>
              <a:graphicFrameLocks noChangeAspect="1"/>
            </p:cNvGraphicFramePr>
            <p:nvPr>
              <p:extLst>
                <p:ext uri="{D42A27DB-BD31-4B8C-83A1-F6EECF244321}">
                  <p14:modId xmlns:p14="http://schemas.microsoft.com/office/powerpoint/2010/main" val="3353933542"/>
                </p:ext>
              </p:extLst>
            </p:nvPr>
          </p:nvGraphicFramePr>
          <p:xfrm>
            <a:off x="3891164" y="1148683"/>
            <a:ext cx="396790" cy="363682"/>
          </p:xfrm>
          <a:graphic>
            <a:graphicData uri="http://schemas.openxmlformats.org/presentationml/2006/ole">
              <mc:AlternateContent xmlns:mc="http://schemas.openxmlformats.org/markup-compatibility/2006">
                <mc:Choice xmlns:v="urn:schemas-microsoft-com:vml" Requires="v">
                  <p:oleObj spid="_x0000_s1040" name="Clip" r:id="rId11" imgW="2501280" imgH="2615760" progId="MS_ClipArt_Gallery.2">
                    <p:embed/>
                  </p:oleObj>
                </mc:Choice>
                <mc:Fallback>
                  <p:oleObj name="Clip" r:id="rId11" imgW="2501280" imgH="2615760" progId="MS_ClipArt_Gallery.2">
                    <p:embed/>
                    <p:pic>
                      <p:nvPicPr>
                        <p:cNvPr id="52"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164" y="1148683"/>
                          <a:ext cx="396790" cy="363682"/>
                        </a:xfrm>
                        <a:prstGeom prst="rect">
                          <a:avLst/>
                        </a:prstGeom>
                        <a:noFill/>
                        <a:ln>
                          <a:noFill/>
                        </a:ln>
                      </p:spPr>
                    </p:pic>
                  </p:oleObj>
                </mc:Fallback>
              </mc:AlternateContent>
            </a:graphicData>
          </a:graphic>
        </p:graphicFrame>
      </p:grpSp>
      <p:graphicFrame>
        <p:nvGraphicFramePr>
          <p:cNvPr id="786" name="Object 11">
            <a:extLst>
              <a:ext uri="{FF2B5EF4-FFF2-40B4-BE49-F238E27FC236}">
                <a16:creationId xmlns="" xmlns:a16="http://schemas.microsoft.com/office/drawing/2014/main" id="{233B4455-0C13-FA04-FDB7-66A1AF9D4210}"/>
              </a:ext>
            </a:extLst>
          </p:cNvPr>
          <p:cNvGraphicFramePr>
            <a:graphicFrameLocks noChangeAspect="1"/>
          </p:cNvGraphicFramePr>
          <p:nvPr>
            <p:extLst>
              <p:ext uri="{D42A27DB-BD31-4B8C-83A1-F6EECF244321}">
                <p14:modId xmlns:p14="http://schemas.microsoft.com/office/powerpoint/2010/main" val="4220927580"/>
              </p:ext>
            </p:extLst>
          </p:nvPr>
        </p:nvGraphicFramePr>
        <p:xfrm>
          <a:off x="4818913" y="1148683"/>
          <a:ext cx="396790" cy="363682"/>
        </p:xfrm>
        <a:graphic>
          <a:graphicData uri="http://schemas.openxmlformats.org/presentationml/2006/ole">
            <mc:AlternateContent xmlns:mc="http://schemas.openxmlformats.org/markup-compatibility/2006">
              <mc:Choice xmlns:v="urn:schemas-microsoft-com:vml" Requires="v">
                <p:oleObj spid="_x0000_s1041" name="Clip" r:id="rId12" imgW="2501280" imgH="2615760" progId="MS_ClipArt_Gallery.2">
                  <p:embed/>
                </p:oleObj>
              </mc:Choice>
              <mc:Fallback>
                <p:oleObj name="Clip" r:id="rId12" imgW="2501280" imgH="2615760" progId="MS_ClipArt_Gallery.2">
                  <p:embed/>
                  <p:pic>
                    <p:nvPicPr>
                      <p:cNvPr id="53"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8913" y="1148683"/>
                        <a:ext cx="396790" cy="363682"/>
                      </a:xfrm>
                      <a:prstGeom prst="rect">
                        <a:avLst/>
                      </a:prstGeom>
                      <a:noFill/>
                      <a:ln>
                        <a:noFill/>
                      </a:ln>
                    </p:spPr>
                  </p:pic>
                </p:oleObj>
              </mc:Fallback>
            </mc:AlternateContent>
          </a:graphicData>
        </a:graphic>
      </p:graphicFrame>
      <p:graphicFrame>
        <p:nvGraphicFramePr>
          <p:cNvPr id="787" name="Object 12">
            <a:extLst>
              <a:ext uri="{FF2B5EF4-FFF2-40B4-BE49-F238E27FC236}">
                <a16:creationId xmlns="" xmlns:a16="http://schemas.microsoft.com/office/drawing/2014/main" id="{78844CA6-359C-E608-8417-946C1BC431D5}"/>
              </a:ext>
            </a:extLst>
          </p:cNvPr>
          <p:cNvGraphicFramePr>
            <a:graphicFrameLocks noChangeAspect="1"/>
          </p:cNvGraphicFramePr>
          <p:nvPr>
            <p:extLst>
              <p:ext uri="{D42A27DB-BD31-4B8C-83A1-F6EECF244321}">
                <p14:modId xmlns:p14="http://schemas.microsoft.com/office/powerpoint/2010/main" val="940629876"/>
              </p:ext>
            </p:extLst>
          </p:nvPr>
        </p:nvGraphicFramePr>
        <p:xfrm>
          <a:off x="6970987" y="1148683"/>
          <a:ext cx="396790" cy="363682"/>
        </p:xfrm>
        <a:graphic>
          <a:graphicData uri="http://schemas.openxmlformats.org/presentationml/2006/ole">
            <mc:AlternateContent xmlns:mc="http://schemas.openxmlformats.org/markup-compatibility/2006">
              <mc:Choice xmlns:v="urn:schemas-microsoft-com:vml" Requires="v">
                <p:oleObj spid="_x0000_s1042" name="Clip" r:id="rId13" imgW="2501280" imgH="2615760" progId="MS_ClipArt_Gallery.2">
                  <p:embed/>
                </p:oleObj>
              </mc:Choice>
              <mc:Fallback>
                <p:oleObj name="Clip" r:id="rId13" imgW="2501280" imgH="2615760" progId="MS_ClipArt_Gallery.2">
                  <p:embed/>
                  <p:pic>
                    <p:nvPicPr>
                      <p:cNvPr id="54"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0987" y="1148683"/>
                        <a:ext cx="396790" cy="363682"/>
                      </a:xfrm>
                      <a:prstGeom prst="rect">
                        <a:avLst/>
                      </a:prstGeom>
                      <a:noFill/>
                      <a:ln>
                        <a:noFill/>
                      </a:ln>
                    </p:spPr>
                  </p:pic>
                </p:oleObj>
              </mc:Fallback>
            </mc:AlternateContent>
          </a:graphicData>
        </a:graphic>
      </p:graphicFrame>
      <p:sp>
        <p:nvSpPr>
          <p:cNvPr id="789" name="Line 734">
            <a:extLst>
              <a:ext uri="{FF2B5EF4-FFF2-40B4-BE49-F238E27FC236}">
                <a16:creationId xmlns="" xmlns:a16="http://schemas.microsoft.com/office/drawing/2014/main" id="{C0C3D352-E84D-7F02-23B4-784A26E220E7}"/>
              </a:ext>
            </a:extLst>
          </p:cNvPr>
          <p:cNvSpPr>
            <a:spLocks noChangeShapeType="1"/>
          </p:cNvSpPr>
          <p:nvPr/>
        </p:nvSpPr>
        <p:spPr bwMode="auto">
          <a:xfrm>
            <a:off x="6096000" y="2070803"/>
            <a:ext cx="0" cy="754734"/>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476" name="Text Box 4">
            <a:extLst>
              <a:ext uri="{FF2B5EF4-FFF2-40B4-BE49-F238E27FC236}">
                <a16:creationId xmlns="" xmlns:a16="http://schemas.microsoft.com/office/drawing/2014/main" id="{42CBD6A4-7376-3310-2DED-E3D3A2C5F12F}"/>
              </a:ext>
            </a:extLst>
          </p:cNvPr>
          <p:cNvSpPr txBox="1">
            <a:spLocks noChangeArrowheads="1"/>
          </p:cNvSpPr>
          <p:nvPr/>
        </p:nvSpPr>
        <p:spPr bwMode="auto">
          <a:xfrm>
            <a:off x="4667879" y="838177"/>
            <a:ext cx="7109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100" b="1" dirty="0"/>
              <a:t>Клиент</a:t>
            </a:r>
          </a:p>
        </p:txBody>
      </p:sp>
      <p:sp>
        <p:nvSpPr>
          <p:cNvPr id="1477" name="Text Box 4">
            <a:extLst>
              <a:ext uri="{FF2B5EF4-FFF2-40B4-BE49-F238E27FC236}">
                <a16:creationId xmlns="" xmlns:a16="http://schemas.microsoft.com/office/drawing/2014/main" id="{5184DC4D-D13B-5451-F491-1F95D812ED6C}"/>
              </a:ext>
            </a:extLst>
          </p:cNvPr>
          <p:cNvSpPr txBox="1">
            <a:spLocks noChangeArrowheads="1"/>
          </p:cNvSpPr>
          <p:nvPr/>
        </p:nvSpPr>
        <p:spPr bwMode="auto">
          <a:xfrm>
            <a:off x="6813924" y="832773"/>
            <a:ext cx="7109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100" b="1" dirty="0"/>
              <a:t>Клиент</a:t>
            </a:r>
          </a:p>
        </p:txBody>
      </p:sp>
      <p:sp>
        <p:nvSpPr>
          <p:cNvPr id="1478" name="Text Box 4">
            <a:extLst>
              <a:ext uri="{FF2B5EF4-FFF2-40B4-BE49-F238E27FC236}">
                <a16:creationId xmlns="" xmlns:a16="http://schemas.microsoft.com/office/drawing/2014/main" id="{035B8E82-E9F7-2E25-57A3-4A44C4906DAF}"/>
              </a:ext>
            </a:extLst>
          </p:cNvPr>
          <p:cNvSpPr txBox="1">
            <a:spLocks noChangeArrowheads="1"/>
          </p:cNvSpPr>
          <p:nvPr/>
        </p:nvSpPr>
        <p:spPr bwMode="auto">
          <a:xfrm>
            <a:off x="7741771" y="839496"/>
            <a:ext cx="7109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100" b="1" dirty="0"/>
              <a:t>Клиент</a:t>
            </a:r>
          </a:p>
        </p:txBody>
      </p:sp>
      <p:sp>
        <p:nvSpPr>
          <p:cNvPr id="1479" name="Text Box 4">
            <a:extLst>
              <a:ext uri="{FF2B5EF4-FFF2-40B4-BE49-F238E27FC236}">
                <a16:creationId xmlns="" xmlns:a16="http://schemas.microsoft.com/office/drawing/2014/main" id="{E4F6E452-D3D6-96D7-B134-5DC4950EA9B7}"/>
              </a:ext>
            </a:extLst>
          </p:cNvPr>
          <p:cNvSpPr txBox="1">
            <a:spLocks noChangeArrowheads="1"/>
          </p:cNvSpPr>
          <p:nvPr/>
        </p:nvSpPr>
        <p:spPr bwMode="auto">
          <a:xfrm>
            <a:off x="4661156" y="1732406"/>
            <a:ext cx="7109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100" b="1" dirty="0"/>
              <a:t>Клиент</a:t>
            </a:r>
          </a:p>
        </p:txBody>
      </p:sp>
      <p:sp>
        <p:nvSpPr>
          <p:cNvPr id="1480" name="Прямоугольник 1479">
            <a:extLst>
              <a:ext uri="{FF2B5EF4-FFF2-40B4-BE49-F238E27FC236}">
                <a16:creationId xmlns="" xmlns:a16="http://schemas.microsoft.com/office/drawing/2014/main" id="{C81C0CE7-D0FA-D5A7-EA68-CA883E0FE6D6}"/>
              </a:ext>
            </a:extLst>
          </p:cNvPr>
          <p:cNvSpPr/>
          <p:nvPr/>
        </p:nvSpPr>
        <p:spPr>
          <a:xfrm>
            <a:off x="7821068" y="1061087"/>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481" name="Object 12">
            <a:extLst>
              <a:ext uri="{FF2B5EF4-FFF2-40B4-BE49-F238E27FC236}">
                <a16:creationId xmlns="" xmlns:a16="http://schemas.microsoft.com/office/drawing/2014/main" id="{612A0B2E-AE50-1226-3C10-F5C1DFC5F7F2}"/>
              </a:ext>
            </a:extLst>
          </p:cNvPr>
          <p:cNvGraphicFramePr>
            <a:graphicFrameLocks noChangeAspect="1"/>
          </p:cNvGraphicFramePr>
          <p:nvPr>
            <p:extLst>
              <p:ext uri="{D42A27DB-BD31-4B8C-83A1-F6EECF244321}">
                <p14:modId xmlns:p14="http://schemas.microsoft.com/office/powerpoint/2010/main" val="940629876"/>
              </p:ext>
            </p:extLst>
          </p:nvPr>
        </p:nvGraphicFramePr>
        <p:xfrm>
          <a:off x="7898834" y="1155407"/>
          <a:ext cx="396790" cy="363682"/>
        </p:xfrm>
        <a:graphic>
          <a:graphicData uri="http://schemas.openxmlformats.org/presentationml/2006/ole">
            <mc:AlternateContent xmlns:mc="http://schemas.openxmlformats.org/markup-compatibility/2006">
              <mc:Choice xmlns:v="urn:schemas-microsoft-com:vml" Requires="v">
                <p:oleObj spid="_x0000_s1043" name="Clip" r:id="rId14" imgW="2501280" imgH="2615760" progId="MS_ClipArt_Gallery.2">
                  <p:embed/>
                </p:oleObj>
              </mc:Choice>
              <mc:Fallback>
                <p:oleObj name="Clip" r:id="rId14" imgW="2501280" imgH="2615760" progId="MS_ClipArt_Gallery.2">
                  <p:embed/>
                  <p:pic>
                    <p:nvPicPr>
                      <p:cNvPr id="787" name="Object 12">
                        <a:extLst>
                          <a:ext uri="{FF2B5EF4-FFF2-40B4-BE49-F238E27FC236}">
                            <a16:creationId xmlns="" xmlns:a16="http://schemas.microsoft.com/office/drawing/2014/main" id="{78844CA6-359C-E608-8417-946C1BC43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8834" y="1155407"/>
                        <a:ext cx="396790" cy="363682"/>
                      </a:xfrm>
                      <a:prstGeom prst="rect">
                        <a:avLst/>
                      </a:prstGeom>
                      <a:noFill/>
                      <a:ln>
                        <a:noFill/>
                      </a:ln>
                    </p:spPr>
                  </p:pic>
                </p:oleObj>
              </mc:Fallback>
            </mc:AlternateContent>
          </a:graphicData>
        </a:graphic>
      </p:graphicFrame>
      <p:sp>
        <p:nvSpPr>
          <p:cNvPr id="1482" name="Прямоугольник 1481">
            <a:extLst>
              <a:ext uri="{FF2B5EF4-FFF2-40B4-BE49-F238E27FC236}">
                <a16:creationId xmlns="" xmlns:a16="http://schemas.microsoft.com/office/drawing/2014/main" id="{5F7149C6-57A0-AC68-6A11-636D5BAEFBD8}"/>
              </a:ext>
            </a:extLst>
          </p:cNvPr>
          <p:cNvSpPr/>
          <p:nvPr/>
        </p:nvSpPr>
        <p:spPr>
          <a:xfrm>
            <a:off x="4741147" y="1959745"/>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483" name="Object 11">
            <a:extLst>
              <a:ext uri="{FF2B5EF4-FFF2-40B4-BE49-F238E27FC236}">
                <a16:creationId xmlns="" xmlns:a16="http://schemas.microsoft.com/office/drawing/2014/main" id="{1BB3AFFF-B694-5AC3-43C4-42759AEBD824}"/>
              </a:ext>
            </a:extLst>
          </p:cNvPr>
          <p:cNvGraphicFramePr>
            <a:graphicFrameLocks noChangeAspect="1"/>
          </p:cNvGraphicFramePr>
          <p:nvPr>
            <p:extLst>
              <p:ext uri="{D42A27DB-BD31-4B8C-83A1-F6EECF244321}">
                <p14:modId xmlns:p14="http://schemas.microsoft.com/office/powerpoint/2010/main" val="2592180916"/>
              </p:ext>
            </p:extLst>
          </p:nvPr>
        </p:nvGraphicFramePr>
        <p:xfrm>
          <a:off x="4818913" y="2042913"/>
          <a:ext cx="396790" cy="363682"/>
        </p:xfrm>
        <a:graphic>
          <a:graphicData uri="http://schemas.openxmlformats.org/presentationml/2006/ole">
            <mc:AlternateContent xmlns:mc="http://schemas.openxmlformats.org/markup-compatibility/2006">
              <mc:Choice xmlns:v="urn:schemas-microsoft-com:vml" Requires="v">
                <p:oleObj spid="_x0000_s1044" name="Clip" r:id="rId15" imgW="2501280" imgH="2615760" progId="MS_ClipArt_Gallery.2">
                  <p:embed/>
                </p:oleObj>
              </mc:Choice>
              <mc:Fallback>
                <p:oleObj name="Clip" r:id="rId15" imgW="2501280" imgH="2615760" progId="MS_ClipArt_Gallery.2">
                  <p:embed/>
                  <p:pic>
                    <p:nvPicPr>
                      <p:cNvPr id="786" name="Object 11">
                        <a:extLst>
                          <a:ext uri="{FF2B5EF4-FFF2-40B4-BE49-F238E27FC236}">
                            <a16:creationId xmlns="" xmlns:a16="http://schemas.microsoft.com/office/drawing/2014/main" id="{233B4455-0C13-FA04-FDB7-66A1AF9D4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8913" y="2042913"/>
                        <a:ext cx="396790" cy="363682"/>
                      </a:xfrm>
                      <a:prstGeom prst="rect">
                        <a:avLst/>
                      </a:prstGeom>
                      <a:noFill/>
                      <a:ln>
                        <a:noFill/>
                      </a:ln>
                    </p:spPr>
                  </p:pic>
                </p:oleObj>
              </mc:Fallback>
            </mc:AlternateContent>
          </a:graphicData>
        </a:graphic>
      </p:graphicFrame>
      <p:sp>
        <p:nvSpPr>
          <p:cNvPr id="775" name="Line 720">
            <a:extLst>
              <a:ext uri="{FF2B5EF4-FFF2-40B4-BE49-F238E27FC236}">
                <a16:creationId xmlns="" xmlns:a16="http://schemas.microsoft.com/office/drawing/2014/main" id="{48D25EFA-38EE-8500-20A3-ED87A7A9E133}"/>
              </a:ext>
            </a:extLst>
          </p:cNvPr>
          <p:cNvSpPr>
            <a:spLocks noChangeShapeType="1"/>
          </p:cNvSpPr>
          <p:nvPr/>
        </p:nvSpPr>
        <p:spPr bwMode="auto">
          <a:xfrm flipH="1" flipV="1">
            <a:off x="5261641" y="2502771"/>
            <a:ext cx="365184" cy="311337"/>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484" name="Text Box 4">
            <a:extLst>
              <a:ext uri="{FF2B5EF4-FFF2-40B4-BE49-F238E27FC236}">
                <a16:creationId xmlns="" xmlns:a16="http://schemas.microsoft.com/office/drawing/2014/main" id="{035DA13C-89C5-5DDA-3A8C-52C5CEA72B5E}"/>
              </a:ext>
            </a:extLst>
          </p:cNvPr>
          <p:cNvSpPr txBox="1">
            <a:spLocks noChangeArrowheads="1"/>
          </p:cNvSpPr>
          <p:nvPr/>
        </p:nvSpPr>
        <p:spPr bwMode="auto">
          <a:xfrm>
            <a:off x="6813285" y="1718959"/>
            <a:ext cx="7109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100" b="1" dirty="0"/>
              <a:t>Клиент</a:t>
            </a:r>
          </a:p>
        </p:txBody>
      </p:sp>
      <p:sp>
        <p:nvSpPr>
          <p:cNvPr id="1485" name="Прямоугольник 1484">
            <a:extLst>
              <a:ext uri="{FF2B5EF4-FFF2-40B4-BE49-F238E27FC236}">
                <a16:creationId xmlns="" xmlns:a16="http://schemas.microsoft.com/office/drawing/2014/main" id="{6658C5AD-9400-AB44-9D16-2D061085FADE}"/>
              </a:ext>
            </a:extLst>
          </p:cNvPr>
          <p:cNvSpPr/>
          <p:nvPr/>
        </p:nvSpPr>
        <p:spPr>
          <a:xfrm>
            <a:off x="6893276" y="1946298"/>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486" name="Object 11">
            <a:extLst>
              <a:ext uri="{FF2B5EF4-FFF2-40B4-BE49-F238E27FC236}">
                <a16:creationId xmlns="" xmlns:a16="http://schemas.microsoft.com/office/drawing/2014/main" id="{633AA6C8-CDE8-B1DD-3719-DF8FAF0AF71D}"/>
              </a:ext>
            </a:extLst>
          </p:cNvPr>
          <p:cNvGraphicFramePr>
            <a:graphicFrameLocks noChangeAspect="1"/>
          </p:cNvGraphicFramePr>
          <p:nvPr>
            <p:extLst>
              <p:ext uri="{D42A27DB-BD31-4B8C-83A1-F6EECF244321}">
                <p14:modId xmlns:p14="http://schemas.microsoft.com/office/powerpoint/2010/main" val="2250987533"/>
              </p:ext>
            </p:extLst>
          </p:nvPr>
        </p:nvGraphicFramePr>
        <p:xfrm>
          <a:off x="6971042" y="2029466"/>
          <a:ext cx="396790" cy="363682"/>
        </p:xfrm>
        <a:graphic>
          <a:graphicData uri="http://schemas.openxmlformats.org/presentationml/2006/ole">
            <mc:AlternateContent xmlns:mc="http://schemas.openxmlformats.org/markup-compatibility/2006">
              <mc:Choice xmlns:v="urn:schemas-microsoft-com:vml" Requires="v">
                <p:oleObj spid="_x0000_s1045" name="Clip" r:id="rId16" imgW="2501280" imgH="2615760" progId="MS_ClipArt_Gallery.2">
                  <p:embed/>
                </p:oleObj>
              </mc:Choice>
              <mc:Fallback>
                <p:oleObj name="Clip" r:id="rId16" imgW="2501280" imgH="2615760" progId="MS_ClipArt_Gallery.2">
                  <p:embed/>
                  <p:pic>
                    <p:nvPicPr>
                      <p:cNvPr id="1483" name="Object 11">
                        <a:extLst>
                          <a:ext uri="{FF2B5EF4-FFF2-40B4-BE49-F238E27FC236}">
                            <a16:creationId xmlns="" xmlns:a16="http://schemas.microsoft.com/office/drawing/2014/main" id="{1BB3AFFF-B694-5AC3-43C4-42759AEBD8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1042" y="2029466"/>
                        <a:ext cx="396790" cy="363682"/>
                      </a:xfrm>
                      <a:prstGeom prst="rect">
                        <a:avLst/>
                      </a:prstGeom>
                      <a:noFill/>
                      <a:ln>
                        <a:noFill/>
                      </a:ln>
                    </p:spPr>
                  </p:pic>
                </p:oleObj>
              </mc:Fallback>
            </mc:AlternateContent>
          </a:graphicData>
        </a:graphic>
      </p:graphicFrame>
      <p:grpSp>
        <p:nvGrpSpPr>
          <p:cNvPr id="1489" name="Группа 1488">
            <a:extLst>
              <a:ext uri="{FF2B5EF4-FFF2-40B4-BE49-F238E27FC236}">
                <a16:creationId xmlns="" xmlns:a16="http://schemas.microsoft.com/office/drawing/2014/main" id="{A32ED55F-7BF0-028A-A9BA-AE0FC2C4F75A}"/>
              </a:ext>
            </a:extLst>
          </p:cNvPr>
          <p:cNvGrpSpPr/>
          <p:nvPr/>
        </p:nvGrpSpPr>
        <p:grpSpPr>
          <a:xfrm>
            <a:off x="3734102" y="2391346"/>
            <a:ext cx="710915" cy="768474"/>
            <a:chOff x="3734102" y="838211"/>
            <a:chExt cx="710915" cy="768474"/>
          </a:xfrm>
        </p:grpSpPr>
        <p:sp>
          <p:nvSpPr>
            <p:cNvPr id="1490" name="Прямоугольник 1489">
              <a:extLst>
                <a:ext uri="{FF2B5EF4-FFF2-40B4-BE49-F238E27FC236}">
                  <a16:creationId xmlns="" xmlns:a16="http://schemas.microsoft.com/office/drawing/2014/main" id="{ACE00DE2-80C0-03D6-5659-D5B34A3044B7}"/>
                </a:ext>
              </a:extLst>
            </p:cNvPr>
            <p:cNvSpPr/>
            <p:nvPr/>
          </p:nvSpPr>
          <p:spPr>
            <a:xfrm>
              <a:off x="3813398" y="1054363"/>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91" name="Text Box 4">
              <a:extLst>
                <a:ext uri="{FF2B5EF4-FFF2-40B4-BE49-F238E27FC236}">
                  <a16:creationId xmlns="" xmlns:a16="http://schemas.microsoft.com/office/drawing/2014/main" id="{E8AAFAA2-BA52-4E60-0660-12CE01049900}"/>
                </a:ext>
              </a:extLst>
            </p:cNvPr>
            <p:cNvSpPr txBox="1">
              <a:spLocks noChangeArrowheads="1"/>
            </p:cNvSpPr>
            <p:nvPr/>
          </p:nvSpPr>
          <p:spPr bwMode="auto">
            <a:xfrm>
              <a:off x="3734102" y="838211"/>
              <a:ext cx="7109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100" b="1" dirty="0"/>
                <a:t>Клиент</a:t>
              </a:r>
            </a:p>
          </p:txBody>
        </p:sp>
        <p:graphicFrame>
          <p:nvGraphicFramePr>
            <p:cNvPr id="1492" name="Object 10">
              <a:extLst>
                <a:ext uri="{FF2B5EF4-FFF2-40B4-BE49-F238E27FC236}">
                  <a16:creationId xmlns="" xmlns:a16="http://schemas.microsoft.com/office/drawing/2014/main" id="{FFABE6FE-5C61-F2BE-B39C-8B23E15E5615}"/>
                </a:ext>
              </a:extLst>
            </p:cNvPr>
            <p:cNvGraphicFramePr>
              <a:graphicFrameLocks noChangeAspect="1"/>
            </p:cNvGraphicFramePr>
            <p:nvPr>
              <p:extLst>
                <p:ext uri="{D42A27DB-BD31-4B8C-83A1-F6EECF244321}">
                  <p14:modId xmlns:p14="http://schemas.microsoft.com/office/powerpoint/2010/main" val="3353933542"/>
                </p:ext>
              </p:extLst>
            </p:nvPr>
          </p:nvGraphicFramePr>
          <p:xfrm>
            <a:off x="3891164" y="1148683"/>
            <a:ext cx="396790" cy="363682"/>
          </p:xfrm>
          <a:graphic>
            <a:graphicData uri="http://schemas.openxmlformats.org/presentationml/2006/ole">
              <mc:AlternateContent xmlns:mc="http://schemas.openxmlformats.org/markup-compatibility/2006">
                <mc:Choice xmlns:v="urn:schemas-microsoft-com:vml" Requires="v">
                  <p:oleObj spid="_x0000_s1046" name="Clip" r:id="rId17" imgW="2501280" imgH="2615760" progId="MS_ClipArt_Gallery.2">
                    <p:embed/>
                  </p:oleObj>
                </mc:Choice>
                <mc:Fallback>
                  <p:oleObj name="Clip" r:id="rId17" imgW="2501280" imgH="2615760" progId="MS_ClipArt_Gallery.2">
                    <p:embed/>
                    <p:pic>
                      <p:nvPicPr>
                        <p:cNvPr id="785" name="Object 10">
                          <a:extLst>
                            <a:ext uri="{FF2B5EF4-FFF2-40B4-BE49-F238E27FC236}">
                              <a16:creationId xmlns="" xmlns:a16="http://schemas.microsoft.com/office/drawing/2014/main" id="{1DBA748B-404B-1D37-26EF-09CFAA49B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164" y="1148683"/>
                          <a:ext cx="396790" cy="363682"/>
                        </a:xfrm>
                        <a:prstGeom prst="rect">
                          <a:avLst/>
                        </a:prstGeom>
                        <a:noFill/>
                        <a:ln>
                          <a:noFill/>
                        </a:ln>
                      </p:spPr>
                    </p:pic>
                  </p:oleObj>
                </mc:Fallback>
              </mc:AlternateContent>
            </a:graphicData>
          </a:graphic>
        </p:graphicFrame>
      </p:grpSp>
      <p:grpSp>
        <p:nvGrpSpPr>
          <p:cNvPr id="1493" name="Группа 1492">
            <a:extLst>
              <a:ext uri="{FF2B5EF4-FFF2-40B4-BE49-F238E27FC236}">
                <a16:creationId xmlns="" xmlns:a16="http://schemas.microsoft.com/office/drawing/2014/main" id="{667EBE4C-0106-5EDF-0853-DF7801357215}"/>
              </a:ext>
            </a:extLst>
          </p:cNvPr>
          <p:cNvGrpSpPr/>
          <p:nvPr/>
        </p:nvGrpSpPr>
        <p:grpSpPr>
          <a:xfrm>
            <a:off x="7734602" y="2411517"/>
            <a:ext cx="710915" cy="768474"/>
            <a:chOff x="3734102" y="838211"/>
            <a:chExt cx="710915" cy="768474"/>
          </a:xfrm>
        </p:grpSpPr>
        <p:sp>
          <p:nvSpPr>
            <p:cNvPr id="1494" name="Прямоугольник 1493">
              <a:extLst>
                <a:ext uri="{FF2B5EF4-FFF2-40B4-BE49-F238E27FC236}">
                  <a16:creationId xmlns="" xmlns:a16="http://schemas.microsoft.com/office/drawing/2014/main" id="{82AAE374-BF54-FD58-6921-217AE51A4A64}"/>
                </a:ext>
              </a:extLst>
            </p:cNvPr>
            <p:cNvSpPr/>
            <p:nvPr/>
          </p:nvSpPr>
          <p:spPr>
            <a:xfrm>
              <a:off x="3813398" y="1054363"/>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95" name="Text Box 4">
              <a:extLst>
                <a:ext uri="{FF2B5EF4-FFF2-40B4-BE49-F238E27FC236}">
                  <a16:creationId xmlns="" xmlns:a16="http://schemas.microsoft.com/office/drawing/2014/main" id="{B9D37E15-2C99-AE6E-384F-BBB9BE2A1783}"/>
                </a:ext>
              </a:extLst>
            </p:cNvPr>
            <p:cNvSpPr txBox="1">
              <a:spLocks noChangeArrowheads="1"/>
            </p:cNvSpPr>
            <p:nvPr/>
          </p:nvSpPr>
          <p:spPr bwMode="auto">
            <a:xfrm>
              <a:off x="3734102" y="838211"/>
              <a:ext cx="7109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ru-RU" altLang="ru-RU" sz="1100" b="1" dirty="0"/>
                <a:t>Клиент</a:t>
              </a:r>
            </a:p>
          </p:txBody>
        </p:sp>
        <p:graphicFrame>
          <p:nvGraphicFramePr>
            <p:cNvPr id="1496" name="Object 10">
              <a:extLst>
                <a:ext uri="{FF2B5EF4-FFF2-40B4-BE49-F238E27FC236}">
                  <a16:creationId xmlns="" xmlns:a16="http://schemas.microsoft.com/office/drawing/2014/main" id="{3AF08888-1A05-E93C-F2CC-BF6243747C21}"/>
                </a:ext>
              </a:extLst>
            </p:cNvPr>
            <p:cNvGraphicFramePr>
              <a:graphicFrameLocks noChangeAspect="1"/>
            </p:cNvGraphicFramePr>
            <p:nvPr>
              <p:extLst>
                <p:ext uri="{D42A27DB-BD31-4B8C-83A1-F6EECF244321}">
                  <p14:modId xmlns:p14="http://schemas.microsoft.com/office/powerpoint/2010/main" val="3353933542"/>
                </p:ext>
              </p:extLst>
            </p:nvPr>
          </p:nvGraphicFramePr>
          <p:xfrm>
            <a:off x="3891164" y="1148683"/>
            <a:ext cx="396790" cy="363682"/>
          </p:xfrm>
          <a:graphic>
            <a:graphicData uri="http://schemas.openxmlformats.org/presentationml/2006/ole">
              <mc:AlternateContent xmlns:mc="http://schemas.openxmlformats.org/markup-compatibility/2006">
                <mc:Choice xmlns:v="urn:schemas-microsoft-com:vml" Requires="v">
                  <p:oleObj spid="_x0000_s1047" name="Clip" r:id="rId18" imgW="2501280" imgH="2615760" progId="MS_ClipArt_Gallery.2">
                    <p:embed/>
                  </p:oleObj>
                </mc:Choice>
                <mc:Fallback>
                  <p:oleObj name="Clip" r:id="rId18" imgW="2501280" imgH="2615760" progId="MS_ClipArt_Gallery.2">
                    <p:embed/>
                    <p:pic>
                      <p:nvPicPr>
                        <p:cNvPr id="1492" name="Object 10">
                          <a:extLst>
                            <a:ext uri="{FF2B5EF4-FFF2-40B4-BE49-F238E27FC236}">
                              <a16:creationId xmlns="" xmlns:a16="http://schemas.microsoft.com/office/drawing/2014/main" id="{FFABE6FE-5C61-F2BE-B39C-8B23E15E5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164" y="1148683"/>
                          <a:ext cx="396790" cy="363682"/>
                        </a:xfrm>
                        <a:prstGeom prst="rect">
                          <a:avLst/>
                        </a:prstGeom>
                        <a:noFill/>
                        <a:ln>
                          <a:noFill/>
                        </a:ln>
                      </p:spPr>
                    </p:pic>
                  </p:oleObj>
                </mc:Fallback>
              </mc:AlternateContent>
            </a:graphicData>
          </a:graphic>
        </p:graphicFrame>
      </p:grpSp>
      <p:sp>
        <p:nvSpPr>
          <p:cNvPr id="1503" name="Полилиния 1502">
            <a:extLst>
              <a:ext uri="{FF2B5EF4-FFF2-40B4-BE49-F238E27FC236}">
                <a16:creationId xmlns="" xmlns:a16="http://schemas.microsoft.com/office/drawing/2014/main" id="{197C1FA6-AEA8-ACBB-FA1E-4440FE4DC5D4}"/>
              </a:ext>
            </a:extLst>
          </p:cNvPr>
          <p:cNvSpPr/>
          <p:nvPr/>
        </p:nvSpPr>
        <p:spPr>
          <a:xfrm>
            <a:off x="2562237" y="907458"/>
            <a:ext cx="149087" cy="824948"/>
          </a:xfrm>
          <a:custGeom>
            <a:avLst/>
            <a:gdLst>
              <a:gd name="connsiteX0" fmla="*/ 149087 w 149087"/>
              <a:gd name="connsiteY0" fmla="*/ 0 h 824948"/>
              <a:gd name="connsiteX1" fmla="*/ 0 w 149087"/>
              <a:gd name="connsiteY1" fmla="*/ 0 h 824948"/>
              <a:gd name="connsiteX2" fmla="*/ 0 w 149087"/>
              <a:gd name="connsiteY2" fmla="*/ 824948 h 824948"/>
              <a:gd name="connsiteX3" fmla="*/ 139148 w 149087"/>
              <a:gd name="connsiteY3" fmla="*/ 824948 h 824948"/>
            </a:gdLst>
            <a:ahLst/>
            <a:cxnLst>
              <a:cxn ang="0">
                <a:pos x="connsiteX0" y="connsiteY0"/>
              </a:cxn>
              <a:cxn ang="0">
                <a:pos x="connsiteX1" y="connsiteY1"/>
              </a:cxn>
              <a:cxn ang="0">
                <a:pos x="connsiteX2" y="connsiteY2"/>
              </a:cxn>
              <a:cxn ang="0">
                <a:pos x="connsiteX3" y="connsiteY3"/>
              </a:cxn>
            </a:cxnLst>
            <a:rect l="l" t="t" r="r" b="b"/>
            <a:pathLst>
              <a:path w="149087" h="824948">
                <a:moveTo>
                  <a:pt x="149087" y="0"/>
                </a:moveTo>
                <a:lnTo>
                  <a:pt x="0" y="0"/>
                </a:lnTo>
                <a:lnTo>
                  <a:pt x="0" y="824948"/>
                </a:lnTo>
                <a:lnTo>
                  <a:pt x="139148" y="824948"/>
                </a:lnTo>
              </a:path>
            </a:pathLst>
          </a:custGeom>
          <a:no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04" name="Полилиния 1503">
            <a:extLst>
              <a:ext uri="{FF2B5EF4-FFF2-40B4-BE49-F238E27FC236}">
                <a16:creationId xmlns="" xmlns:a16="http://schemas.microsoft.com/office/drawing/2014/main" id="{A3DF90AE-0E02-6E45-ECD1-F22448ED7803}"/>
              </a:ext>
            </a:extLst>
          </p:cNvPr>
          <p:cNvSpPr/>
          <p:nvPr/>
        </p:nvSpPr>
        <p:spPr>
          <a:xfrm>
            <a:off x="2562237" y="1811918"/>
            <a:ext cx="149087" cy="1617081"/>
          </a:xfrm>
          <a:custGeom>
            <a:avLst/>
            <a:gdLst>
              <a:gd name="connsiteX0" fmla="*/ 149087 w 149087"/>
              <a:gd name="connsiteY0" fmla="*/ 0 h 824948"/>
              <a:gd name="connsiteX1" fmla="*/ 0 w 149087"/>
              <a:gd name="connsiteY1" fmla="*/ 0 h 824948"/>
              <a:gd name="connsiteX2" fmla="*/ 0 w 149087"/>
              <a:gd name="connsiteY2" fmla="*/ 824948 h 824948"/>
              <a:gd name="connsiteX3" fmla="*/ 139148 w 149087"/>
              <a:gd name="connsiteY3" fmla="*/ 824948 h 824948"/>
            </a:gdLst>
            <a:ahLst/>
            <a:cxnLst>
              <a:cxn ang="0">
                <a:pos x="connsiteX0" y="connsiteY0"/>
              </a:cxn>
              <a:cxn ang="0">
                <a:pos x="connsiteX1" y="connsiteY1"/>
              </a:cxn>
              <a:cxn ang="0">
                <a:pos x="connsiteX2" y="connsiteY2"/>
              </a:cxn>
              <a:cxn ang="0">
                <a:pos x="connsiteX3" y="connsiteY3"/>
              </a:cxn>
            </a:cxnLst>
            <a:rect l="l" t="t" r="r" b="b"/>
            <a:pathLst>
              <a:path w="149087" h="824948">
                <a:moveTo>
                  <a:pt x="149087" y="0"/>
                </a:moveTo>
                <a:lnTo>
                  <a:pt x="0" y="0"/>
                </a:lnTo>
                <a:lnTo>
                  <a:pt x="0" y="824948"/>
                </a:lnTo>
                <a:lnTo>
                  <a:pt x="139148" y="824948"/>
                </a:lnTo>
              </a:path>
            </a:pathLst>
          </a:custGeom>
          <a:no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05" name="Полилиния 1504">
            <a:extLst>
              <a:ext uri="{FF2B5EF4-FFF2-40B4-BE49-F238E27FC236}">
                <a16:creationId xmlns="" xmlns:a16="http://schemas.microsoft.com/office/drawing/2014/main" id="{3146B1FE-0D47-C31C-CA3A-0AD28B61D62C}"/>
              </a:ext>
            </a:extLst>
          </p:cNvPr>
          <p:cNvSpPr/>
          <p:nvPr/>
        </p:nvSpPr>
        <p:spPr>
          <a:xfrm>
            <a:off x="2565818" y="3531387"/>
            <a:ext cx="141925" cy="1955013"/>
          </a:xfrm>
          <a:custGeom>
            <a:avLst/>
            <a:gdLst>
              <a:gd name="connsiteX0" fmla="*/ 149087 w 149087"/>
              <a:gd name="connsiteY0" fmla="*/ 0 h 824948"/>
              <a:gd name="connsiteX1" fmla="*/ 0 w 149087"/>
              <a:gd name="connsiteY1" fmla="*/ 0 h 824948"/>
              <a:gd name="connsiteX2" fmla="*/ 0 w 149087"/>
              <a:gd name="connsiteY2" fmla="*/ 824948 h 824948"/>
              <a:gd name="connsiteX3" fmla="*/ 139148 w 149087"/>
              <a:gd name="connsiteY3" fmla="*/ 824948 h 824948"/>
            </a:gdLst>
            <a:ahLst/>
            <a:cxnLst>
              <a:cxn ang="0">
                <a:pos x="connsiteX0" y="connsiteY0"/>
              </a:cxn>
              <a:cxn ang="0">
                <a:pos x="connsiteX1" y="connsiteY1"/>
              </a:cxn>
              <a:cxn ang="0">
                <a:pos x="connsiteX2" y="connsiteY2"/>
              </a:cxn>
              <a:cxn ang="0">
                <a:pos x="connsiteX3" y="connsiteY3"/>
              </a:cxn>
            </a:cxnLst>
            <a:rect l="l" t="t" r="r" b="b"/>
            <a:pathLst>
              <a:path w="149087" h="824948">
                <a:moveTo>
                  <a:pt x="149087" y="0"/>
                </a:moveTo>
                <a:lnTo>
                  <a:pt x="0" y="0"/>
                </a:lnTo>
                <a:lnTo>
                  <a:pt x="0" y="824948"/>
                </a:lnTo>
                <a:lnTo>
                  <a:pt x="139148" y="824948"/>
                </a:lnTo>
              </a:path>
            </a:pathLst>
          </a:custGeom>
          <a:no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06" name="Полилиния 1505">
            <a:extLst>
              <a:ext uri="{FF2B5EF4-FFF2-40B4-BE49-F238E27FC236}">
                <a16:creationId xmlns="" xmlns:a16="http://schemas.microsoft.com/office/drawing/2014/main" id="{04C614A5-333C-D8C1-08AB-B1CFC6A8D85A}"/>
              </a:ext>
            </a:extLst>
          </p:cNvPr>
          <p:cNvSpPr/>
          <p:nvPr/>
        </p:nvSpPr>
        <p:spPr>
          <a:xfrm>
            <a:off x="2562237" y="5558970"/>
            <a:ext cx="149087" cy="946089"/>
          </a:xfrm>
          <a:custGeom>
            <a:avLst/>
            <a:gdLst>
              <a:gd name="connsiteX0" fmla="*/ 149087 w 149087"/>
              <a:gd name="connsiteY0" fmla="*/ 0 h 824948"/>
              <a:gd name="connsiteX1" fmla="*/ 0 w 149087"/>
              <a:gd name="connsiteY1" fmla="*/ 0 h 824948"/>
              <a:gd name="connsiteX2" fmla="*/ 0 w 149087"/>
              <a:gd name="connsiteY2" fmla="*/ 824948 h 824948"/>
              <a:gd name="connsiteX3" fmla="*/ 139148 w 149087"/>
              <a:gd name="connsiteY3" fmla="*/ 824948 h 824948"/>
            </a:gdLst>
            <a:ahLst/>
            <a:cxnLst>
              <a:cxn ang="0">
                <a:pos x="connsiteX0" y="connsiteY0"/>
              </a:cxn>
              <a:cxn ang="0">
                <a:pos x="connsiteX1" y="connsiteY1"/>
              </a:cxn>
              <a:cxn ang="0">
                <a:pos x="connsiteX2" y="connsiteY2"/>
              </a:cxn>
              <a:cxn ang="0">
                <a:pos x="connsiteX3" y="connsiteY3"/>
              </a:cxn>
            </a:cxnLst>
            <a:rect l="l" t="t" r="r" b="b"/>
            <a:pathLst>
              <a:path w="149087" h="824948">
                <a:moveTo>
                  <a:pt x="149087" y="0"/>
                </a:moveTo>
                <a:lnTo>
                  <a:pt x="0" y="0"/>
                </a:lnTo>
                <a:lnTo>
                  <a:pt x="0" y="824948"/>
                </a:lnTo>
                <a:lnTo>
                  <a:pt x="139148" y="824948"/>
                </a:lnTo>
              </a:path>
            </a:pathLst>
          </a:custGeom>
          <a:no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Номер слайда 5">
            <a:extLst>
              <a:ext uri="{FF2B5EF4-FFF2-40B4-BE49-F238E27FC236}">
                <a16:creationId xmlns="" xmlns:a16="http://schemas.microsoft.com/office/drawing/2014/main" id="{BAD9CB71-A3E6-6ED1-4FF6-2C197F988B2F}"/>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6</a:t>
            </a:fld>
            <a:endParaRPr lang="ru-RU" dirty="0"/>
          </a:p>
        </p:txBody>
      </p:sp>
    </p:spTree>
    <p:extLst>
      <p:ext uri="{BB962C8B-B14F-4D97-AF65-F5344CB8AC3E}">
        <p14:creationId xmlns:p14="http://schemas.microsoft.com/office/powerpoint/2010/main" val="3538826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 name="Прямоугольник 1328">
            <a:extLst>
              <a:ext uri="{FF2B5EF4-FFF2-40B4-BE49-F238E27FC236}">
                <a16:creationId xmlns="" xmlns:a16="http://schemas.microsoft.com/office/drawing/2014/main" id="{F984840F-2AE0-BAFB-400F-675CC8097661}"/>
              </a:ext>
            </a:extLst>
          </p:cNvPr>
          <p:cNvSpPr/>
          <p:nvPr/>
        </p:nvSpPr>
        <p:spPr>
          <a:xfrm>
            <a:off x="0" y="908051"/>
            <a:ext cx="12192000" cy="558164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32" name="Group 7"/>
          <p:cNvGrpSpPr>
            <a:grpSpLocks/>
          </p:cNvGrpSpPr>
          <p:nvPr/>
        </p:nvGrpSpPr>
        <p:grpSpPr bwMode="auto">
          <a:xfrm>
            <a:off x="3626545" y="1582927"/>
            <a:ext cx="4942719" cy="4087765"/>
            <a:chOff x="1063" y="771"/>
            <a:chExt cx="3611" cy="3010"/>
          </a:xfrm>
        </p:grpSpPr>
        <p:sp>
          <p:nvSpPr>
            <p:cNvPr id="533" name="Line 8"/>
            <p:cNvSpPr>
              <a:spLocks noChangeShapeType="1"/>
            </p:cNvSpPr>
            <p:nvPr/>
          </p:nvSpPr>
          <p:spPr bwMode="auto">
            <a:xfrm>
              <a:off x="2890" y="2745"/>
              <a:ext cx="0" cy="1008"/>
            </a:xfrm>
            <a:prstGeom prst="line">
              <a:avLst/>
            </a:prstGeom>
            <a:noFill/>
            <a:ln w="15875" cap="flat" cmpd="sng">
              <a:solidFill>
                <a:schemeClr val="accent1"/>
              </a:solidFill>
              <a:prstDash val="lg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ru-RU" dirty="0"/>
            </a:p>
          </p:txBody>
        </p:sp>
        <p:sp>
          <p:nvSpPr>
            <p:cNvPr id="534" name="Freeform 9"/>
            <p:cNvSpPr>
              <a:spLocks/>
            </p:cNvSpPr>
            <p:nvPr/>
          </p:nvSpPr>
          <p:spPr bwMode="auto">
            <a:xfrm>
              <a:off x="1063" y="771"/>
              <a:ext cx="3611" cy="3010"/>
            </a:xfrm>
            <a:custGeom>
              <a:avLst/>
              <a:gdLst>
                <a:gd name="T0" fmla="*/ 697 w 3611"/>
                <a:gd name="T1" fmla="*/ 225 h 3010"/>
                <a:gd name="T2" fmla="*/ 27 w 3611"/>
                <a:gd name="T3" fmla="*/ 577 h 3010"/>
                <a:gd name="T4" fmla="*/ 537 w 3611"/>
                <a:gd name="T5" fmla="*/ 1036 h 3010"/>
                <a:gd name="T6" fmla="*/ 27 w 3611"/>
                <a:gd name="T7" fmla="*/ 1860 h 3010"/>
                <a:gd name="T8" fmla="*/ 442 w 3611"/>
                <a:gd name="T9" fmla="*/ 2662 h 3010"/>
                <a:gd name="T10" fmla="*/ 1046 w 3611"/>
                <a:gd name="T11" fmla="*/ 2960 h 3010"/>
                <a:gd name="T12" fmla="*/ 2474 w 3611"/>
                <a:gd name="T13" fmla="*/ 2960 h 3010"/>
                <a:gd name="T14" fmla="*/ 3009 w 3611"/>
                <a:gd name="T15" fmla="*/ 2778 h 3010"/>
                <a:gd name="T16" fmla="*/ 3547 w 3611"/>
                <a:gd name="T17" fmla="*/ 2269 h 3010"/>
                <a:gd name="T18" fmla="*/ 3391 w 3611"/>
                <a:gd name="T19" fmla="*/ 1677 h 3010"/>
                <a:gd name="T20" fmla="*/ 2944 w 3611"/>
                <a:gd name="T21" fmla="*/ 1607 h 3010"/>
                <a:gd name="T22" fmla="*/ 2922 w 3611"/>
                <a:gd name="T23" fmla="*/ 1062 h 3010"/>
                <a:gd name="T24" fmla="*/ 3187 w 3611"/>
                <a:gd name="T25" fmla="*/ 394 h 3010"/>
                <a:gd name="T26" fmla="*/ 1862 w 3611"/>
                <a:gd name="T27" fmla="*/ 28 h 3010"/>
                <a:gd name="T28" fmla="*/ 697 w 3611"/>
                <a:gd name="T29" fmla="*/ 225 h 30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11"/>
                <a:gd name="T46" fmla="*/ 0 h 3010"/>
                <a:gd name="T47" fmla="*/ 3611 w 3611"/>
                <a:gd name="T48" fmla="*/ 3010 h 30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11" h="3010">
                  <a:moveTo>
                    <a:pt x="697" y="225"/>
                  </a:moveTo>
                  <a:cubicBezTo>
                    <a:pt x="391" y="316"/>
                    <a:pt x="54" y="442"/>
                    <a:pt x="27" y="577"/>
                  </a:cubicBezTo>
                  <a:cubicBezTo>
                    <a:pt x="0" y="712"/>
                    <a:pt x="537" y="822"/>
                    <a:pt x="537" y="1036"/>
                  </a:cubicBezTo>
                  <a:cubicBezTo>
                    <a:pt x="537" y="1249"/>
                    <a:pt x="43" y="1589"/>
                    <a:pt x="27" y="1860"/>
                  </a:cubicBezTo>
                  <a:cubicBezTo>
                    <a:pt x="11" y="2131"/>
                    <a:pt x="272" y="2479"/>
                    <a:pt x="442" y="2662"/>
                  </a:cubicBezTo>
                  <a:cubicBezTo>
                    <a:pt x="612" y="2845"/>
                    <a:pt x="707" y="2910"/>
                    <a:pt x="1046" y="2960"/>
                  </a:cubicBezTo>
                  <a:cubicBezTo>
                    <a:pt x="1385" y="3010"/>
                    <a:pt x="2147" y="2990"/>
                    <a:pt x="2474" y="2960"/>
                  </a:cubicBezTo>
                  <a:cubicBezTo>
                    <a:pt x="2801" y="2930"/>
                    <a:pt x="2830" y="2893"/>
                    <a:pt x="3009" y="2778"/>
                  </a:cubicBezTo>
                  <a:cubicBezTo>
                    <a:pt x="3188" y="2663"/>
                    <a:pt x="3483" y="2453"/>
                    <a:pt x="3547" y="2269"/>
                  </a:cubicBezTo>
                  <a:cubicBezTo>
                    <a:pt x="3611" y="2085"/>
                    <a:pt x="3491" y="1787"/>
                    <a:pt x="3391" y="1677"/>
                  </a:cubicBezTo>
                  <a:cubicBezTo>
                    <a:pt x="3291" y="1567"/>
                    <a:pt x="3022" y="1709"/>
                    <a:pt x="2944" y="1607"/>
                  </a:cubicBezTo>
                  <a:cubicBezTo>
                    <a:pt x="2866" y="1505"/>
                    <a:pt x="2882" y="1264"/>
                    <a:pt x="2922" y="1062"/>
                  </a:cubicBezTo>
                  <a:cubicBezTo>
                    <a:pt x="2962" y="860"/>
                    <a:pt x="3364" y="566"/>
                    <a:pt x="3187" y="394"/>
                  </a:cubicBezTo>
                  <a:cubicBezTo>
                    <a:pt x="3010" y="222"/>
                    <a:pt x="2277" y="56"/>
                    <a:pt x="1862" y="28"/>
                  </a:cubicBezTo>
                  <a:cubicBezTo>
                    <a:pt x="1447" y="0"/>
                    <a:pt x="1003" y="134"/>
                    <a:pt x="697" y="225"/>
                  </a:cubicBezTo>
                  <a:close/>
                </a:path>
              </a:pathLst>
            </a:custGeom>
            <a:noFill/>
            <a:ln w="15875" cap="flat" cmpd="sng">
              <a:solidFill>
                <a:schemeClr val="accent1"/>
              </a:solidFill>
              <a:prstDash val="lg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ru-RU" dirty="0"/>
            </a:p>
          </p:txBody>
        </p:sp>
      </p:grpSp>
      <p:sp>
        <p:nvSpPr>
          <p:cNvPr id="687" name="Rectangle 162"/>
          <p:cNvSpPr>
            <a:spLocks noChangeArrowheads="1"/>
          </p:cNvSpPr>
          <p:nvPr/>
        </p:nvSpPr>
        <p:spPr bwMode="auto">
          <a:xfrm>
            <a:off x="7836541" y="1656419"/>
            <a:ext cx="2232909" cy="25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100" b="1" dirty="0">
                <a:cs typeface="Arial" panose="020B0604020202020204" pitchFamily="34" charset="0"/>
              </a:rPr>
              <a:t>Главный инженер </a:t>
            </a:r>
            <a:endParaRPr kumimoji="1" lang="en-US" altLang="ja-JP" sz="1100" b="1" dirty="0">
              <a:ea typeface="ＭＳ Ｐゴシック" panose="020B0600070205080204" pitchFamily="34" charset="-128"/>
              <a:cs typeface="Arial" panose="020B0604020202020204" pitchFamily="34" charset="0"/>
            </a:endParaRPr>
          </a:p>
        </p:txBody>
      </p:sp>
      <p:sp>
        <p:nvSpPr>
          <p:cNvPr id="688" name="Rectangle 163"/>
          <p:cNvSpPr>
            <a:spLocks noChangeArrowheads="1"/>
          </p:cNvSpPr>
          <p:nvPr/>
        </p:nvSpPr>
        <p:spPr bwMode="auto">
          <a:xfrm>
            <a:off x="5160488" y="984276"/>
            <a:ext cx="1869706" cy="25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ru-RU" altLang="ja-JP" sz="1100" b="1" dirty="0">
                <a:cs typeface="Arial" panose="020B0604020202020204" pitchFamily="34" charset="0"/>
              </a:rPr>
              <a:t>Руководитель</a:t>
            </a:r>
            <a:endParaRPr kumimoji="1" lang="en-US" altLang="ja-JP" sz="1100" b="1" dirty="0">
              <a:ea typeface="ＭＳ Ｐゴシック" panose="020B0600070205080204" pitchFamily="34" charset="-128"/>
              <a:cs typeface="Arial" panose="020B0604020202020204" pitchFamily="34" charset="0"/>
            </a:endParaRPr>
          </a:p>
        </p:txBody>
      </p:sp>
      <p:sp>
        <p:nvSpPr>
          <p:cNvPr id="689" name="Rectangle 164"/>
          <p:cNvSpPr>
            <a:spLocks noChangeArrowheads="1"/>
          </p:cNvSpPr>
          <p:nvPr/>
        </p:nvSpPr>
        <p:spPr bwMode="auto">
          <a:xfrm>
            <a:off x="7944112" y="3356643"/>
            <a:ext cx="2046570"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100" b="1" dirty="0">
                <a:cs typeface="Arial" panose="020B0604020202020204" pitchFamily="34" charset="0"/>
              </a:rPr>
              <a:t>Отдел главного энергетика</a:t>
            </a:r>
            <a:endParaRPr kumimoji="1" lang="en-US" altLang="ja-JP" sz="1100" b="1" dirty="0">
              <a:ea typeface="ＭＳ Ｐゴシック" panose="020B0600070205080204" pitchFamily="34" charset="-128"/>
              <a:cs typeface="Arial" panose="020B0604020202020204" pitchFamily="34" charset="0"/>
            </a:endParaRPr>
          </a:p>
        </p:txBody>
      </p:sp>
      <p:sp>
        <p:nvSpPr>
          <p:cNvPr id="690" name="Rectangle 165"/>
          <p:cNvSpPr>
            <a:spLocks noChangeArrowheads="1"/>
          </p:cNvSpPr>
          <p:nvPr/>
        </p:nvSpPr>
        <p:spPr bwMode="auto">
          <a:xfrm>
            <a:off x="1958969" y="3853012"/>
            <a:ext cx="1621092"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100" b="1" dirty="0">
                <a:cs typeface="Arial" panose="020B0604020202020204" pitchFamily="34" charset="0"/>
              </a:rPr>
              <a:t>Экономический  </a:t>
            </a:r>
            <a:endParaRPr kumimoji="1" lang="en-US" altLang="ja-JP" sz="1100" b="1" dirty="0">
              <a:ea typeface="ＭＳ Ｐゴシック" panose="020B0600070205080204" pitchFamily="34" charset="-128"/>
              <a:cs typeface="Arial" panose="020B0604020202020204" pitchFamily="34" charset="0"/>
            </a:endParaRPr>
          </a:p>
          <a:p>
            <a:pPr eaLnBrk="1" hangingPunct="1"/>
            <a:r>
              <a:rPr kumimoji="1" lang="ru-RU" altLang="ja-JP" sz="1100" b="1" dirty="0">
                <a:cs typeface="Arial" panose="020B0604020202020204" pitchFamily="34" charset="0"/>
              </a:rPr>
              <a:t>отдел</a:t>
            </a:r>
            <a:endParaRPr kumimoji="1" lang="en-US" altLang="ja-JP" sz="1100" b="1" dirty="0">
              <a:ea typeface="ＭＳ Ｐゴシック" panose="020B0600070205080204" pitchFamily="34" charset="-128"/>
              <a:cs typeface="Arial" panose="020B0604020202020204" pitchFamily="34" charset="0"/>
            </a:endParaRPr>
          </a:p>
        </p:txBody>
      </p:sp>
      <p:sp>
        <p:nvSpPr>
          <p:cNvPr id="691" name="Rectangle 166"/>
          <p:cNvSpPr>
            <a:spLocks noChangeArrowheads="1"/>
          </p:cNvSpPr>
          <p:nvPr/>
        </p:nvSpPr>
        <p:spPr bwMode="auto">
          <a:xfrm>
            <a:off x="8024799" y="5039016"/>
            <a:ext cx="1860231"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100" b="1" dirty="0">
                <a:cs typeface="Arial" panose="020B0604020202020204" pitchFamily="34" charset="0"/>
              </a:rPr>
              <a:t>Отдел главного механика</a:t>
            </a:r>
            <a:endParaRPr kumimoji="1" lang="en-US" altLang="ja-JP" sz="1100" b="1" dirty="0">
              <a:ea typeface="ＭＳ Ｐゴシック" panose="020B0600070205080204" pitchFamily="34" charset="-128"/>
              <a:cs typeface="Arial" panose="020B0604020202020204" pitchFamily="34" charset="0"/>
            </a:endParaRPr>
          </a:p>
        </p:txBody>
      </p:sp>
      <p:sp>
        <p:nvSpPr>
          <p:cNvPr id="711" name="Line 186"/>
          <p:cNvSpPr>
            <a:spLocks noChangeShapeType="1"/>
          </p:cNvSpPr>
          <p:nvPr/>
        </p:nvSpPr>
        <p:spPr bwMode="auto">
          <a:xfrm>
            <a:off x="6103105" y="1805501"/>
            <a:ext cx="395" cy="1023158"/>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12" name="Line 187"/>
          <p:cNvSpPr>
            <a:spLocks noChangeShapeType="1"/>
          </p:cNvSpPr>
          <p:nvPr/>
        </p:nvSpPr>
        <p:spPr bwMode="auto">
          <a:xfrm flipH="1" flipV="1">
            <a:off x="3778971" y="2601402"/>
            <a:ext cx="1851158" cy="242216"/>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13" name="Line 188"/>
          <p:cNvSpPr>
            <a:spLocks noChangeShapeType="1"/>
          </p:cNvSpPr>
          <p:nvPr/>
        </p:nvSpPr>
        <p:spPr bwMode="auto">
          <a:xfrm>
            <a:off x="6851156" y="3881792"/>
            <a:ext cx="1313847" cy="521639"/>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14" name="Line 189"/>
          <p:cNvSpPr>
            <a:spLocks noChangeShapeType="1"/>
          </p:cNvSpPr>
          <p:nvPr/>
        </p:nvSpPr>
        <p:spPr bwMode="auto">
          <a:xfrm>
            <a:off x="6851156" y="4207816"/>
            <a:ext cx="722616" cy="717253"/>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15" name="Line 190"/>
          <p:cNvSpPr>
            <a:spLocks noChangeShapeType="1"/>
          </p:cNvSpPr>
          <p:nvPr/>
        </p:nvSpPr>
        <p:spPr bwMode="auto">
          <a:xfrm flipV="1">
            <a:off x="6567345" y="2113551"/>
            <a:ext cx="714917" cy="722992"/>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16" name="Line 191"/>
          <p:cNvSpPr>
            <a:spLocks noChangeShapeType="1"/>
          </p:cNvSpPr>
          <p:nvPr/>
        </p:nvSpPr>
        <p:spPr bwMode="auto">
          <a:xfrm flipH="1">
            <a:off x="3858888" y="3790950"/>
            <a:ext cx="1765767" cy="2968"/>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17" name="Line 192"/>
          <p:cNvSpPr>
            <a:spLocks noChangeShapeType="1"/>
          </p:cNvSpPr>
          <p:nvPr/>
        </p:nvSpPr>
        <p:spPr bwMode="auto">
          <a:xfrm flipH="1" flipV="1">
            <a:off x="4799970" y="1920531"/>
            <a:ext cx="1328569" cy="1048393"/>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18" name="Line 193"/>
          <p:cNvSpPr>
            <a:spLocks noChangeShapeType="1"/>
          </p:cNvSpPr>
          <p:nvPr/>
        </p:nvSpPr>
        <p:spPr bwMode="auto">
          <a:xfrm>
            <a:off x="6522694" y="4338226"/>
            <a:ext cx="328462" cy="847663"/>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20" name="Line 195"/>
          <p:cNvSpPr>
            <a:spLocks noChangeShapeType="1"/>
          </p:cNvSpPr>
          <p:nvPr/>
        </p:nvSpPr>
        <p:spPr bwMode="auto">
          <a:xfrm flipH="1">
            <a:off x="5238823" y="4372999"/>
            <a:ext cx="719437" cy="810278"/>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21" name="Line 196"/>
          <p:cNvSpPr>
            <a:spLocks noChangeShapeType="1"/>
          </p:cNvSpPr>
          <p:nvPr/>
        </p:nvSpPr>
        <p:spPr bwMode="auto">
          <a:xfrm flipH="1">
            <a:off x="4416942" y="4380850"/>
            <a:ext cx="1215916" cy="446323"/>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22" name="Line 197"/>
          <p:cNvSpPr>
            <a:spLocks noChangeShapeType="1"/>
          </p:cNvSpPr>
          <p:nvPr/>
        </p:nvSpPr>
        <p:spPr bwMode="auto">
          <a:xfrm flipH="1" flipV="1">
            <a:off x="4529115" y="3266228"/>
            <a:ext cx="1091439" cy="289540"/>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23" name="Line 198"/>
          <p:cNvSpPr>
            <a:spLocks noChangeShapeType="1"/>
          </p:cNvSpPr>
          <p:nvPr/>
        </p:nvSpPr>
        <p:spPr bwMode="auto">
          <a:xfrm flipV="1">
            <a:off x="6547310" y="3212261"/>
            <a:ext cx="714918" cy="333659"/>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049" name="Rectangle 524"/>
          <p:cNvSpPr>
            <a:spLocks noChangeArrowheads="1"/>
          </p:cNvSpPr>
          <p:nvPr/>
        </p:nvSpPr>
        <p:spPr bwMode="auto">
          <a:xfrm>
            <a:off x="7822873" y="2565144"/>
            <a:ext cx="1904447"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100" b="1" dirty="0">
                <a:cs typeface="Arial" panose="020B0604020202020204" pitchFamily="34" charset="0"/>
              </a:rPr>
              <a:t>Отдел главного технолога</a:t>
            </a:r>
            <a:endParaRPr kumimoji="1" lang="en-US" altLang="ja-JP" sz="1100" b="1" dirty="0">
              <a:ea typeface="ＭＳ Ｐゴシック" panose="020B0600070205080204" pitchFamily="34" charset="-128"/>
              <a:cs typeface="Arial" panose="020B0604020202020204" pitchFamily="34" charset="0"/>
            </a:endParaRPr>
          </a:p>
        </p:txBody>
      </p:sp>
      <p:sp>
        <p:nvSpPr>
          <p:cNvPr id="1050" name="Rectangle 525"/>
          <p:cNvSpPr>
            <a:spLocks noChangeArrowheads="1"/>
          </p:cNvSpPr>
          <p:nvPr/>
        </p:nvSpPr>
        <p:spPr bwMode="auto">
          <a:xfrm>
            <a:off x="2792757" y="1426145"/>
            <a:ext cx="1383330" cy="25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100" b="1" dirty="0">
                <a:cs typeface="Arial" panose="020B0604020202020204" pitchFamily="34" charset="0"/>
              </a:rPr>
              <a:t>Диспетчер</a:t>
            </a:r>
            <a:endParaRPr kumimoji="1" lang="en-US" altLang="ja-JP" sz="1100" b="1" dirty="0">
              <a:ea typeface="ＭＳ Ｐゴシック" panose="020B0600070205080204" pitchFamily="34" charset="-128"/>
              <a:cs typeface="Arial" panose="020B0604020202020204" pitchFamily="34" charset="0"/>
            </a:endParaRPr>
          </a:p>
        </p:txBody>
      </p:sp>
      <p:sp>
        <p:nvSpPr>
          <p:cNvPr id="1051" name="Rectangle 527"/>
          <p:cNvSpPr>
            <a:spLocks noChangeArrowheads="1"/>
          </p:cNvSpPr>
          <p:nvPr/>
        </p:nvSpPr>
        <p:spPr bwMode="auto">
          <a:xfrm>
            <a:off x="2404829" y="2766049"/>
            <a:ext cx="1967082"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100" b="1" dirty="0">
                <a:cs typeface="Arial" panose="020B0604020202020204" pitchFamily="34" charset="0"/>
              </a:rPr>
              <a:t>Производственный</a:t>
            </a:r>
            <a:br>
              <a:rPr kumimoji="1" lang="ru-RU" altLang="ja-JP" sz="1100" b="1" dirty="0">
                <a:cs typeface="Arial" panose="020B0604020202020204" pitchFamily="34" charset="0"/>
              </a:rPr>
            </a:br>
            <a:r>
              <a:rPr kumimoji="1" lang="ru-RU" altLang="ja-JP" sz="1100" b="1" dirty="0">
                <a:cs typeface="Arial" panose="020B0604020202020204" pitchFamily="34" charset="0"/>
              </a:rPr>
              <a:t>отдел</a:t>
            </a:r>
            <a:endParaRPr kumimoji="1" lang="en-US" altLang="ja-JP" sz="1100" b="1" dirty="0">
              <a:ea typeface="ＭＳ Ｐゴシック" panose="020B0600070205080204" pitchFamily="34" charset="-128"/>
              <a:cs typeface="Arial" panose="020B0604020202020204" pitchFamily="34" charset="0"/>
            </a:endParaRPr>
          </a:p>
        </p:txBody>
      </p:sp>
      <p:sp>
        <p:nvSpPr>
          <p:cNvPr id="1052" name="Rectangle 528"/>
          <p:cNvSpPr>
            <a:spLocks noChangeArrowheads="1"/>
          </p:cNvSpPr>
          <p:nvPr/>
        </p:nvSpPr>
        <p:spPr bwMode="auto">
          <a:xfrm>
            <a:off x="2462716" y="4744698"/>
            <a:ext cx="1247523"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ja-JP" sz="1100" b="1" dirty="0">
                <a:cs typeface="Arial" panose="020B0604020202020204" pitchFamily="34" charset="0"/>
              </a:rPr>
              <a:t>Плановый отдел</a:t>
            </a:r>
            <a:endParaRPr kumimoji="1" lang="en-US" altLang="ja-JP" sz="1100" b="1" dirty="0">
              <a:ea typeface="ＭＳ Ｐゴシック" panose="020B0600070205080204" pitchFamily="34" charset="-128"/>
              <a:cs typeface="Arial" panose="020B0604020202020204" pitchFamily="34" charset="0"/>
            </a:endParaRPr>
          </a:p>
        </p:txBody>
      </p:sp>
      <p:sp>
        <p:nvSpPr>
          <p:cNvPr id="1053" name="Rectangle 529"/>
          <p:cNvSpPr>
            <a:spLocks noChangeArrowheads="1"/>
          </p:cNvSpPr>
          <p:nvPr/>
        </p:nvSpPr>
        <p:spPr bwMode="auto">
          <a:xfrm>
            <a:off x="4700102" y="6072097"/>
            <a:ext cx="2736656" cy="25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ru-RU" altLang="ja-JP" sz="1100" b="1" dirty="0">
                <a:cs typeface="Arial" panose="020B0604020202020204" pitchFamily="34" charset="0"/>
              </a:rPr>
              <a:t>Экологический отдел</a:t>
            </a:r>
            <a:endParaRPr kumimoji="1" lang="en-US" altLang="ja-JP" sz="1100" b="1" dirty="0">
              <a:ea typeface="ＭＳ Ｐゴシック" panose="020B0600070205080204" pitchFamily="34" charset="-128"/>
              <a:cs typeface="Arial" panose="020B0604020202020204" pitchFamily="34" charset="0"/>
            </a:endParaRPr>
          </a:p>
        </p:txBody>
      </p:sp>
      <p:sp>
        <p:nvSpPr>
          <p:cNvPr id="2" name="Заголовок 1">
            <a:extLst>
              <a:ext uri="{FF2B5EF4-FFF2-40B4-BE49-F238E27FC236}">
                <a16:creationId xmlns="" xmlns:a16="http://schemas.microsoft.com/office/drawing/2014/main" id="{C3751FA7-751D-FD83-D772-8BA078190A34}"/>
              </a:ext>
            </a:extLst>
          </p:cNvPr>
          <p:cNvSpPr>
            <a:spLocks noGrp="1"/>
          </p:cNvSpPr>
          <p:nvPr>
            <p:ph type="title"/>
          </p:nvPr>
        </p:nvSpPr>
        <p:spPr/>
        <p:txBody>
          <a:bodyPr vert="horz" lIns="216000" tIns="45720" rIns="91440" bIns="45720" rtlCol="0" anchor="ctr">
            <a:normAutofit/>
          </a:bodyPr>
          <a:lstStyle/>
          <a:p>
            <a:pPr defTabSz="653156"/>
            <a:r>
              <a:rPr lang="ru-RU" sz="1400" dirty="0">
                <a:solidFill>
                  <a:schemeClr val="tx1">
                    <a:lumMod val="65000"/>
                    <a:lumOff val="35000"/>
                  </a:schemeClr>
                </a:solidFill>
              </a:rPr>
              <a:t>Представление информации реального времени на производстве</a:t>
            </a:r>
          </a:p>
        </p:txBody>
      </p:sp>
      <p:sp>
        <p:nvSpPr>
          <p:cNvPr id="4" name="Прямоугольник 3">
            <a:extLst>
              <a:ext uri="{FF2B5EF4-FFF2-40B4-BE49-F238E27FC236}">
                <a16:creationId xmlns="" xmlns:a16="http://schemas.microsoft.com/office/drawing/2014/main" id="{13B0E289-402C-8778-BCA6-0A9F5D65122B}"/>
              </a:ext>
            </a:extLst>
          </p:cNvPr>
          <p:cNvSpPr/>
          <p:nvPr/>
        </p:nvSpPr>
        <p:spPr>
          <a:xfrm>
            <a:off x="5632858" y="2839533"/>
            <a:ext cx="926284" cy="1524361"/>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35" name="Group 10"/>
          <p:cNvGrpSpPr>
            <a:grpSpLocks/>
          </p:cNvGrpSpPr>
          <p:nvPr/>
        </p:nvGrpSpPr>
        <p:grpSpPr bwMode="auto">
          <a:xfrm>
            <a:off x="5802775" y="3008396"/>
            <a:ext cx="587866" cy="1231403"/>
            <a:chOff x="2880" y="1835"/>
            <a:chExt cx="430" cy="906"/>
          </a:xfrm>
        </p:grpSpPr>
        <p:grpSp>
          <p:nvGrpSpPr>
            <p:cNvPr id="537" name="Group 12"/>
            <p:cNvGrpSpPr>
              <a:grpSpLocks/>
            </p:cNvGrpSpPr>
            <p:nvPr/>
          </p:nvGrpSpPr>
          <p:grpSpPr bwMode="auto">
            <a:xfrm>
              <a:off x="2880" y="2615"/>
              <a:ext cx="430" cy="126"/>
              <a:chOff x="2880" y="2615"/>
              <a:chExt cx="430" cy="126"/>
            </a:xfrm>
          </p:grpSpPr>
          <p:sp>
            <p:nvSpPr>
              <p:cNvPr id="683" name="Freeform 13"/>
              <p:cNvSpPr>
                <a:spLocks/>
              </p:cNvSpPr>
              <p:nvPr/>
            </p:nvSpPr>
            <p:spPr bwMode="auto">
              <a:xfrm>
                <a:off x="2880" y="2615"/>
                <a:ext cx="65" cy="126"/>
              </a:xfrm>
              <a:custGeom>
                <a:avLst/>
                <a:gdLst>
                  <a:gd name="T0" fmla="*/ 58 w 131"/>
                  <a:gd name="T1" fmla="*/ 94 h 380"/>
                  <a:gd name="T2" fmla="*/ 0 w 131"/>
                  <a:gd name="T3" fmla="*/ 126 h 380"/>
                  <a:gd name="T4" fmla="*/ 24 w 131"/>
                  <a:gd name="T5" fmla="*/ 18 h 380"/>
                  <a:gd name="T6" fmla="*/ 65 w 131"/>
                  <a:gd name="T7" fmla="*/ 0 h 380"/>
                  <a:gd name="T8" fmla="*/ 58 w 131"/>
                  <a:gd name="T9" fmla="*/ 94 h 380"/>
                  <a:gd name="T10" fmla="*/ 0 60000 65536"/>
                  <a:gd name="T11" fmla="*/ 0 60000 65536"/>
                  <a:gd name="T12" fmla="*/ 0 60000 65536"/>
                  <a:gd name="T13" fmla="*/ 0 60000 65536"/>
                  <a:gd name="T14" fmla="*/ 0 60000 65536"/>
                  <a:gd name="T15" fmla="*/ 0 w 131"/>
                  <a:gd name="T16" fmla="*/ 0 h 380"/>
                  <a:gd name="T17" fmla="*/ 131 w 131"/>
                  <a:gd name="T18" fmla="*/ 380 h 380"/>
                </a:gdLst>
                <a:ahLst/>
                <a:cxnLst>
                  <a:cxn ang="T10">
                    <a:pos x="T0" y="T1"/>
                  </a:cxn>
                  <a:cxn ang="T11">
                    <a:pos x="T2" y="T3"/>
                  </a:cxn>
                  <a:cxn ang="T12">
                    <a:pos x="T4" y="T5"/>
                  </a:cxn>
                  <a:cxn ang="T13">
                    <a:pos x="T6" y="T7"/>
                  </a:cxn>
                  <a:cxn ang="T14">
                    <a:pos x="T8" y="T9"/>
                  </a:cxn>
                </a:cxnLst>
                <a:rect l="T15" t="T16" r="T17" b="T18"/>
                <a:pathLst>
                  <a:path w="131" h="380">
                    <a:moveTo>
                      <a:pt x="116" y="284"/>
                    </a:moveTo>
                    <a:lnTo>
                      <a:pt x="0" y="380"/>
                    </a:lnTo>
                    <a:lnTo>
                      <a:pt x="49" y="54"/>
                    </a:lnTo>
                    <a:lnTo>
                      <a:pt x="131" y="0"/>
                    </a:lnTo>
                    <a:lnTo>
                      <a:pt x="116" y="28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684" name="Freeform 14"/>
              <p:cNvSpPr>
                <a:spLocks/>
              </p:cNvSpPr>
              <p:nvPr/>
            </p:nvSpPr>
            <p:spPr bwMode="auto">
              <a:xfrm>
                <a:off x="3245" y="2617"/>
                <a:ext cx="64" cy="124"/>
              </a:xfrm>
              <a:custGeom>
                <a:avLst/>
                <a:gdLst>
                  <a:gd name="T0" fmla="*/ 0 w 129"/>
                  <a:gd name="T1" fmla="*/ 84 h 370"/>
                  <a:gd name="T2" fmla="*/ 64 w 129"/>
                  <a:gd name="T3" fmla="*/ 124 h 370"/>
                  <a:gd name="T4" fmla="*/ 43 w 129"/>
                  <a:gd name="T5" fmla="*/ 17 h 370"/>
                  <a:gd name="T6" fmla="*/ 3 w 129"/>
                  <a:gd name="T7" fmla="*/ 0 h 370"/>
                  <a:gd name="T8" fmla="*/ 0 w 129"/>
                  <a:gd name="T9" fmla="*/ 84 h 370"/>
                  <a:gd name="T10" fmla="*/ 0 60000 65536"/>
                  <a:gd name="T11" fmla="*/ 0 60000 65536"/>
                  <a:gd name="T12" fmla="*/ 0 60000 65536"/>
                  <a:gd name="T13" fmla="*/ 0 60000 65536"/>
                  <a:gd name="T14" fmla="*/ 0 60000 65536"/>
                  <a:gd name="T15" fmla="*/ 0 w 129"/>
                  <a:gd name="T16" fmla="*/ 0 h 370"/>
                  <a:gd name="T17" fmla="*/ 129 w 129"/>
                  <a:gd name="T18" fmla="*/ 370 h 370"/>
                </a:gdLst>
                <a:ahLst/>
                <a:cxnLst>
                  <a:cxn ang="T10">
                    <a:pos x="T0" y="T1"/>
                  </a:cxn>
                  <a:cxn ang="T11">
                    <a:pos x="T2" y="T3"/>
                  </a:cxn>
                  <a:cxn ang="T12">
                    <a:pos x="T4" y="T5"/>
                  </a:cxn>
                  <a:cxn ang="T13">
                    <a:pos x="T6" y="T7"/>
                  </a:cxn>
                  <a:cxn ang="T14">
                    <a:pos x="T8" y="T9"/>
                  </a:cxn>
                </a:cxnLst>
                <a:rect l="T15" t="T16" r="T17" b="T18"/>
                <a:pathLst>
                  <a:path w="129" h="370">
                    <a:moveTo>
                      <a:pt x="0" y="252"/>
                    </a:moveTo>
                    <a:lnTo>
                      <a:pt x="129" y="370"/>
                    </a:lnTo>
                    <a:lnTo>
                      <a:pt x="86" y="52"/>
                    </a:lnTo>
                    <a:lnTo>
                      <a:pt x="6" y="0"/>
                    </a:lnTo>
                    <a:lnTo>
                      <a:pt x="0" y="252"/>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685" name="Freeform 15"/>
              <p:cNvSpPr>
                <a:spLocks/>
              </p:cNvSpPr>
              <p:nvPr/>
            </p:nvSpPr>
            <p:spPr bwMode="auto">
              <a:xfrm>
                <a:off x="2881" y="2709"/>
                <a:ext cx="429" cy="32"/>
              </a:xfrm>
              <a:custGeom>
                <a:avLst/>
                <a:gdLst>
                  <a:gd name="T0" fmla="*/ 0 w 860"/>
                  <a:gd name="T1" fmla="*/ 31 h 96"/>
                  <a:gd name="T2" fmla="*/ 429 w 860"/>
                  <a:gd name="T3" fmla="*/ 32 h 96"/>
                  <a:gd name="T4" fmla="*/ 374 w 860"/>
                  <a:gd name="T5" fmla="*/ 0 h 96"/>
                  <a:gd name="T6" fmla="*/ 60 w 860"/>
                  <a:gd name="T7" fmla="*/ 0 h 96"/>
                  <a:gd name="T8" fmla="*/ 0 w 860"/>
                  <a:gd name="T9" fmla="*/ 31 h 96"/>
                  <a:gd name="T10" fmla="*/ 0 60000 65536"/>
                  <a:gd name="T11" fmla="*/ 0 60000 65536"/>
                  <a:gd name="T12" fmla="*/ 0 60000 65536"/>
                  <a:gd name="T13" fmla="*/ 0 60000 65536"/>
                  <a:gd name="T14" fmla="*/ 0 60000 65536"/>
                  <a:gd name="T15" fmla="*/ 0 w 860"/>
                  <a:gd name="T16" fmla="*/ 0 h 96"/>
                  <a:gd name="T17" fmla="*/ 860 w 860"/>
                  <a:gd name="T18" fmla="*/ 96 h 96"/>
                </a:gdLst>
                <a:ahLst/>
                <a:cxnLst>
                  <a:cxn ang="T10">
                    <a:pos x="T0" y="T1"/>
                  </a:cxn>
                  <a:cxn ang="T11">
                    <a:pos x="T2" y="T3"/>
                  </a:cxn>
                  <a:cxn ang="T12">
                    <a:pos x="T4" y="T5"/>
                  </a:cxn>
                  <a:cxn ang="T13">
                    <a:pos x="T6" y="T7"/>
                  </a:cxn>
                  <a:cxn ang="T14">
                    <a:pos x="T8" y="T9"/>
                  </a:cxn>
                </a:cxnLst>
                <a:rect l="T15" t="T16" r="T17" b="T18"/>
                <a:pathLst>
                  <a:path w="860" h="96">
                    <a:moveTo>
                      <a:pt x="0" y="94"/>
                    </a:moveTo>
                    <a:lnTo>
                      <a:pt x="860" y="96"/>
                    </a:lnTo>
                    <a:lnTo>
                      <a:pt x="750" y="0"/>
                    </a:lnTo>
                    <a:lnTo>
                      <a:pt x="120" y="0"/>
                    </a:lnTo>
                    <a:lnTo>
                      <a:pt x="0" y="9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686" name="Freeform 16"/>
              <p:cNvSpPr>
                <a:spLocks/>
              </p:cNvSpPr>
              <p:nvPr/>
            </p:nvSpPr>
            <p:spPr bwMode="auto">
              <a:xfrm>
                <a:off x="2930" y="2702"/>
                <a:ext cx="340" cy="8"/>
              </a:xfrm>
              <a:custGeom>
                <a:avLst/>
                <a:gdLst>
                  <a:gd name="T0" fmla="*/ 0 w 681"/>
                  <a:gd name="T1" fmla="*/ 1 h 24"/>
                  <a:gd name="T2" fmla="*/ 9 w 681"/>
                  <a:gd name="T3" fmla="*/ 8 h 24"/>
                  <a:gd name="T4" fmla="*/ 331 w 681"/>
                  <a:gd name="T5" fmla="*/ 8 h 24"/>
                  <a:gd name="T6" fmla="*/ 340 w 681"/>
                  <a:gd name="T7" fmla="*/ 0 h 24"/>
                  <a:gd name="T8" fmla="*/ 0 w 681"/>
                  <a:gd name="T9" fmla="*/ 1 h 24"/>
                  <a:gd name="T10" fmla="*/ 0 60000 65536"/>
                  <a:gd name="T11" fmla="*/ 0 60000 65536"/>
                  <a:gd name="T12" fmla="*/ 0 60000 65536"/>
                  <a:gd name="T13" fmla="*/ 0 60000 65536"/>
                  <a:gd name="T14" fmla="*/ 0 60000 65536"/>
                  <a:gd name="T15" fmla="*/ 0 w 681"/>
                  <a:gd name="T16" fmla="*/ 0 h 24"/>
                  <a:gd name="T17" fmla="*/ 681 w 681"/>
                  <a:gd name="T18" fmla="*/ 24 h 24"/>
                </a:gdLst>
                <a:ahLst/>
                <a:cxnLst>
                  <a:cxn ang="T10">
                    <a:pos x="T0" y="T1"/>
                  </a:cxn>
                  <a:cxn ang="T11">
                    <a:pos x="T2" y="T3"/>
                  </a:cxn>
                  <a:cxn ang="T12">
                    <a:pos x="T4" y="T5"/>
                  </a:cxn>
                  <a:cxn ang="T13">
                    <a:pos x="T6" y="T7"/>
                  </a:cxn>
                  <a:cxn ang="T14">
                    <a:pos x="T8" y="T9"/>
                  </a:cxn>
                </a:cxnLst>
                <a:rect l="T15" t="T16" r="T17" b="T18"/>
                <a:pathLst>
                  <a:path w="681" h="24">
                    <a:moveTo>
                      <a:pt x="0" y="3"/>
                    </a:moveTo>
                    <a:lnTo>
                      <a:pt x="18" y="24"/>
                    </a:lnTo>
                    <a:lnTo>
                      <a:pt x="662" y="24"/>
                    </a:lnTo>
                    <a:lnTo>
                      <a:pt x="681" y="0"/>
                    </a:lnTo>
                    <a:lnTo>
                      <a:pt x="0" y="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grpSp>
        <p:sp>
          <p:nvSpPr>
            <p:cNvPr id="538" name="Rectangle 17"/>
            <p:cNvSpPr>
              <a:spLocks noChangeArrowheads="1"/>
            </p:cNvSpPr>
            <p:nvPr/>
          </p:nvSpPr>
          <p:spPr bwMode="auto">
            <a:xfrm>
              <a:off x="2931" y="1835"/>
              <a:ext cx="337" cy="86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39" name="Rectangle 18"/>
            <p:cNvSpPr>
              <a:spLocks noChangeArrowheads="1"/>
            </p:cNvSpPr>
            <p:nvPr/>
          </p:nvSpPr>
          <p:spPr bwMode="auto">
            <a:xfrm>
              <a:off x="2971" y="1863"/>
              <a:ext cx="251" cy="34"/>
            </a:xfrm>
            <a:prstGeom prst="rect">
              <a:avLst/>
            </a:prstGeom>
            <a:solidFill>
              <a:srgbClr val="E0E0E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40" name="Rectangle 19"/>
            <p:cNvSpPr>
              <a:spLocks noChangeArrowheads="1"/>
            </p:cNvSpPr>
            <p:nvPr/>
          </p:nvSpPr>
          <p:spPr bwMode="auto">
            <a:xfrm>
              <a:off x="2973" y="1953"/>
              <a:ext cx="251" cy="34"/>
            </a:xfrm>
            <a:prstGeom prst="rect">
              <a:avLst/>
            </a:prstGeom>
            <a:solidFill>
              <a:srgbClr val="E0E0E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541" name="Group 20"/>
            <p:cNvGrpSpPr>
              <a:grpSpLocks/>
            </p:cNvGrpSpPr>
            <p:nvPr/>
          </p:nvGrpSpPr>
          <p:grpSpPr bwMode="auto">
            <a:xfrm>
              <a:off x="2973" y="1899"/>
              <a:ext cx="250" cy="50"/>
              <a:chOff x="2973" y="1899"/>
              <a:chExt cx="250" cy="50"/>
            </a:xfrm>
          </p:grpSpPr>
          <p:sp>
            <p:nvSpPr>
              <p:cNvPr id="664" name="Rectangle 21"/>
              <p:cNvSpPr>
                <a:spLocks noChangeArrowheads="1"/>
              </p:cNvSpPr>
              <p:nvPr/>
            </p:nvSpPr>
            <p:spPr bwMode="auto">
              <a:xfrm>
                <a:off x="2973" y="1899"/>
                <a:ext cx="250" cy="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5" name="AutoShape 22"/>
              <p:cNvSpPr>
                <a:spLocks noChangeArrowheads="1"/>
              </p:cNvSpPr>
              <p:nvPr/>
            </p:nvSpPr>
            <p:spPr bwMode="auto">
              <a:xfrm>
                <a:off x="3162" y="1901"/>
                <a:ext cx="56" cy="46"/>
              </a:xfrm>
              <a:prstGeom prst="roundRect">
                <a:avLst>
                  <a:gd name="adj" fmla="val 22074"/>
                </a:avLst>
              </a:pr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6" name="Rectangle 23"/>
              <p:cNvSpPr>
                <a:spLocks noChangeArrowheads="1"/>
              </p:cNvSpPr>
              <p:nvPr/>
            </p:nvSpPr>
            <p:spPr bwMode="auto">
              <a:xfrm>
                <a:off x="3169" y="1907"/>
                <a:ext cx="42" cy="33"/>
              </a:xfrm>
              <a:prstGeom prst="rect">
                <a:avLst/>
              </a:prstGeom>
              <a:solidFill>
                <a:srgbClr val="A0A0A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7" name="Oval 24"/>
              <p:cNvSpPr>
                <a:spLocks noChangeArrowheads="1"/>
              </p:cNvSpPr>
              <p:nvPr/>
            </p:nvSpPr>
            <p:spPr bwMode="auto">
              <a:xfrm>
                <a:off x="3189" y="1931"/>
                <a:ext cx="5" cy="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8" name="Rectangle 25"/>
              <p:cNvSpPr>
                <a:spLocks noChangeArrowheads="1"/>
              </p:cNvSpPr>
              <p:nvPr/>
            </p:nvSpPr>
            <p:spPr bwMode="auto">
              <a:xfrm>
                <a:off x="3171" y="1907"/>
                <a:ext cx="40" cy="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69" name="Rectangle 26"/>
              <p:cNvSpPr>
                <a:spLocks noChangeArrowheads="1"/>
              </p:cNvSpPr>
              <p:nvPr/>
            </p:nvSpPr>
            <p:spPr bwMode="auto">
              <a:xfrm>
                <a:off x="2979" y="1902"/>
                <a:ext cx="46" cy="45"/>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0" name="Rectangle 27"/>
              <p:cNvSpPr>
                <a:spLocks noChangeArrowheads="1"/>
              </p:cNvSpPr>
              <p:nvPr/>
            </p:nvSpPr>
            <p:spPr bwMode="auto">
              <a:xfrm>
                <a:off x="3027" y="1902"/>
                <a:ext cx="47" cy="44"/>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1" name="Rectangle 28"/>
              <p:cNvSpPr>
                <a:spLocks noChangeArrowheads="1"/>
              </p:cNvSpPr>
              <p:nvPr/>
            </p:nvSpPr>
            <p:spPr bwMode="auto">
              <a:xfrm>
                <a:off x="3076" y="1901"/>
                <a:ext cx="39" cy="45"/>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2" name="Rectangle 29"/>
              <p:cNvSpPr>
                <a:spLocks noChangeArrowheads="1"/>
              </p:cNvSpPr>
              <p:nvPr/>
            </p:nvSpPr>
            <p:spPr bwMode="auto">
              <a:xfrm>
                <a:off x="3117" y="1901"/>
                <a:ext cx="39" cy="45"/>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3" name="Oval 30"/>
              <p:cNvSpPr>
                <a:spLocks noChangeArrowheads="1"/>
              </p:cNvSpPr>
              <p:nvPr/>
            </p:nvSpPr>
            <p:spPr bwMode="auto">
              <a:xfrm>
                <a:off x="2991" y="1924"/>
                <a:ext cx="21" cy="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4" name="Rectangle 31"/>
              <p:cNvSpPr>
                <a:spLocks noChangeArrowheads="1"/>
              </p:cNvSpPr>
              <p:nvPr/>
            </p:nvSpPr>
            <p:spPr bwMode="auto">
              <a:xfrm>
                <a:off x="2979" y="1902"/>
                <a:ext cx="46" cy="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5" name="Rectangle 32"/>
              <p:cNvSpPr>
                <a:spLocks noChangeArrowheads="1"/>
              </p:cNvSpPr>
              <p:nvPr/>
            </p:nvSpPr>
            <p:spPr bwMode="auto">
              <a:xfrm>
                <a:off x="3027" y="1902"/>
                <a:ext cx="47" cy="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6" name="Rectangle 33"/>
              <p:cNvSpPr>
                <a:spLocks noChangeArrowheads="1"/>
              </p:cNvSpPr>
              <p:nvPr/>
            </p:nvSpPr>
            <p:spPr bwMode="auto">
              <a:xfrm>
                <a:off x="3076" y="1901"/>
                <a:ext cx="39" cy="1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7" name="Rectangle 34"/>
              <p:cNvSpPr>
                <a:spLocks noChangeArrowheads="1"/>
              </p:cNvSpPr>
              <p:nvPr/>
            </p:nvSpPr>
            <p:spPr bwMode="auto">
              <a:xfrm>
                <a:off x="3117" y="1901"/>
                <a:ext cx="39" cy="1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8" name="Rectangle 35"/>
              <p:cNvSpPr>
                <a:spLocks noChangeArrowheads="1"/>
              </p:cNvSpPr>
              <p:nvPr/>
            </p:nvSpPr>
            <p:spPr bwMode="auto">
              <a:xfrm>
                <a:off x="3062" y="1914"/>
                <a:ext cx="9" cy="3"/>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79" name="Rectangle 36"/>
              <p:cNvSpPr>
                <a:spLocks noChangeArrowheads="1"/>
              </p:cNvSpPr>
              <p:nvPr/>
            </p:nvSpPr>
            <p:spPr bwMode="auto">
              <a:xfrm>
                <a:off x="3062" y="1926"/>
                <a:ext cx="9" cy="2"/>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80" name="Rectangle 37"/>
              <p:cNvSpPr>
                <a:spLocks noChangeArrowheads="1"/>
              </p:cNvSpPr>
              <p:nvPr/>
            </p:nvSpPr>
            <p:spPr bwMode="auto">
              <a:xfrm>
                <a:off x="3062" y="1938"/>
                <a:ext cx="9" cy="3"/>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81" name="Rectangle 38"/>
              <p:cNvSpPr>
                <a:spLocks noChangeArrowheads="1"/>
              </p:cNvSpPr>
              <p:nvPr/>
            </p:nvSpPr>
            <p:spPr bwMode="auto">
              <a:xfrm>
                <a:off x="3082" y="1925"/>
                <a:ext cx="28" cy="1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82" name="Rectangle 39"/>
              <p:cNvSpPr>
                <a:spLocks noChangeArrowheads="1"/>
              </p:cNvSpPr>
              <p:nvPr/>
            </p:nvSpPr>
            <p:spPr bwMode="auto">
              <a:xfrm>
                <a:off x="3122" y="1925"/>
                <a:ext cx="29" cy="17"/>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542" name="Group 40"/>
            <p:cNvGrpSpPr>
              <a:grpSpLocks/>
            </p:cNvGrpSpPr>
            <p:nvPr/>
          </p:nvGrpSpPr>
          <p:grpSpPr bwMode="auto">
            <a:xfrm>
              <a:off x="2970" y="2255"/>
              <a:ext cx="258" cy="27"/>
              <a:chOff x="2970" y="2255"/>
              <a:chExt cx="258" cy="27"/>
            </a:xfrm>
          </p:grpSpPr>
          <p:sp>
            <p:nvSpPr>
              <p:cNvPr id="627" name="Freeform 41"/>
              <p:cNvSpPr>
                <a:spLocks/>
              </p:cNvSpPr>
              <p:nvPr/>
            </p:nvSpPr>
            <p:spPr bwMode="auto">
              <a:xfrm>
                <a:off x="2970"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28" name="Freeform 42"/>
              <p:cNvSpPr>
                <a:spLocks/>
              </p:cNvSpPr>
              <p:nvPr/>
            </p:nvSpPr>
            <p:spPr bwMode="auto">
              <a:xfrm>
                <a:off x="2978"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29" name="Freeform 43"/>
              <p:cNvSpPr>
                <a:spLocks/>
              </p:cNvSpPr>
              <p:nvPr/>
            </p:nvSpPr>
            <p:spPr bwMode="auto">
              <a:xfrm>
                <a:off x="2987"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30" name="Freeform 44"/>
              <p:cNvSpPr>
                <a:spLocks/>
              </p:cNvSpPr>
              <p:nvPr/>
            </p:nvSpPr>
            <p:spPr bwMode="auto">
              <a:xfrm>
                <a:off x="2996" y="2255"/>
                <a:ext cx="9" cy="26"/>
              </a:xfrm>
              <a:custGeom>
                <a:avLst/>
                <a:gdLst>
                  <a:gd name="T0" fmla="*/ 0 w 17"/>
                  <a:gd name="T1" fmla="*/ 1 h 79"/>
                  <a:gd name="T2" fmla="*/ 0 w 17"/>
                  <a:gd name="T3" fmla="*/ 26 h 79"/>
                  <a:gd name="T4" fmla="*/ 9 w 17"/>
                  <a:gd name="T5" fmla="*/ 26 h 79"/>
                  <a:gd name="T6" fmla="*/ 9 w 17"/>
                  <a:gd name="T7" fmla="*/ 0 h 79"/>
                  <a:gd name="T8" fmla="*/ 0 w 17"/>
                  <a:gd name="T9" fmla="*/ 1 h 79"/>
                  <a:gd name="T10" fmla="*/ 0 60000 65536"/>
                  <a:gd name="T11" fmla="*/ 0 60000 65536"/>
                  <a:gd name="T12" fmla="*/ 0 60000 65536"/>
                  <a:gd name="T13" fmla="*/ 0 60000 65536"/>
                  <a:gd name="T14" fmla="*/ 0 60000 65536"/>
                  <a:gd name="T15" fmla="*/ 0 w 17"/>
                  <a:gd name="T16" fmla="*/ 0 h 79"/>
                  <a:gd name="T17" fmla="*/ 17 w 17"/>
                  <a:gd name="T18" fmla="*/ 79 h 79"/>
                </a:gdLst>
                <a:ahLst/>
                <a:cxnLst>
                  <a:cxn ang="T10">
                    <a:pos x="T0" y="T1"/>
                  </a:cxn>
                  <a:cxn ang="T11">
                    <a:pos x="T2" y="T3"/>
                  </a:cxn>
                  <a:cxn ang="T12">
                    <a:pos x="T4" y="T5"/>
                  </a:cxn>
                  <a:cxn ang="T13">
                    <a:pos x="T6" y="T7"/>
                  </a:cxn>
                  <a:cxn ang="T14">
                    <a:pos x="T8" y="T9"/>
                  </a:cxn>
                </a:cxnLst>
                <a:rect l="T15" t="T16" r="T17" b="T18"/>
                <a:pathLst>
                  <a:path w="17" h="79">
                    <a:moveTo>
                      <a:pt x="0" y="2"/>
                    </a:moveTo>
                    <a:lnTo>
                      <a:pt x="0" y="79"/>
                    </a:lnTo>
                    <a:lnTo>
                      <a:pt x="17" y="78"/>
                    </a:lnTo>
                    <a:lnTo>
                      <a:pt x="17"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grpSp>
            <p:nvGrpSpPr>
              <p:cNvPr id="631" name="Group 45"/>
              <p:cNvGrpSpPr>
                <a:grpSpLocks/>
              </p:cNvGrpSpPr>
              <p:nvPr/>
            </p:nvGrpSpPr>
            <p:grpSpPr bwMode="auto">
              <a:xfrm>
                <a:off x="3005" y="2256"/>
                <a:ext cx="35" cy="26"/>
                <a:chOff x="3005" y="2256"/>
                <a:chExt cx="35" cy="26"/>
              </a:xfrm>
            </p:grpSpPr>
            <p:sp>
              <p:nvSpPr>
                <p:cNvPr id="660" name="Freeform 46"/>
                <p:cNvSpPr>
                  <a:spLocks/>
                </p:cNvSpPr>
                <p:nvPr/>
              </p:nvSpPr>
              <p:spPr bwMode="auto">
                <a:xfrm>
                  <a:off x="3005" y="2256"/>
                  <a:ext cx="9" cy="26"/>
                </a:xfrm>
                <a:custGeom>
                  <a:avLst/>
                  <a:gdLst>
                    <a:gd name="T0" fmla="*/ 0 w 19"/>
                    <a:gd name="T1" fmla="*/ 0 h 78"/>
                    <a:gd name="T2" fmla="*/ 0 w 19"/>
                    <a:gd name="T3" fmla="*/ 26 h 78"/>
                    <a:gd name="T4" fmla="*/ 9 w 19"/>
                    <a:gd name="T5" fmla="*/ 26 h 78"/>
                    <a:gd name="T6" fmla="*/ 9 w 19"/>
                    <a:gd name="T7" fmla="*/ 0 h 78"/>
                    <a:gd name="T8" fmla="*/ 0 w 19"/>
                    <a:gd name="T9" fmla="*/ 0 h 78"/>
                    <a:gd name="T10" fmla="*/ 0 60000 65536"/>
                    <a:gd name="T11" fmla="*/ 0 60000 65536"/>
                    <a:gd name="T12" fmla="*/ 0 60000 65536"/>
                    <a:gd name="T13" fmla="*/ 0 60000 65536"/>
                    <a:gd name="T14" fmla="*/ 0 60000 65536"/>
                    <a:gd name="T15" fmla="*/ 0 w 19"/>
                    <a:gd name="T16" fmla="*/ 0 h 78"/>
                    <a:gd name="T17" fmla="*/ 19 w 19"/>
                    <a:gd name="T18" fmla="*/ 78 h 78"/>
                  </a:gdLst>
                  <a:ahLst/>
                  <a:cxnLst>
                    <a:cxn ang="T10">
                      <a:pos x="T0" y="T1"/>
                    </a:cxn>
                    <a:cxn ang="T11">
                      <a:pos x="T2" y="T3"/>
                    </a:cxn>
                    <a:cxn ang="T12">
                      <a:pos x="T4" y="T5"/>
                    </a:cxn>
                    <a:cxn ang="T13">
                      <a:pos x="T6" y="T7"/>
                    </a:cxn>
                    <a:cxn ang="T14">
                      <a:pos x="T8" y="T9"/>
                    </a:cxn>
                  </a:cxnLst>
                  <a:rect l="T15" t="T16" r="T17" b="T18"/>
                  <a:pathLst>
                    <a:path w="19" h="78">
                      <a:moveTo>
                        <a:pt x="0" y="1"/>
                      </a:moveTo>
                      <a:lnTo>
                        <a:pt x="0" y="78"/>
                      </a:lnTo>
                      <a:lnTo>
                        <a:pt x="19" y="77"/>
                      </a:lnTo>
                      <a:lnTo>
                        <a:pt x="19"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61" name="Freeform 47"/>
                <p:cNvSpPr>
                  <a:spLocks/>
                </p:cNvSpPr>
                <p:nvPr/>
              </p:nvSpPr>
              <p:spPr bwMode="auto">
                <a:xfrm>
                  <a:off x="3014"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62" name="Freeform 48"/>
                <p:cNvSpPr>
                  <a:spLocks/>
                </p:cNvSpPr>
                <p:nvPr/>
              </p:nvSpPr>
              <p:spPr bwMode="auto">
                <a:xfrm>
                  <a:off x="3023"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63" name="Freeform 49"/>
                <p:cNvSpPr>
                  <a:spLocks/>
                </p:cNvSpPr>
                <p:nvPr/>
              </p:nvSpPr>
              <p:spPr bwMode="auto">
                <a:xfrm>
                  <a:off x="3032" y="2256"/>
                  <a:ext cx="8" cy="26"/>
                </a:xfrm>
                <a:custGeom>
                  <a:avLst/>
                  <a:gdLst>
                    <a:gd name="T0" fmla="*/ 0 w 17"/>
                    <a:gd name="T1" fmla="*/ 0 h 78"/>
                    <a:gd name="T2" fmla="*/ 0 w 17"/>
                    <a:gd name="T3" fmla="*/ 26 h 78"/>
                    <a:gd name="T4" fmla="*/ 8 w 17"/>
                    <a:gd name="T5" fmla="*/ 26 h 78"/>
                    <a:gd name="T6" fmla="*/ 8 w 17"/>
                    <a:gd name="T7" fmla="*/ 0 h 78"/>
                    <a:gd name="T8" fmla="*/ 0 w 17"/>
                    <a:gd name="T9" fmla="*/ 0 h 78"/>
                    <a:gd name="T10" fmla="*/ 0 60000 65536"/>
                    <a:gd name="T11" fmla="*/ 0 60000 65536"/>
                    <a:gd name="T12" fmla="*/ 0 60000 65536"/>
                    <a:gd name="T13" fmla="*/ 0 60000 65536"/>
                    <a:gd name="T14" fmla="*/ 0 60000 65536"/>
                    <a:gd name="T15" fmla="*/ 0 w 17"/>
                    <a:gd name="T16" fmla="*/ 0 h 78"/>
                    <a:gd name="T17" fmla="*/ 17 w 17"/>
                    <a:gd name="T18" fmla="*/ 78 h 78"/>
                  </a:gdLst>
                  <a:ahLst/>
                  <a:cxnLst>
                    <a:cxn ang="T10">
                      <a:pos x="T0" y="T1"/>
                    </a:cxn>
                    <a:cxn ang="T11">
                      <a:pos x="T2" y="T3"/>
                    </a:cxn>
                    <a:cxn ang="T12">
                      <a:pos x="T4" y="T5"/>
                    </a:cxn>
                    <a:cxn ang="T13">
                      <a:pos x="T6" y="T7"/>
                    </a:cxn>
                    <a:cxn ang="T14">
                      <a:pos x="T8" y="T9"/>
                    </a:cxn>
                  </a:cxnLst>
                  <a:rect l="T15" t="T16" r="T17" b="T18"/>
                  <a:pathLst>
                    <a:path w="17" h="78">
                      <a:moveTo>
                        <a:pt x="0" y="1"/>
                      </a:moveTo>
                      <a:lnTo>
                        <a:pt x="0" y="78"/>
                      </a:lnTo>
                      <a:lnTo>
                        <a:pt x="17" y="77"/>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632" name="Group 50"/>
              <p:cNvGrpSpPr>
                <a:grpSpLocks/>
              </p:cNvGrpSpPr>
              <p:nvPr/>
            </p:nvGrpSpPr>
            <p:grpSpPr bwMode="auto">
              <a:xfrm>
                <a:off x="3040" y="2255"/>
                <a:ext cx="71" cy="27"/>
                <a:chOff x="3040" y="2255"/>
                <a:chExt cx="71" cy="27"/>
              </a:xfrm>
            </p:grpSpPr>
            <p:grpSp>
              <p:nvGrpSpPr>
                <p:cNvPr id="650" name="Group 51"/>
                <p:cNvGrpSpPr>
                  <a:grpSpLocks/>
                </p:cNvGrpSpPr>
                <p:nvPr/>
              </p:nvGrpSpPr>
              <p:grpSpPr bwMode="auto">
                <a:xfrm>
                  <a:off x="3040" y="2255"/>
                  <a:ext cx="36" cy="26"/>
                  <a:chOff x="3040" y="2255"/>
                  <a:chExt cx="36" cy="26"/>
                </a:xfrm>
              </p:grpSpPr>
              <p:sp>
                <p:nvSpPr>
                  <p:cNvPr id="656" name="Freeform 52"/>
                  <p:cNvSpPr>
                    <a:spLocks/>
                  </p:cNvSpPr>
                  <p:nvPr/>
                </p:nvSpPr>
                <p:spPr bwMode="auto">
                  <a:xfrm>
                    <a:off x="3040"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7" name="Freeform 53"/>
                  <p:cNvSpPr>
                    <a:spLocks/>
                  </p:cNvSpPr>
                  <p:nvPr/>
                </p:nvSpPr>
                <p:spPr bwMode="auto">
                  <a:xfrm>
                    <a:off x="3049"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8" name="Freeform 54"/>
                  <p:cNvSpPr>
                    <a:spLocks/>
                  </p:cNvSpPr>
                  <p:nvPr/>
                </p:nvSpPr>
                <p:spPr bwMode="auto">
                  <a:xfrm>
                    <a:off x="3058"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9" name="Freeform 55"/>
                  <p:cNvSpPr>
                    <a:spLocks/>
                  </p:cNvSpPr>
                  <p:nvPr/>
                </p:nvSpPr>
                <p:spPr bwMode="auto">
                  <a:xfrm>
                    <a:off x="3067" y="2255"/>
                    <a:ext cx="9" cy="26"/>
                  </a:xfrm>
                  <a:custGeom>
                    <a:avLst/>
                    <a:gdLst>
                      <a:gd name="T0" fmla="*/ 0 w 17"/>
                      <a:gd name="T1" fmla="*/ 1 h 79"/>
                      <a:gd name="T2" fmla="*/ 0 w 17"/>
                      <a:gd name="T3" fmla="*/ 26 h 79"/>
                      <a:gd name="T4" fmla="*/ 9 w 17"/>
                      <a:gd name="T5" fmla="*/ 26 h 79"/>
                      <a:gd name="T6" fmla="*/ 9 w 17"/>
                      <a:gd name="T7" fmla="*/ 0 h 79"/>
                      <a:gd name="T8" fmla="*/ 0 w 17"/>
                      <a:gd name="T9" fmla="*/ 1 h 79"/>
                      <a:gd name="T10" fmla="*/ 0 60000 65536"/>
                      <a:gd name="T11" fmla="*/ 0 60000 65536"/>
                      <a:gd name="T12" fmla="*/ 0 60000 65536"/>
                      <a:gd name="T13" fmla="*/ 0 60000 65536"/>
                      <a:gd name="T14" fmla="*/ 0 60000 65536"/>
                      <a:gd name="T15" fmla="*/ 0 w 17"/>
                      <a:gd name="T16" fmla="*/ 0 h 79"/>
                      <a:gd name="T17" fmla="*/ 17 w 17"/>
                      <a:gd name="T18" fmla="*/ 79 h 79"/>
                    </a:gdLst>
                    <a:ahLst/>
                    <a:cxnLst>
                      <a:cxn ang="T10">
                        <a:pos x="T0" y="T1"/>
                      </a:cxn>
                      <a:cxn ang="T11">
                        <a:pos x="T2" y="T3"/>
                      </a:cxn>
                      <a:cxn ang="T12">
                        <a:pos x="T4" y="T5"/>
                      </a:cxn>
                      <a:cxn ang="T13">
                        <a:pos x="T6" y="T7"/>
                      </a:cxn>
                      <a:cxn ang="T14">
                        <a:pos x="T8" y="T9"/>
                      </a:cxn>
                    </a:cxnLst>
                    <a:rect l="T15" t="T16" r="T17" b="T18"/>
                    <a:pathLst>
                      <a:path w="17" h="79">
                        <a:moveTo>
                          <a:pt x="0" y="2"/>
                        </a:moveTo>
                        <a:lnTo>
                          <a:pt x="0" y="79"/>
                        </a:lnTo>
                        <a:lnTo>
                          <a:pt x="17" y="78"/>
                        </a:lnTo>
                        <a:lnTo>
                          <a:pt x="17"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651" name="Group 56"/>
                <p:cNvGrpSpPr>
                  <a:grpSpLocks/>
                </p:cNvGrpSpPr>
                <p:nvPr/>
              </p:nvGrpSpPr>
              <p:grpSpPr bwMode="auto">
                <a:xfrm>
                  <a:off x="3076" y="2256"/>
                  <a:ext cx="35" cy="26"/>
                  <a:chOff x="3076" y="2256"/>
                  <a:chExt cx="35" cy="26"/>
                </a:xfrm>
              </p:grpSpPr>
              <p:sp>
                <p:nvSpPr>
                  <p:cNvPr id="652" name="Freeform 57"/>
                  <p:cNvSpPr>
                    <a:spLocks/>
                  </p:cNvSpPr>
                  <p:nvPr/>
                </p:nvSpPr>
                <p:spPr bwMode="auto">
                  <a:xfrm>
                    <a:off x="3076"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3" name="Freeform 58"/>
                  <p:cNvSpPr>
                    <a:spLocks/>
                  </p:cNvSpPr>
                  <p:nvPr/>
                </p:nvSpPr>
                <p:spPr bwMode="auto">
                  <a:xfrm>
                    <a:off x="3085"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4" name="Freeform 59"/>
                  <p:cNvSpPr>
                    <a:spLocks/>
                  </p:cNvSpPr>
                  <p:nvPr/>
                </p:nvSpPr>
                <p:spPr bwMode="auto">
                  <a:xfrm>
                    <a:off x="3094" y="2256"/>
                    <a:ext cx="9" cy="26"/>
                  </a:xfrm>
                  <a:custGeom>
                    <a:avLst/>
                    <a:gdLst>
                      <a:gd name="T0" fmla="*/ 0 w 19"/>
                      <a:gd name="T1" fmla="*/ 0 h 78"/>
                      <a:gd name="T2" fmla="*/ 0 w 19"/>
                      <a:gd name="T3" fmla="*/ 26 h 78"/>
                      <a:gd name="T4" fmla="*/ 9 w 19"/>
                      <a:gd name="T5" fmla="*/ 26 h 78"/>
                      <a:gd name="T6" fmla="*/ 9 w 19"/>
                      <a:gd name="T7" fmla="*/ 0 h 78"/>
                      <a:gd name="T8" fmla="*/ 0 w 19"/>
                      <a:gd name="T9" fmla="*/ 0 h 78"/>
                      <a:gd name="T10" fmla="*/ 0 60000 65536"/>
                      <a:gd name="T11" fmla="*/ 0 60000 65536"/>
                      <a:gd name="T12" fmla="*/ 0 60000 65536"/>
                      <a:gd name="T13" fmla="*/ 0 60000 65536"/>
                      <a:gd name="T14" fmla="*/ 0 60000 65536"/>
                      <a:gd name="T15" fmla="*/ 0 w 19"/>
                      <a:gd name="T16" fmla="*/ 0 h 78"/>
                      <a:gd name="T17" fmla="*/ 19 w 19"/>
                      <a:gd name="T18" fmla="*/ 78 h 78"/>
                    </a:gdLst>
                    <a:ahLst/>
                    <a:cxnLst>
                      <a:cxn ang="T10">
                        <a:pos x="T0" y="T1"/>
                      </a:cxn>
                      <a:cxn ang="T11">
                        <a:pos x="T2" y="T3"/>
                      </a:cxn>
                      <a:cxn ang="T12">
                        <a:pos x="T4" y="T5"/>
                      </a:cxn>
                      <a:cxn ang="T13">
                        <a:pos x="T6" y="T7"/>
                      </a:cxn>
                      <a:cxn ang="T14">
                        <a:pos x="T8" y="T9"/>
                      </a:cxn>
                    </a:cxnLst>
                    <a:rect l="T15" t="T16" r="T17" b="T18"/>
                    <a:pathLst>
                      <a:path w="19" h="78">
                        <a:moveTo>
                          <a:pt x="0" y="1"/>
                        </a:moveTo>
                        <a:lnTo>
                          <a:pt x="0" y="78"/>
                        </a:lnTo>
                        <a:lnTo>
                          <a:pt x="19" y="77"/>
                        </a:lnTo>
                        <a:lnTo>
                          <a:pt x="19"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55" name="Freeform 60"/>
                  <p:cNvSpPr>
                    <a:spLocks/>
                  </p:cNvSpPr>
                  <p:nvPr/>
                </p:nvSpPr>
                <p:spPr bwMode="auto">
                  <a:xfrm>
                    <a:off x="3103" y="2256"/>
                    <a:ext cx="8" cy="26"/>
                  </a:xfrm>
                  <a:custGeom>
                    <a:avLst/>
                    <a:gdLst>
                      <a:gd name="T0" fmla="*/ 0 w 17"/>
                      <a:gd name="T1" fmla="*/ 0 h 78"/>
                      <a:gd name="T2" fmla="*/ 0 w 17"/>
                      <a:gd name="T3" fmla="*/ 26 h 78"/>
                      <a:gd name="T4" fmla="*/ 8 w 17"/>
                      <a:gd name="T5" fmla="*/ 26 h 78"/>
                      <a:gd name="T6" fmla="*/ 8 w 17"/>
                      <a:gd name="T7" fmla="*/ 0 h 78"/>
                      <a:gd name="T8" fmla="*/ 0 w 17"/>
                      <a:gd name="T9" fmla="*/ 0 h 78"/>
                      <a:gd name="T10" fmla="*/ 0 60000 65536"/>
                      <a:gd name="T11" fmla="*/ 0 60000 65536"/>
                      <a:gd name="T12" fmla="*/ 0 60000 65536"/>
                      <a:gd name="T13" fmla="*/ 0 60000 65536"/>
                      <a:gd name="T14" fmla="*/ 0 60000 65536"/>
                      <a:gd name="T15" fmla="*/ 0 w 17"/>
                      <a:gd name="T16" fmla="*/ 0 h 78"/>
                      <a:gd name="T17" fmla="*/ 17 w 17"/>
                      <a:gd name="T18" fmla="*/ 78 h 78"/>
                    </a:gdLst>
                    <a:ahLst/>
                    <a:cxnLst>
                      <a:cxn ang="T10">
                        <a:pos x="T0" y="T1"/>
                      </a:cxn>
                      <a:cxn ang="T11">
                        <a:pos x="T2" y="T3"/>
                      </a:cxn>
                      <a:cxn ang="T12">
                        <a:pos x="T4" y="T5"/>
                      </a:cxn>
                      <a:cxn ang="T13">
                        <a:pos x="T6" y="T7"/>
                      </a:cxn>
                      <a:cxn ang="T14">
                        <a:pos x="T8" y="T9"/>
                      </a:cxn>
                    </a:cxnLst>
                    <a:rect l="T15" t="T16" r="T17" b="T18"/>
                    <a:pathLst>
                      <a:path w="17" h="78">
                        <a:moveTo>
                          <a:pt x="0" y="1"/>
                        </a:moveTo>
                        <a:lnTo>
                          <a:pt x="0" y="78"/>
                        </a:lnTo>
                        <a:lnTo>
                          <a:pt x="17" y="77"/>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grpSp>
            <p:nvGrpSpPr>
              <p:cNvPr id="633" name="Group 61"/>
              <p:cNvGrpSpPr>
                <a:grpSpLocks/>
              </p:cNvGrpSpPr>
              <p:nvPr/>
            </p:nvGrpSpPr>
            <p:grpSpPr bwMode="auto">
              <a:xfrm>
                <a:off x="3111" y="2255"/>
                <a:ext cx="71" cy="27"/>
                <a:chOff x="3111" y="2255"/>
                <a:chExt cx="71" cy="27"/>
              </a:xfrm>
            </p:grpSpPr>
            <p:grpSp>
              <p:nvGrpSpPr>
                <p:cNvPr id="640" name="Group 62"/>
                <p:cNvGrpSpPr>
                  <a:grpSpLocks/>
                </p:cNvGrpSpPr>
                <p:nvPr/>
              </p:nvGrpSpPr>
              <p:grpSpPr bwMode="auto">
                <a:xfrm>
                  <a:off x="3111" y="2255"/>
                  <a:ext cx="36" cy="26"/>
                  <a:chOff x="3111" y="2255"/>
                  <a:chExt cx="36" cy="26"/>
                </a:xfrm>
              </p:grpSpPr>
              <p:sp>
                <p:nvSpPr>
                  <p:cNvPr id="646" name="Freeform 63"/>
                  <p:cNvSpPr>
                    <a:spLocks/>
                  </p:cNvSpPr>
                  <p:nvPr/>
                </p:nvSpPr>
                <p:spPr bwMode="auto">
                  <a:xfrm>
                    <a:off x="3111"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7" name="Freeform 64"/>
                  <p:cNvSpPr>
                    <a:spLocks/>
                  </p:cNvSpPr>
                  <p:nvPr/>
                </p:nvSpPr>
                <p:spPr bwMode="auto">
                  <a:xfrm>
                    <a:off x="3120"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8" name="Freeform 65"/>
                  <p:cNvSpPr>
                    <a:spLocks/>
                  </p:cNvSpPr>
                  <p:nvPr/>
                </p:nvSpPr>
                <p:spPr bwMode="auto">
                  <a:xfrm>
                    <a:off x="3129"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9" name="Freeform 66"/>
                  <p:cNvSpPr>
                    <a:spLocks/>
                  </p:cNvSpPr>
                  <p:nvPr/>
                </p:nvSpPr>
                <p:spPr bwMode="auto">
                  <a:xfrm>
                    <a:off x="3138" y="2255"/>
                    <a:ext cx="9" cy="26"/>
                  </a:xfrm>
                  <a:custGeom>
                    <a:avLst/>
                    <a:gdLst>
                      <a:gd name="T0" fmla="*/ 0 w 17"/>
                      <a:gd name="T1" fmla="*/ 1 h 79"/>
                      <a:gd name="T2" fmla="*/ 0 w 17"/>
                      <a:gd name="T3" fmla="*/ 26 h 79"/>
                      <a:gd name="T4" fmla="*/ 9 w 17"/>
                      <a:gd name="T5" fmla="*/ 26 h 79"/>
                      <a:gd name="T6" fmla="*/ 9 w 17"/>
                      <a:gd name="T7" fmla="*/ 0 h 79"/>
                      <a:gd name="T8" fmla="*/ 0 w 17"/>
                      <a:gd name="T9" fmla="*/ 1 h 79"/>
                      <a:gd name="T10" fmla="*/ 0 60000 65536"/>
                      <a:gd name="T11" fmla="*/ 0 60000 65536"/>
                      <a:gd name="T12" fmla="*/ 0 60000 65536"/>
                      <a:gd name="T13" fmla="*/ 0 60000 65536"/>
                      <a:gd name="T14" fmla="*/ 0 60000 65536"/>
                      <a:gd name="T15" fmla="*/ 0 w 17"/>
                      <a:gd name="T16" fmla="*/ 0 h 79"/>
                      <a:gd name="T17" fmla="*/ 17 w 17"/>
                      <a:gd name="T18" fmla="*/ 79 h 79"/>
                    </a:gdLst>
                    <a:ahLst/>
                    <a:cxnLst>
                      <a:cxn ang="T10">
                        <a:pos x="T0" y="T1"/>
                      </a:cxn>
                      <a:cxn ang="T11">
                        <a:pos x="T2" y="T3"/>
                      </a:cxn>
                      <a:cxn ang="T12">
                        <a:pos x="T4" y="T5"/>
                      </a:cxn>
                      <a:cxn ang="T13">
                        <a:pos x="T6" y="T7"/>
                      </a:cxn>
                      <a:cxn ang="T14">
                        <a:pos x="T8" y="T9"/>
                      </a:cxn>
                    </a:cxnLst>
                    <a:rect l="T15" t="T16" r="T17" b="T18"/>
                    <a:pathLst>
                      <a:path w="17" h="79">
                        <a:moveTo>
                          <a:pt x="0" y="2"/>
                        </a:moveTo>
                        <a:lnTo>
                          <a:pt x="0" y="79"/>
                        </a:lnTo>
                        <a:lnTo>
                          <a:pt x="17" y="78"/>
                        </a:lnTo>
                        <a:lnTo>
                          <a:pt x="17"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641" name="Group 67"/>
                <p:cNvGrpSpPr>
                  <a:grpSpLocks/>
                </p:cNvGrpSpPr>
                <p:nvPr/>
              </p:nvGrpSpPr>
              <p:grpSpPr bwMode="auto">
                <a:xfrm>
                  <a:off x="3147" y="2256"/>
                  <a:ext cx="35" cy="26"/>
                  <a:chOff x="3147" y="2256"/>
                  <a:chExt cx="35" cy="26"/>
                </a:xfrm>
              </p:grpSpPr>
              <p:sp>
                <p:nvSpPr>
                  <p:cNvPr id="642" name="Freeform 68"/>
                  <p:cNvSpPr>
                    <a:spLocks/>
                  </p:cNvSpPr>
                  <p:nvPr/>
                </p:nvSpPr>
                <p:spPr bwMode="auto">
                  <a:xfrm>
                    <a:off x="3147"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3" name="Freeform 69"/>
                  <p:cNvSpPr>
                    <a:spLocks/>
                  </p:cNvSpPr>
                  <p:nvPr/>
                </p:nvSpPr>
                <p:spPr bwMode="auto">
                  <a:xfrm>
                    <a:off x="3156"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4" name="Freeform 70"/>
                  <p:cNvSpPr>
                    <a:spLocks/>
                  </p:cNvSpPr>
                  <p:nvPr/>
                </p:nvSpPr>
                <p:spPr bwMode="auto">
                  <a:xfrm>
                    <a:off x="3165" y="2256"/>
                    <a:ext cx="8" cy="26"/>
                  </a:xfrm>
                  <a:custGeom>
                    <a:avLst/>
                    <a:gdLst>
                      <a:gd name="T0" fmla="*/ 0 w 17"/>
                      <a:gd name="T1" fmla="*/ 0 h 78"/>
                      <a:gd name="T2" fmla="*/ 0 w 17"/>
                      <a:gd name="T3" fmla="*/ 26 h 78"/>
                      <a:gd name="T4" fmla="*/ 8 w 17"/>
                      <a:gd name="T5" fmla="*/ 26 h 78"/>
                      <a:gd name="T6" fmla="*/ 8 w 17"/>
                      <a:gd name="T7" fmla="*/ 0 h 78"/>
                      <a:gd name="T8" fmla="*/ 0 w 17"/>
                      <a:gd name="T9" fmla="*/ 0 h 78"/>
                      <a:gd name="T10" fmla="*/ 0 60000 65536"/>
                      <a:gd name="T11" fmla="*/ 0 60000 65536"/>
                      <a:gd name="T12" fmla="*/ 0 60000 65536"/>
                      <a:gd name="T13" fmla="*/ 0 60000 65536"/>
                      <a:gd name="T14" fmla="*/ 0 60000 65536"/>
                      <a:gd name="T15" fmla="*/ 0 w 17"/>
                      <a:gd name="T16" fmla="*/ 0 h 78"/>
                      <a:gd name="T17" fmla="*/ 17 w 17"/>
                      <a:gd name="T18" fmla="*/ 78 h 78"/>
                    </a:gdLst>
                    <a:ahLst/>
                    <a:cxnLst>
                      <a:cxn ang="T10">
                        <a:pos x="T0" y="T1"/>
                      </a:cxn>
                      <a:cxn ang="T11">
                        <a:pos x="T2" y="T3"/>
                      </a:cxn>
                      <a:cxn ang="T12">
                        <a:pos x="T4" y="T5"/>
                      </a:cxn>
                      <a:cxn ang="T13">
                        <a:pos x="T6" y="T7"/>
                      </a:cxn>
                      <a:cxn ang="T14">
                        <a:pos x="T8" y="T9"/>
                      </a:cxn>
                    </a:cxnLst>
                    <a:rect l="T15" t="T16" r="T17" b="T18"/>
                    <a:pathLst>
                      <a:path w="17" h="78">
                        <a:moveTo>
                          <a:pt x="0" y="1"/>
                        </a:moveTo>
                        <a:lnTo>
                          <a:pt x="0" y="78"/>
                        </a:lnTo>
                        <a:lnTo>
                          <a:pt x="17" y="77"/>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45" name="Freeform 71"/>
                  <p:cNvSpPr>
                    <a:spLocks/>
                  </p:cNvSpPr>
                  <p:nvPr/>
                </p:nvSpPr>
                <p:spPr bwMode="auto">
                  <a:xfrm>
                    <a:off x="3173" y="2256"/>
                    <a:ext cx="9" cy="26"/>
                  </a:xfrm>
                  <a:custGeom>
                    <a:avLst/>
                    <a:gdLst>
                      <a:gd name="T0" fmla="*/ 0 w 18"/>
                      <a:gd name="T1" fmla="*/ 0 h 78"/>
                      <a:gd name="T2" fmla="*/ 0 w 18"/>
                      <a:gd name="T3" fmla="*/ 26 h 78"/>
                      <a:gd name="T4" fmla="*/ 9 w 18"/>
                      <a:gd name="T5" fmla="*/ 26 h 78"/>
                      <a:gd name="T6" fmla="*/ 9 w 18"/>
                      <a:gd name="T7" fmla="*/ 0 h 78"/>
                      <a:gd name="T8" fmla="*/ 0 w 18"/>
                      <a:gd name="T9" fmla="*/ 0 h 78"/>
                      <a:gd name="T10" fmla="*/ 0 60000 65536"/>
                      <a:gd name="T11" fmla="*/ 0 60000 65536"/>
                      <a:gd name="T12" fmla="*/ 0 60000 65536"/>
                      <a:gd name="T13" fmla="*/ 0 60000 65536"/>
                      <a:gd name="T14" fmla="*/ 0 60000 65536"/>
                      <a:gd name="T15" fmla="*/ 0 w 18"/>
                      <a:gd name="T16" fmla="*/ 0 h 78"/>
                      <a:gd name="T17" fmla="*/ 18 w 18"/>
                      <a:gd name="T18" fmla="*/ 78 h 78"/>
                    </a:gdLst>
                    <a:ahLst/>
                    <a:cxnLst>
                      <a:cxn ang="T10">
                        <a:pos x="T0" y="T1"/>
                      </a:cxn>
                      <a:cxn ang="T11">
                        <a:pos x="T2" y="T3"/>
                      </a:cxn>
                      <a:cxn ang="T12">
                        <a:pos x="T4" y="T5"/>
                      </a:cxn>
                      <a:cxn ang="T13">
                        <a:pos x="T6" y="T7"/>
                      </a:cxn>
                      <a:cxn ang="T14">
                        <a:pos x="T8" y="T9"/>
                      </a:cxn>
                    </a:cxnLst>
                    <a:rect l="T15" t="T16" r="T17" b="T18"/>
                    <a:pathLst>
                      <a:path w="18" h="78">
                        <a:moveTo>
                          <a:pt x="0" y="1"/>
                        </a:moveTo>
                        <a:lnTo>
                          <a:pt x="0" y="78"/>
                        </a:lnTo>
                        <a:lnTo>
                          <a:pt x="18" y="77"/>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grpSp>
            <p:nvGrpSpPr>
              <p:cNvPr id="634" name="Group 72"/>
              <p:cNvGrpSpPr>
                <a:grpSpLocks/>
              </p:cNvGrpSpPr>
              <p:nvPr/>
            </p:nvGrpSpPr>
            <p:grpSpPr bwMode="auto">
              <a:xfrm>
                <a:off x="3182" y="2255"/>
                <a:ext cx="35" cy="26"/>
                <a:chOff x="3182" y="2255"/>
                <a:chExt cx="35" cy="26"/>
              </a:xfrm>
            </p:grpSpPr>
            <p:sp>
              <p:nvSpPr>
                <p:cNvPr id="636" name="Freeform 73"/>
                <p:cNvSpPr>
                  <a:spLocks/>
                </p:cNvSpPr>
                <p:nvPr/>
              </p:nvSpPr>
              <p:spPr bwMode="auto">
                <a:xfrm>
                  <a:off x="3182" y="2255"/>
                  <a:ext cx="9" cy="26"/>
                </a:xfrm>
                <a:custGeom>
                  <a:avLst/>
                  <a:gdLst>
                    <a:gd name="T0" fmla="*/ 0 w 19"/>
                    <a:gd name="T1" fmla="*/ 1 h 79"/>
                    <a:gd name="T2" fmla="*/ 0 w 19"/>
                    <a:gd name="T3" fmla="*/ 26 h 79"/>
                    <a:gd name="T4" fmla="*/ 9 w 19"/>
                    <a:gd name="T5" fmla="*/ 26 h 79"/>
                    <a:gd name="T6" fmla="*/ 9 w 19"/>
                    <a:gd name="T7" fmla="*/ 0 h 79"/>
                    <a:gd name="T8" fmla="*/ 0 w 19"/>
                    <a:gd name="T9" fmla="*/ 1 h 79"/>
                    <a:gd name="T10" fmla="*/ 0 60000 65536"/>
                    <a:gd name="T11" fmla="*/ 0 60000 65536"/>
                    <a:gd name="T12" fmla="*/ 0 60000 65536"/>
                    <a:gd name="T13" fmla="*/ 0 60000 65536"/>
                    <a:gd name="T14" fmla="*/ 0 60000 65536"/>
                    <a:gd name="T15" fmla="*/ 0 w 19"/>
                    <a:gd name="T16" fmla="*/ 0 h 79"/>
                    <a:gd name="T17" fmla="*/ 19 w 19"/>
                    <a:gd name="T18" fmla="*/ 79 h 79"/>
                  </a:gdLst>
                  <a:ahLst/>
                  <a:cxnLst>
                    <a:cxn ang="T10">
                      <a:pos x="T0" y="T1"/>
                    </a:cxn>
                    <a:cxn ang="T11">
                      <a:pos x="T2" y="T3"/>
                    </a:cxn>
                    <a:cxn ang="T12">
                      <a:pos x="T4" y="T5"/>
                    </a:cxn>
                    <a:cxn ang="T13">
                      <a:pos x="T6" y="T7"/>
                    </a:cxn>
                    <a:cxn ang="T14">
                      <a:pos x="T8" y="T9"/>
                    </a:cxn>
                  </a:cxnLst>
                  <a:rect l="T15" t="T16" r="T17" b="T18"/>
                  <a:pathLst>
                    <a:path w="19" h="79">
                      <a:moveTo>
                        <a:pt x="0" y="2"/>
                      </a:moveTo>
                      <a:lnTo>
                        <a:pt x="0" y="79"/>
                      </a:lnTo>
                      <a:lnTo>
                        <a:pt x="19" y="78"/>
                      </a:lnTo>
                      <a:lnTo>
                        <a:pt x="19"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37" name="Freeform 74"/>
                <p:cNvSpPr>
                  <a:spLocks/>
                </p:cNvSpPr>
                <p:nvPr/>
              </p:nvSpPr>
              <p:spPr bwMode="auto">
                <a:xfrm>
                  <a:off x="3191"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38" name="Freeform 75"/>
                <p:cNvSpPr>
                  <a:spLocks/>
                </p:cNvSpPr>
                <p:nvPr/>
              </p:nvSpPr>
              <p:spPr bwMode="auto">
                <a:xfrm>
                  <a:off x="3200" y="2255"/>
                  <a:ext cx="8" cy="26"/>
                </a:xfrm>
                <a:custGeom>
                  <a:avLst/>
                  <a:gdLst>
                    <a:gd name="T0" fmla="*/ 0 w 17"/>
                    <a:gd name="T1" fmla="*/ 1 h 79"/>
                    <a:gd name="T2" fmla="*/ 0 w 17"/>
                    <a:gd name="T3" fmla="*/ 26 h 79"/>
                    <a:gd name="T4" fmla="*/ 8 w 17"/>
                    <a:gd name="T5" fmla="*/ 26 h 79"/>
                    <a:gd name="T6" fmla="*/ 8 w 17"/>
                    <a:gd name="T7" fmla="*/ 0 h 79"/>
                    <a:gd name="T8" fmla="*/ 0 w 17"/>
                    <a:gd name="T9" fmla="*/ 1 h 79"/>
                    <a:gd name="T10" fmla="*/ 0 60000 65536"/>
                    <a:gd name="T11" fmla="*/ 0 60000 65536"/>
                    <a:gd name="T12" fmla="*/ 0 60000 65536"/>
                    <a:gd name="T13" fmla="*/ 0 60000 65536"/>
                    <a:gd name="T14" fmla="*/ 0 60000 65536"/>
                    <a:gd name="T15" fmla="*/ 0 w 17"/>
                    <a:gd name="T16" fmla="*/ 0 h 79"/>
                    <a:gd name="T17" fmla="*/ 17 w 17"/>
                    <a:gd name="T18" fmla="*/ 79 h 79"/>
                  </a:gdLst>
                  <a:ahLst/>
                  <a:cxnLst>
                    <a:cxn ang="T10">
                      <a:pos x="T0" y="T1"/>
                    </a:cxn>
                    <a:cxn ang="T11">
                      <a:pos x="T2" y="T3"/>
                    </a:cxn>
                    <a:cxn ang="T12">
                      <a:pos x="T4" y="T5"/>
                    </a:cxn>
                    <a:cxn ang="T13">
                      <a:pos x="T6" y="T7"/>
                    </a:cxn>
                    <a:cxn ang="T14">
                      <a:pos x="T8" y="T9"/>
                    </a:cxn>
                  </a:cxnLst>
                  <a:rect l="T15" t="T16" r="T17" b="T18"/>
                  <a:pathLst>
                    <a:path w="17" h="79">
                      <a:moveTo>
                        <a:pt x="0" y="2"/>
                      </a:moveTo>
                      <a:lnTo>
                        <a:pt x="0" y="79"/>
                      </a:lnTo>
                      <a:lnTo>
                        <a:pt x="17" y="78"/>
                      </a:lnTo>
                      <a:lnTo>
                        <a:pt x="17"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sp>
              <p:nvSpPr>
                <p:cNvPr id="639" name="Freeform 76"/>
                <p:cNvSpPr>
                  <a:spLocks/>
                </p:cNvSpPr>
                <p:nvPr/>
              </p:nvSpPr>
              <p:spPr bwMode="auto">
                <a:xfrm>
                  <a:off x="3208" y="2255"/>
                  <a:ext cx="9" cy="26"/>
                </a:xfrm>
                <a:custGeom>
                  <a:avLst/>
                  <a:gdLst>
                    <a:gd name="T0" fmla="*/ 0 w 18"/>
                    <a:gd name="T1" fmla="*/ 1 h 79"/>
                    <a:gd name="T2" fmla="*/ 0 w 18"/>
                    <a:gd name="T3" fmla="*/ 26 h 79"/>
                    <a:gd name="T4" fmla="*/ 9 w 18"/>
                    <a:gd name="T5" fmla="*/ 26 h 79"/>
                    <a:gd name="T6" fmla="*/ 9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grpSp>
          <p:sp>
            <p:nvSpPr>
              <p:cNvPr id="635" name="Freeform 77"/>
              <p:cNvSpPr>
                <a:spLocks/>
              </p:cNvSpPr>
              <p:nvPr/>
            </p:nvSpPr>
            <p:spPr bwMode="auto">
              <a:xfrm>
                <a:off x="3218" y="2255"/>
                <a:ext cx="10" cy="26"/>
              </a:xfrm>
              <a:custGeom>
                <a:avLst/>
                <a:gdLst>
                  <a:gd name="T0" fmla="*/ 0 w 18"/>
                  <a:gd name="T1" fmla="*/ 1 h 79"/>
                  <a:gd name="T2" fmla="*/ 0 w 18"/>
                  <a:gd name="T3" fmla="*/ 26 h 79"/>
                  <a:gd name="T4" fmla="*/ 10 w 18"/>
                  <a:gd name="T5" fmla="*/ 26 h 79"/>
                  <a:gd name="T6" fmla="*/ 10 w 18"/>
                  <a:gd name="T7" fmla="*/ 0 h 79"/>
                  <a:gd name="T8" fmla="*/ 0 w 18"/>
                  <a:gd name="T9" fmla="*/ 1 h 79"/>
                  <a:gd name="T10" fmla="*/ 0 60000 65536"/>
                  <a:gd name="T11" fmla="*/ 0 60000 65536"/>
                  <a:gd name="T12" fmla="*/ 0 60000 65536"/>
                  <a:gd name="T13" fmla="*/ 0 60000 65536"/>
                  <a:gd name="T14" fmla="*/ 0 60000 65536"/>
                  <a:gd name="T15" fmla="*/ 0 w 18"/>
                  <a:gd name="T16" fmla="*/ 0 h 79"/>
                  <a:gd name="T17" fmla="*/ 18 w 18"/>
                  <a:gd name="T18" fmla="*/ 79 h 79"/>
                </a:gdLst>
                <a:ahLst/>
                <a:cxnLst>
                  <a:cxn ang="T10">
                    <a:pos x="T0" y="T1"/>
                  </a:cxn>
                  <a:cxn ang="T11">
                    <a:pos x="T2" y="T3"/>
                  </a:cxn>
                  <a:cxn ang="T12">
                    <a:pos x="T4" y="T5"/>
                  </a:cxn>
                  <a:cxn ang="T13">
                    <a:pos x="T6" y="T7"/>
                  </a:cxn>
                  <a:cxn ang="T14">
                    <a:pos x="T8" y="T9"/>
                  </a:cxn>
                </a:cxnLst>
                <a:rect l="T15" t="T16" r="T17" b="T18"/>
                <a:pathLst>
                  <a:path w="18" h="79">
                    <a:moveTo>
                      <a:pt x="0" y="2"/>
                    </a:moveTo>
                    <a:lnTo>
                      <a:pt x="0" y="79"/>
                    </a:lnTo>
                    <a:lnTo>
                      <a:pt x="18" y="78"/>
                    </a:lnTo>
                    <a:lnTo>
                      <a:pt x="18" y="0"/>
                    </a:lnTo>
                    <a:lnTo>
                      <a:pt x="0" y="2"/>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543" name="Group 78"/>
            <p:cNvGrpSpPr>
              <a:grpSpLocks/>
            </p:cNvGrpSpPr>
            <p:nvPr/>
          </p:nvGrpSpPr>
          <p:grpSpPr bwMode="auto">
            <a:xfrm>
              <a:off x="2969" y="2284"/>
              <a:ext cx="259" cy="261"/>
              <a:chOff x="2969" y="2284"/>
              <a:chExt cx="259" cy="261"/>
            </a:xfrm>
          </p:grpSpPr>
          <p:sp>
            <p:nvSpPr>
              <p:cNvPr id="625" name="Rectangle 79"/>
              <p:cNvSpPr>
                <a:spLocks noChangeArrowheads="1"/>
              </p:cNvSpPr>
              <p:nvPr/>
            </p:nvSpPr>
            <p:spPr bwMode="auto">
              <a:xfrm>
                <a:off x="2969" y="2284"/>
                <a:ext cx="259" cy="261"/>
              </a:xfrm>
              <a:prstGeom prst="rect">
                <a:avLst/>
              </a:prstGeom>
              <a:solidFill>
                <a:srgbClr val="E0E0E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26" name="Rectangle 80"/>
              <p:cNvSpPr>
                <a:spLocks noChangeArrowheads="1"/>
              </p:cNvSpPr>
              <p:nvPr/>
            </p:nvSpPr>
            <p:spPr bwMode="auto">
              <a:xfrm>
                <a:off x="2998" y="2310"/>
                <a:ext cx="5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grpSp>
          <p:nvGrpSpPr>
            <p:cNvPr id="544" name="Group 81"/>
            <p:cNvGrpSpPr>
              <a:grpSpLocks/>
            </p:cNvGrpSpPr>
            <p:nvPr/>
          </p:nvGrpSpPr>
          <p:grpSpPr bwMode="auto">
            <a:xfrm>
              <a:off x="2971" y="2123"/>
              <a:ext cx="259" cy="129"/>
              <a:chOff x="2971" y="2123"/>
              <a:chExt cx="259" cy="129"/>
            </a:xfrm>
          </p:grpSpPr>
          <p:sp>
            <p:nvSpPr>
              <p:cNvPr id="623" name="Rectangle 82"/>
              <p:cNvSpPr>
                <a:spLocks noChangeArrowheads="1"/>
              </p:cNvSpPr>
              <p:nvPr/>
            </p:nvSpPr>
            <p:spPr bwMode="auto">
              <a:xfrm>
                <a:off x="2971" y="2123"/>
                <a:ext cx="255" cy="129"/>
              </a:xfrm>
              <a:prstGeom prst="rect">
                <a:avLst/>
              </a:prstGeom>
              <a:solidFill>
                <a:srgbClr val="E0E0E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24" name="Line 83"/>
              <p:cNvSpPr>
                <a:spLocks noChangeShapeType="1"/>
              </p:cNvSpPr>
              <p:nvPr/>
            </p:nvSpPr>
            <p:spPr bwMode="auto">
              <a:xfrm>
                <a:off x="2973" y="2186"/>
                <a:ext cx="257"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ru-RU" dirty="0"/>
              </a:p>
            </p:txBody>
          </p:sp>
        </p:grpSp>
        <p:grpSp>
          <p:nvGrpSpPr>
            <p:cNvPr id="545" name="Group 84"/>
            <p:cNvGrpSpPr>
              <a:grpSpLocks/>
            </p:cNvGrpSpPr>
            <p:nvPr/>
          </p:nvGrpSpPr>
          <p:grpSpPr bwMode="auto">
            <a:xfrm>
              <a:off x="2963" y="2546"/>
              <a:ext cx="272" cy="156"/>
              <a:chOff x="2963" y="2546"/>
              <a:chExt cx="272" cy="156"/>
            </a:xfrm>
          </p:grpSpPr>
          <p:grpSp>
            <p:nvGrpSpPr>
              <p:cNvPr id="566" name="Group 85"/>
              <p:cNvGrpSpPr>
                <a:grpSpLocks/>
              </p:cNvGrpSpPr>
              <p:nvPr/>
            </p:nvGrpSpPr>
            <p:grpSpPr bwMode="auto">
              <a:xfrm>
                <a:off x="2972" y="2677"/>
                <a:ext cx="253" cy="25"/>
                <a:chOff x="2972" y="2677"/>
                <a:chExt cx="253" cy="25"/>
              </a:xfrm>
            </p:grpSpPr>
            <p:sp>
              <p:nvSpPr>
                <p:cNvPr id="586" name="Freeform 86"/>
                <p:cNvSpPr>
                  <a:spLocks/>
                </p:cNvSpPr>
                <p:nvPr/>
              </p:nvSpPr>
              <p:spPr bwMode="auto">
                <a:xfrm>
                  <a:off x="2972" y="2677"/>
                  <a:ext cx="8" cy="24"/>
                </a:xfrm>
                <a:custGeom>
                  <a:avLst/>
                  <a:gdLst>
                    <a:gd name="T0" fmla="*/ 0 w 16"/>
                    <a:gd name="T1" fmla="*/ 0 h 74"/>
                    <a:gd name="T2" fmla="*/ 0 w 16"/>
                    <a:gd name="T3" fmla="*/ 24 h 74"/>
                    <a:gd name="T4" fmla="*/ 8 w 16"/>
                    <a:gd name="T5" fmla="*/ 24 h 74"/>
                    <a:gd name="T6" fmla="*/ 8 w 16"/>
                    <a:gd name="T7" fmla="*/ 0 h 74"/>
                    <a:gd name="T8" fmla="*/ 0 w 16"/>
                    <a:gd name="T9" fmla="*/ 0 h 74"/>
                    <a:gd name="T10" fmla="*/ 0 60000 65536"/>
                    <a:gd name="T11" fmla="*/ 0 60000 65536"/>
                    <a:gd name="T12" fmla="*/ 0 60000 65536"/>
                    <a:gd name="T13" fmla="*/ 0 60000 65536"/>
                    <a:gd name="T14" fmla="*/ 0 60000 65536"/>
                    <a:gd name="T15" fmla="*/ 0 w 16"/>
                    <a:gd name="T16" fmla="*/ 0 h 74"/>
                    <a:gd name="T17" fmla="*/ 16 w 16"/>
                    <a:gd name="T18" fmla="*/ 74 h 74"/>
                  </a:gdLst>
                  <a:ahLst/>
                  <a:cxnLst>
                    <a:cxn ang="T10">
                      <a:pos x="T0" y="T1"/>
                    </a:cxn>
                    <a:cxn ang="T11">
                      <a:pos x="T2" y="T3"/>
                    </a:cxn>
                    <a:cxn ang="T12">
                      <a:pos x="T4" y="T5"/>
                    </a:cxn>
                    <a:cxn ang="T13">
                      <a:pos x="T6" y="T7"/>
                    </a:cxn>
                    <a:cxn ang="T14">
                      <a:pos x="T8" y="T9"/>
                    </a:cxn>
                  </a:cxnLst>
                  <a:rect l="T15" t="T16" r="T17" b="T18"/>
                  <a:pathLst>
                    <a:path w="16" h="74">
                      <a:moveTo>
                        <a:pt x="0" y="1"/>
                      </a:moveTo>
                      <a:lnTo>
                        <a:pt x="0" y="74"/>
                      </a:lnTo>
                      <a:lnTo>
                        <a:pt x="16" y="73"/>
                      </a:lnTo>
                      <a:lnTo>
                        <a:pt x="16"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87" name="Freeform 87"/>
                <p:cNvSpPr>
                  <a:spLocks/>
                </p:cNvSpPr>
                <p:nvPr/>
              </p:nvSpPr>
              <p:spPr bwMode="auto">
                <a:xfrm>
                  <a:off x="2979"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88" name="Freeform 88"/>
                <p:cNvSpPr>
                  <a:spLocks/>
                </p:cNvSpPr>
                <p:nvPr/>
              </p:nvSpPr>
              <p:spPr bwMode="auto">
                <a:xfrm>
                  <a:off x="2988"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89" name="Freeform 89"/>
                <p:cNvSpPr>
                  <a:spLocks/>
                </p:cNvSpPr>
                <p:nvPr/>
              </p:nvSpPr>
              <p:spPr bwMode="auto">
                <a:xfrm>
                  <a:off x="2997"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nvGrpSpPr>
                <p:cNvPr id="590" name="Group 90"/>
                <p:cNvGrpSpPr>
                  <a:grpSpLocks/>
                </p:cNvGrpSpPr>
                <p:nvPr/>
              </p:nvGrpSpPr>
              <p:grpSpPr bwMode="auto">
                <a:xfrm>
                  <a:off x="3007" y="2677"/>
                  <a:ext cx="34" cy="25"/>
                  <a:chOff x="3007" y="2677"/>
                  <a:chExt cx="34" cy="25"/>
                </a:xfrm>
              </p:grpSpPr>
              <p:sp>
                <p:nvSpPr>
                  <p:cNvPr id="619" name="Freeform 91"/>
                  <p:cNvSpPr>
                    <a:spLocks/>
                  </p:cNvSpPr>
                  <p:nvPr/>
                </p:nvSpPr>
                <p:spPr bwMode="auto">
                  <a:xfrm>
                    <a:off x="3007" y="2677"/>
                    <a:ext cx="8" cy="25"/>
                  </a:xfrm>
                  <a:custGeom>
                    <a:avLst/>
                    <a:gdLst>
                      <a:gd name="T0" fmla="*/ 0 w 17"/>
                      <a:gd name="T1" fmla="*/ 0 h 74"/>
                      <a:gd name="T2" fmla="*/ 0 w 17"/>
                      <a:gd name="T3" fmla="*/ 25 h 74"/>
                      <a:gd name="T4" fmla="*/ 8 w 17"/>
                      <a:gd name="T5" fmla="*/ 25 h 74"/>
                      <a:gd name="T6" fmla="*/ 8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20" name="Freeform 92"/>
                  <p:cNvSpPr>
                    <a:spLocks/>
                  </p:cNvSpPr>
                  <p:nvPr/>
                </p:nvSpPr>
                <p:spPr bwMode="auto">
                  <a:xfrm>
                    <a:off x="3014" y="2677"/>
                    <a:ext cx="9" cy="25"/>
                  </a:xfrm>
                  <a:custGeom>
                    <a:avLst/>
                    <a:gdLst>
                      <a:gd name="T0" fmla="*/ 0 w 18"/>
                      <a:gd name="T1" fmla="*/ 0 h 74"/>
                      <a:gd name="T2" fmla="*/ 0 w 18"/>
                      <a:gd name="T3" fmla="*/ 25 h 74"/>
                      <a:gd name="T4" fmla="*/ 9 w 18"/>
                      <a:gd name="T5" fmla="*/ 25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21" name="Freeform 93"/>
                  <p:cNvSpPr>
                    <a:spLocks/>
                  </p:cNvSpPr>
                  <p:nvPr/>
                </p:nvSpPr>
                <p:spPr bwMode="auto">
                  <a:xfrm>
                    <a:off x="3023" y="2677"/>
                    <a:ext cx="9" cy="25"/>
                  </a:xfrm>
                  <a:custGeom>
                    <a:avLst/>
                    <a:gdLst>
                      <a:gd name="T0" fmla="*/ 0 w 18"/>
                      <a:gd name="T1" fmla="*/ 0 h 74"/>
                      <a:gd name="T2" fmla="*/ 0 w 18"/>
                      <a:gd name="T3" fmla="*/ 25 h 74"/>
                      <a:gd name="T4" fmla="*/ 9 w 18"/>
                      <a:gd name="T5" fmla="*/ 25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22" name="Freeform 94"/>
                  <p:cNvSpPr>
                    <a:spLocks/>
                  </p:cNvSpPr>
                  <p:nvPr/>
                </p:nvSpPr>
                <p:spPr bwMode="auto">
                  <a:xfrm>
                    <a:off x="3032" y="2677"/>
                    <a:ext cx="9" cy="25"/>
                  </a:xfrm>
                  <a:custGeom>
                    <a:avLst/>
                    <a:gdLst>
                      <a:gd name="T0" fmla="*/ 0 w 17"/>
                      <a:gd name="T1" fmla="*/ 0 h 74"/>
                      <a:gd name="T2" fmla="*/ 0 w 17"/>
                      <a:gd name="T3" fmla="*/ 25 h 74"/>
                      <a:gd name="T4" fmla="*/ 9 w 17"/>
                      <a:gd name="T5" fmla="*/ 25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591" name="Group 95"/>
                <p:cNvGrpSpPr>
                  <a:grpSpLocks/>
                </p:cNvGrpSpPr>
                <p:nvPr/>
              </p:nvGrpSpPr>
              <p:grpSpPr bwMode="auto">
                <a:xfrm>
                  <a:off x="3041" y="2677"/>
                  <a:ext cx="70" cy="25"/>
                  <a:chOff x="3041" y="2677"/>
                  <a:chExt cx="70" cy="25"/>
                </a:xfrm>
              </p:grpSpPr>
              <p:grpSp>
                <p:nvGrpSpPr>
                  <p:cNvPr id="609" name="Group 96"/>
                  <p:cNvGrpSpPr>
                    <a:grpSpLocks/>
                  </p:cNvGrpSpPr>
                  <p:nvPr/>
                </p:nvGrpSpPr>
                <p:grpSpPr bwMode="auto">
                  <a:xfrm>
                    <a:off x="3041" y="2677"/>
                    <a:ext cx="35" cy="24"/>
                    <a:chOff x="3041" y="2677"/>
                    <a:chExt cx="35" cy="24"/>
                  </a:xfrm>
                </p:grpSpPr>
                <p:sp>
                  <p:nvSpPr>
                    <p:cNvPr id="615" name="Freeform 97"/>
                    <p:cNvSpPr>
                      <a:spLocks/>
                    </p:cNvSpPr>
                    <p:nvPr/>
                  </p:nvSpPr>
                  <p:spPr bwMode="auto">
                    <a:xfrm>
                      <a:off x="3041" y="2677"/>
                      <a:ext cx="8" cy="24"/>
                    </a:xfrm>
                    <a:custGeom>
                      <a:avLst/>
                      <a:gdLst>
                        <a:gd name="T0" fmla="*/ 0 w 17"/>
                        <a:gd name="T1" fmla="*/ 0 h 74"/>
                        <a:gd name="T2" fmla="*/ 0 w 17"/>
                        <a:gd name="T3" fmla="*/ 24 h 74"/>
                        <a:gd name="T4" fmla="*/ 8 w 17"/>
                        <a:gd name="T5" fmla="*/ 24 h 74"/>
                        <a:gd name="T6" fmla="*/ 8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6" name="Freeform 98"/>
                    <p:cNvSpPr>
                      <a:spLocks/>
                    </p:cNvSpPr>
                    <p:nvPr/>
                  </p:nvSpPr>
                  <p:spPr bwMode="auto">
                    <a:xfrm>
                      <a:off x="3049"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7" name="Freeform 99"/>
                    <p:cNvSpPr>
                      <a:spLocks/>
                    </p:cNvSpPr>
                    <p:nvPr/>
                  </p:nvSpPr>
                  <p:spPr bwMode="auto">
                    <a:xfrm>
                      <a:off x="3058"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8" name="Freeform 100"/>
                    <p:cNvSpPr>
                      <a:spLocks/>
                    </p:cNvSpPr>
                    <p:nvPr/>
                  </p:nvSpPr>
                  <p:spPr bwMode="auto">
                    <a:xfrm>
                      <a:off x="3067" y="2677"/>
                      <a:ext cx="9" cy="24"/>
                    </a:xfrm>
                    <a:custGeom>
                      <a:avLst/>
                      <a:gdLst>
                        <a:gd name="T0" fmla="*/ 0 w 17"/>
                        <a:gd name="T1" fmla="*/ 0 h 74"/>
                        <a:gd name="T2" fmla="*/ 0 w 17"/>
                        <a:gd name="T3" fmla="*/ 24 h 74"/>
                        <a:gd name="T4" fmla="*/ 9 w 17"/>
                        <a:gd name="T5" fmla="*/ 24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610" name="Group 101"/>
                  <p:cNvGrpSpPr>
                    <a:grpSpLocks/>
                  </p:cNvGrpSpPr>
                  <p:nvPr/>
                </p:nvGrpSpPr>
                <p:grpSpPr bwMode="auto">
                  <a:xfrm>
                    <a:off x="3076" y="2677"/>
                    <a:ext cx="35" cy="25"/>
                    <a:chOff x="3076" y="2677"/>
                    <a:chExt cx="35" cy="25"/>
                  </a:xfrm>
                </p:grpSpPr>
                <p:sp>
                  <p:nvSpPr>
                    <p:cNvPr id="611" name="Freeform 102"/>
                    <p:cNvSpPr>
                      <a:spLocks/>
                    </p:cNvSpPr>
                    <p:nvPr/>
                  </p:nvSpPr>
                  <p:spPr bwMode="auto">
                    <a:xfrm>
                      <a:off x="3076" y="2677"/>
                      <a:ext cx="9" cy="25"/>
                    </a:xfrm>
                    <a:custGeom>
                      <a:avLst/>
                      <a:gdLst>
                        <a:gd name="T0" fmla="*/ 0 w 17"/>
                        <a:gd name="T1" fmla="*/ 0 h 74"/>
                        <a:gd name="T2" fmla="*/ 0 w 17"/>
                        <a:gd name="T3" fmla="*/ 25 h 74"/>
                        <a:gd name="T4" fmla="*/ 9 w 17"/>
                        <a:gd name="T5" fmla="*/ 25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2" name="Freeform 103"/>
                    <p:cNvSpPr>
                      <a:spLocks/>
                    </p:cNvSpPr>
                    <p:nvPr/>
                  </p:nvSpPr>
                  <p:spPr bwMode="auto">
                    <a:xfrm>
                      <a:off x="3084" y="2677"/>
                      <a:ext cx="9" cy="25"/>
                    </a:xfrm>
                    <a:custGeom>
                      <a:avLst/>
                      <a:gdLst>
                        <a:gd name="T0" fmla="*/ 0 w 18"/>
                        <a:gd name="T1" fmla="*/ 0 h 74"/>
                        <a:gd name="T2" fmla="*/ 0 w 18"/>
                        <a:gd name="T3" fmla="*/ 25 h 74"/>
                        <a:gd name="T4" fmla="*/ 9 w 18"/>
                        <a:gd name="T5" fmla="*/ 25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3" name="Freeform 104"/>
                    <p:cNvSpPr>
                      <a:spLocks/>
                    </p:cNvSpPr>
                    <p:nvPr/>
                  </p:nvSpPr>
                  <p:spPr bwMode="auto">
                    <a:xfrm>
                      <a:off x="3093" y="2677"/>
                      <a:ext cx="9" cy="25"/>
                    </a:xfrm>
                    <a:custGeom>
                      <a:avLst/>
                      <a:gdLst>
                        <a:gd name="T0" fmla="*/ 0 w 19"/>
                        <a:gd name="T1" fmla="*/ 0 h 74"/>
                        <a:gd name="T2" fmla="*/ 0 w 19"/>
                        <a:gd name="T3" fmla="*/ 25 h 74"/>
                        <a:gd name="T4" fmla="*/ 9 w 19"/>
                        <a:gd name="T5" fmla="*/ 25 h 74"/>
                        <a:gd name="T6" fmla="*/ 9 w 19"/>
                        <a:gd name="T7" fmla="*/ 0 h 74"/>
                        <a:gd name="T8" fmla="*/ 0 w 19"/>
                        <a:gd name="T9" fmla="*/ 0 h 74"/>
                        <a:gd name="T10" fmla="*/ 0 60000 65536"/>
                        <a:gd name="T11" fmla="*/ 0 60000 65536"/>
                        <a:gd name="T12" fmla="*/ 0 60000 65536"/>
                        <a:gd name="T13" fmla="*/ 0 60000 65536"/>
                        <a:gd name="T14" fmla="*/ 0 60000 65536"/>
                        <a:gd name="T15" fmla="*/ 0 w 19"/>
                        <a:gd name="T16" fmla="*/ 0 h 74"/>
                        <a:gd name="T17" fmla="*/ 19 w 19"/>
                        <a:gd name="T18" fmla="*/ 74 h 74"/>
                      </a:gdLst>
                      <a:ahLst/>
                      <a:cxnLst>
                        <a:cxn ang="T10">
                          <a:pos x="T0" y="T1"/>
                        </a:cxn>
                        <a:cxn ang="T11">
                          <a:pos x="T2" y="T3"/>
                        </a:cxn>
                        <a:cxn ang="T12">
                          <a:pos x="T4" y="T5"/>
                        </a:cxn>
                        <a:cxn ang="T13">
                          <a:pos x="T6" y="T7"/>
                        </a:cxn>
                        <a:cxn ang="T14">
                          <a:pos x="T8" y="T9"/>
                        </a:cxn>
                      </a:cxnLst>
                      <a:rect l="T15" t="T16" r="T17" b="T18"/>
                      <a:pathLst>
                        <a:path w="19" h="74">
                          <a:moveTo>
                            <a:pt x="0" y="1"/>
                          </a:moveTo>
                          <a:lnTo>
                            <a:pt x="0" y="74"/>
                          </a:lnTo>
                          <a:lnTo>
                            <a:pt x="19" y="73"/>
                          </a:lnTo>
                          <a:lnTo>
                            <a:pt x="19"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14" name="Freeform 105"/>
                    <p:cNvSpPr>
                      <a:spLocks/>
                    </p:cNvSpPr>
                    <p:nvPr/>
                  </p:nvSpPr>
                  <p:spPr bwMode="auto">
                    <a:xfrm>
                      <a:off x="3102" y="2677"/>
                      <a:ext cx="9" cy="25"/>
                    </a:xfrm>
                    <a:custGeom>
                      <a:avLst/>
                      <a:gdLst>
                        <a:gd name="T0" fmla="*/ 0 w 17"/>
                        <a:gd name="T1" fmla="*/ 0 h 74"/>
                        <a:gd name="T2" fmla="*/ 0 w 17"/>
                        <a:gd name="T3" fmla="*/ 25 h 74"/>
                        <a:gd name="T4" fmla="*/ 9 w 17"/>
                        <a:gd name="T5" fmla="*/ 25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grpSp>
              <p:nvGrpSpPr>
                <p:cNvPr id="592" name="Group 106"/>
                <p:cNvGrpSpPr>
                  <a:grpSpLocks/>
                </p:cNvGrpSpPr>
                <p:nvPr/>
              </p:nvGrpSpPr>
              <p:grpSpPr bwMode="auto">
                <a:xfrm>
                  <a:off x="3111" y="2677"/>
                  <a:ext cx="70" cy="25"/>
                  <a:chOff x="3111" y="2677"/>
                  <a:chExt cx="70" cy="25"/>
                </a:xfrm>
              </p:grpSpPr>
              <p:grpSp>
                <p:nvGrpSpPr>
                  <p:cNvPr id="599" name="Group 107"/>
                  <p:cNvGrpSpPr>
                    <a:grpSpLocks/>
                  </p:cNvGrpSpPr>
                  <p:nvPr/>
                </p:nvGrpSpPr>
                <p:grpSpPr bwMode="auto">
                  <a:xfrm>
                    <a:off x="3111" y="2677"/>
                    <a:ext cx="35" cy="24"/>
                    <a:chOff x="3111" y="2677"/>
                    <a:chExt cx="35" cy="24"/>
                  </a:xfrm>
                </p:grpSpPr>
                <p:sp>
                  <p:nvSpPr>
                    <p:cNvPr id="605" name="Freeform 108"/>
                    <p:cNvSpPr>
                      <a:spLocks/>
                    </p:cNvSpPr>
                    <p:nvPr/>
                  </p:nvSpPr>
                  <p:spPr bwMode="auto">
                    <a:xfrm>
                      <a:off x="3111" y="2677"/>
                      <a:ext cx="8" cy="24"/>
                    </a:xfrm>
                    <a:custGeom>
                      <a:avLst/>
                      <a:gdLst>
                        <a:gd name="T0" fmla="*/ 0 w 17"/>
                        <a:gd name="T1" fmla="*/ 0 h 74"/>
                        <a:gd name="T2" fmla="*/ 0 w 17"/>
                        <a:gd name="T3" fmla="*/ 24 h 74"/>
                        <a:gd name="T4" fmla="*/ 8 w 17"/>
                        <a:gd name="T5" fmla="*/ 24 h 74"/>
                        <a:gd name="T6" fmla="*/ 8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6" name="Freeform 109"/>
                    <p:cNvSpPr>
                      <a:spLocks/>
                    </p:cNvSpPr>
                    <p:nvPr/>
                  </p:nvSpPr>
                  <p:spPr bwMode="auto">
                    <a:xfrm>
                      <a:off x="3119"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7" name="Freeform 110"/>
                    <p:cNvSpPr>
                      <a:spLocks/>
                    </p:cNvSpPr>
                    <p:nvPr/>
                  </p:nvSpPr>
                  <p:spPr bwMode="auto">
                    <a:xfrm>
                      <a:off x="3128" y="2677"/>
                      <a:ext cx="8" cy="24"/>
                    </a:xfrm>
                    <a:custGeom>
                      <a:avLst/>
                      <a:gdLst>
                        <a:gd name="T0" fmla="*/ 0 w 17"/>
                        <a:gd name="T1" fmla="*/ 0 h 74"/>
                        <a:gd name="T2" fmla="*/ 0 w 17"/>
                        <a:gd name="T3" fmla="*/ 24 h 74"/>
                        <a:gd name="T4" fmla="*/ 8 w 17"/>
                        <a:gd name="T5" fmla="*/ 24 h 74"/>
                        <a:gd name="T6" fmla="*/ 8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8" name="Freeform 111"/>
                    <p:cNvSpPr>
                      <a:spLocks/>
                    </p:cNvSpPr>
                    <p:nvPr/>
                  </p:nvSpPr>
                  <p:spPr bwMode="auto">
                    <a:xfrm>
                      <a:off x="3136" y="2677"/>
                      <a:ext cx="10" cy="24"/>
                    </a:xfrm>
                    <a:custGeom>
                      <a:avLst/>
                      <a:gdLst>
                        <a:gd name="T0" fmla="*/ 0 w 18"/>
                        <a:gd name="T1" fmla="*/ 0 h 74"/>
                        <a:gd name="T2" fmla="*/ 0 w 18"/>
                        <a:gd name="T3" fmla="*/ 24 h 74"/>
                        <a:gd name="T4" fmla="*/ 10 w 18"/>
                        <a:gd name="T5" fmla="*/ 24 h 74"/>
                        <a:gd name="T6" fmla="*/ 10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600" name="Group 112"/>
                  <p:cNvGrpSpPr>
                    <a:grpSpLocks/>
                  </p:cNvGrpSpPr>
                  <p:nvPr/>
                </p:nvGrpSpPr>
                <p:grpSpPr bwMode="auto">
                  <a:xfrm>
                    <a:off x="3146" y="2677"/>
                    <a:ext cx="35" cy="25"/>
                    <a:chOff x="3146" y="2677"/>
                    <a:chExt cx="35" cy="25"/>
                  </a:xfrm>
                </p:grpSpPr>
                <p:sp>
                  <p:nvSpPr>
                    <p:cNvPr id="601" name="Freeform 113"/>
                    <p:cNvSpPr>
                      <a:spLocks/>
                    </p:cNvSpPr>
                    <p:nvPr/>
                  </p:nvSpPr>
                  <p:spPr bwMode="auto">
                    <a:xfrm>
                      <a:off x="3146" y="2677"/>
                      <a:ext cx="9" cy="25"/>
                    </a:xfrm>
                    <a:custGeom>
                      <a:avLst/>
                      <a:gdLst>
                        <a:gd name="T0" fmla="*/ 0 w 17"/>
                        <a:gd name="T1" fmla="*/ 0 h 74"/>
                        <a:gd name="T2" fmla="*/ 0 w 17"/>
                        <a:gd name="T3" fmla="*/ 25 h 74"/>
                        <a:gd name="T4" fmla="*/ 9 w 17"/>
                        <a:gd name="T5" fmla="*/ 25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2" name="Freeform 114"/>
                    <p:cNvSpPr>
                      <a:spLocks/>
                    </p:cNvSpPr>
                    <p:nvPr/>
                  </p:nvSpPr>
                  <p:spPr bwMode="auto">
                    <a:xfrm>
                      <a:off x="3154" y="2677"/>
                      <a:ext cx="9" cy="25"/>
                    </a:xfrm>
                    <a:custGeom>
                      <a:avLst/>
                      <a:gdLst>
                        <a:gd name="T0" fmla="*/ 0 w 18"/>
                        <a:gd name="T1" fmla="*/ 0 h 74"/>
                        <a:gd name="T2" fmla="*/ 0 w 18"/>
                        <a:gd name="T3" fmla="*/ 25 h 74"/>
                        <a:gd name="T4" fmla="*/ 9 w 18"/>
                        <a:gd name="T5" fmla="*/ 25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3" name="Freeform 115"/>
                    <p:cNvSpPr>
                      <a:spLocks/>
                    </p:cNvSpPr>
                    <p:nvPr/>
                  </p:nvSpPr>
                  <p:spPr bwMode="auto">
                    <a:xfrm>
                      <a:off x="3163" y="2677"/>
                      <a:ext cx="9" cy="25"/>
                    </a:xfrm>
                    <a:custGeom>
                      <a:avLst/>
                      <a:gdLst>
                        <a:gd name="T0" fmla="*/ 0 w 17"/>
                        <a:gd name="T1" fmla="*/ 0 h 74"/>
                        <a:gd name="T2" fmla="*/ 0 w 17"/>
                        <a:gd name="T3" fmla="*/ 25 h 74"/>
                        <a:gd name="T4" fmla="*/ 9 w 17"/>
                        <a:gd name="T5" fmla="*/ 25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604" name="Freeform 116"/>
                    <p:cNvSpPr>
                      <a:spLocks/>
                    </p:cNvSpPr>
                    <p:nvPr/>
                  </p:nvSpPr>
                  <p:spPr bwMode="auto">
                    <a:xfrm>
                      <a:off x="3172" y="2677"/>
                      <a:ext cx="9" cy="25"/>
                    </a:xfrm>
                    <a:custGeom>
                      <a:avLst/>
                      <a:gdLst>
                        <a:gd name="T0" fmla="*/ 0 w 18"/>
                        <a:gd name="T1" fmla="*/ 0 h 74"/>
                        <a:gd name="T2" fmla="*/ 0 w 18"/>
                        <a:gd name="T3" fmla="*/ 25 h 74"/>
                        <a:gd name="T4" fmla="*/ 9 w 18"/>
                        <a:gd name="T5" fmla="*/ 25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grpSp>
              <p:nvGrpSpPr>
                <p:cNvPr id="593" name="Group 117"/>
                <p:cNvGrpSpPr>
                  <a:grpSpLocks/>
                </p:cNvGrpSpPr>
                <p:nvPr/>
              </p:nvGrpSpPr>
              <p:grpSpPr bwMode="auto">
                <a:xfrm>
                  <a:off x="3181" y="2677"/>
                  <a:ext cx="34" cy="24"/>
                  <a:chOff x="3181" y="2677"/>
                  <a:chExt cx="34" cy="24"/>
                </a:xfrm>
              </p:grpSpPr>
              <p:sp>
                <p:nvSpPr>
                  <p:cNvPr id="595" name="Freeform 118"/>
                  <p:cNvSpPr>
                    <a:spLocks/>
                  </p:cNvSpPr>
                  <p:nvPr/>
                </p:nvSpPr>
                <p:spPr bwMode="auto">
                  <a:xfrm>
                    <a:off x="3181" y="2677"/>
                    <a:ext cx="8" cy="24"/>
                  </a:xfrm>
                  <a:custGeom>
                    <a:avLst/>
                    <a:gdLst>
                      <a:gd name="T0" fmla="*/ 0 w 18"/>
                      <a:gd name="T1" fmla="*/ 0 h 74"/>
                      <a:gd name="T2" fmla="*/ 0 w 18"/>
                      <a:gd name="T3" fmla="*/ 24 h 74"/>
                      <a:gd name="T4" fmla="*/ 8 w 18"/>
                      <a:gd name="T5" fmla="*/ 24 h 74"/>
                      <a:gd name="T6" fmla="*/ 8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96" name="Freeform 119"/>
                  <p:cNvSpPr>
                    <a:spLocks/>
                  </p:cNvSpPr>
                  <p:nvPr/>
                </p:nvSpPr>
                <p:spPr bwMode="auto">
                  <a:xfrm>
                    <a:off x="3189" y="2677"/>
                    <a:ext cx="8" cy="24"/>
                  </a:xfrm>
                  <a:custGeom>
                    <a:avLst/>
                    <a:gdLst>
                      <a:gd name="T0" fmla="*/ 0 w 17"/>
                      <a:gd name="T1" fmla="*/ 0 h 74"/>
                      <a:gd name="T2" fmla="*/ 0 w 17"/>
                      <a:gd name="T3" fmla="*/ 24 h 74"/>
                      <a:gd name="T4" fmla="*/ 8 w 17"/>
                      <a:gd name="T5" fmla="*/ 24 h 74"/>
                      <a:gd name="T6" fmla="*/ 8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97" name="Freeform 120"/>
                  <p:cNvSpPr>
                    <a:spLocks/>
                  </p:cNvSpPr>
                  <p:nvPr/>
                </p:nvSpPr>
                <p:spPr bwMode="auto">
                  <a:xfrm>
                    <a:off x="3197"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sp>
                <p:nvSpPr>
                  <p:cNvPr id="598" name="Freeform 121"/>
                  <p:cNvSpPr>
                    <a:spLocks/>
                  </p:cNvSpPr>
                  <p:nvPr/>
                </p:nvSpPr>
                <p:spPr bwMode="auto">
                  <a:xfrm>
                    <a:off x="3206" y="2677"/>
                    <a:ext cx="9" cy="24"/>
                  </a:xfrm>
                  <a:custGeom>
                    <a:avLst/>
                    <a:gdLst>
                      <a:gd name="T0" fmla="*/ 0 w 18"/>
                      <a:gd name="T1" fmla="*/ 0 h 74"/>
                      <a:gd name="T2" fmla="*/ 0 w 18"/>
                      <a:gd name="T3" fmla="*/ 24 h 74"/>
                      <a:gd name="T4" fmla="*/ 9 w 18"/>
                      <a:gd name="T5" fmla="*/ 24 h 74"/>
                      <a:gd name="T6" fmla="*/ 9 w 18"/>
                      <a:gd name="T7" fmla="*/ 0 h 74"/>
                      <a:gd name="T8" fmla="*/ 0 w 18"/>
                      <a:gd name="T9" fmla="*/ 0 h 74"/>
                      <a:gd name="T10" fmla="*/ 0 60000 65536"/>
                      <a:gd name="T11" fmla="*/ 0 60000 65536"/>
                      <a:gd name="T12" fmla="*/ 0 60000 65536"/>
                      <a:gd name="T13" fmla="*/ 0 60000 65536"/>
                      <a:gd name="T14" fmla="*/ 0 60000 65536"/>
                      <a:gd name="T15" fmla="*/ 0 w 18"/>
                      <a:gd name="T16" fmla="*/ 0 h 74"/>
                      <a:gd name="T17" fmla="*/ 18 w 18"/>
                      <a:gd name="T18" fmla="*/ 74 h 74"/>
                    </a:gdLst>
                    <a:ahLst/>
                    <a:cxnLst>
                      <a:cxn ang="T10">
                        <a:pos x="T0" y="T1"/>
                      </a:cxn>
                      <a:cxn ang="T11">
                        <a:pos x="T2" y="T3"/>
                      </a:cxn>
                      <a:cxn ang="T12">
                        <a:pos x="T4" y="T5"/>
                      </a:cxn>
                      <a:cxn ang="T13">
                        <a:pos x="T6" y="T7"/>
                      </a:cxn>
                      <a:cxn ang="T14">
                        <a:pos x="T8" y="T9"/>
                      </a:cxn>
                    </a:cxnLst>
                    <a:rect l="T15" t="T16" r="T17" b="T18"/>
                    <a:pathLst>
                      <a:path w="18" h="74">
                        <a:moveTo>
                          <a:pt x="0" y="1"/>
                        </a:moveTo>
                        <a:lnTo>
                          <a:pt x="0" y="74"/>
                        </a:lnTo>
                        <a:lnTo>
                          <a:pt x="18" y="73"/>
                        </a:lnTo>
                        <a:lnTo>
                          <a:pt x="18"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sp>
              <p:nvSpPr>
                <p:cNvPr id="594" name="Freeform 122"/>
                <p:cNvSpPr>
                  <a:spLocks/>
                </p:cNvSpPr>
                <p:nvPr/>
              </p:nvSpPr>
              <p:spPr bwMode="auto">
                <a:xfrm>
                  <a:off x="3216" y="2677"/>
                  <a:ext cx="9" cy="24"/>
                </a:xfrm>
                <a:custGeom>
                  <a:avLst/>
                  <a:gdLst>
                    <a:gd name="T0" fmla="*/ 0 w 17"/>
                    <a:gd name="T1" fmla="*/ 0 h 74"/>
                    <a:gd name="T2" fmla="*/ 0 w 17"/>
                    <a:gd name="T3" fmla="*/ 24 h 74"/>
                    <a:gd name="T4" fmla="*/ 9 w 17"/>
                    <a:gd name="T5" fmla="*/ 24 h 74"/>
                    <a:gd name="T6" fmla="*/ 9 w 17"/>
                    <a:gd name="T7" fmla="*/ 0 h 74"/>
                    <a:gd name="T8" fmla="*/ 0 w 17"/>
                    <a:gd name="T9" fmla="*/ 0 h 74"/>
                    <a:gd name="T10" fmla="*/ 0 60000 65536"/>
                    <a:gd name="T11" fmla="*/ 0 60000 65536"/>
                    <a:gd name="T12" fmla="*/ 0 60000 65536"/>
                    <a:gd name="T13" fmla="*/ 0 60000 65536"/>
                    <a:gd name="T14" fmla="*/ 0 60000 65536"/>
                    <a:gd name="T15" fmla="*/ 0 w 17"/>
                    <a:gd name="T16" fmla="*/ 0 h 74"/>
                    <a:gd name="T17" fmla="*/ 17 w 17"/>
                    <a:gd name="T18" fmla="*/ 74 h 74"/>
                  </a:gdLst>
                  <a:ahLst/>
                  <a:cxnLst>
                    <a:cxn ang="T10">
                      <a:pos x="T0" y="T1"/>
                    </a:cxn>
                    <a:cxn ang="T11">
                      <a:pos x="T2" y="T3"/>
                    </a:cxn>
                    <a:cxn ang="T12">
                      <a:pos x="T4" y="T5"/>
                    </a:cxn>
                    <a:cxn ang="T13">
                      <a:pos x="T6" y="T7"/>
                    </a:cxn>
                    <a:cxn ang="T14">
                      <a:pos x="T8" y="T9"/>
                    </a:cxn>
                  </a:cxnLst>
                  <a:rect l="T15" t="T16" r="T17" b="T18"/>
                  <a:pathLst>
                    <a:path w="17" h="74">
                      <a:moveTo>
                        <a:pt x="0" y="1"/>
                      </a:moveTo>
                      <a:lnTo>
                        <a:pt x="0" y="74"/>
                      </a:lnTo>
                      <a:lnTo>
                        <a:pt x="17" y="73"/>
                      </a:lnTo>
                      <a:lnTo>
                        <a:pt x="17" y="0"/>
                      </a:lnTo>
                      <a:lnTo>
                        <a:pt x="0" y="1"/>
                      </a:lnTo>
                      <a:close/>
                    </a:path>
                  </a:pathLst>
                </a:custGeom>
                <a:solidFill>
                  <a:srgbClr val="A0A0A0"/>
                </a:solidFill>
                <a:ln w="6350">
                  <a:solidFill>
                    <a:srgbClr val="202020"/>
                  </a:solidFill>
                  <a:prstDash val="solid"/>
                  <a:round/>
                  <a:headEnd/>
                  <a:tailEnd/>
                </a:ln>
              </p:spPr>
              <p:txBody>
                <a:bodyPr/>
                <a:lstStyle/>
                <a:p>
                  <a:endParaRPr lang="ru-RU" dirty="0"/>
                </a:p>
              </p:txBody>
            </p:sp>
          </p:grpSp>
          <p:grpSp>
            <p:nvGrpSpPr>
              <p:cNvPr id="567" name="Group 123"/>
              <p:cNvGrpSpPr>
                <a:grpSpLocks/>
              </p:cNvGrpSpPr>
              <p:nvPr/>
            </p:nvGrpSpPr>
            <p:grpSpPr bwMode="auto">
              <a:xfrm>
                <a:off x="2963" y="2546"/>
                <a:ext cx="272" cy="130"/>
                <a:chOff x="2963" y="2546"/>
                <a:chExt cx="272" cy="130"/>
              </a:xfrm>
            </p:grpSpPr>
            <p:sp>
              <p:nvSpPr>
                <p:cNvPr id="568" name="Freeform 124"/>
                <p:cNvSpPr>
                  <a:spLocks/>
                </p:cNvSpPr>
                <p:nvPr/>
              </p:nvSpPr>
              <p:spPr bwMode="auto">
                <a:xfrm>
                  <a:off x="2964" y="2560"/>
                  <a:ext cx="270" cy="12"/>
                </a:xfrm>
                <a:custGeom>
                  <a:avLst/>
                  <a:gdLst>
                    <a:gd name="T0" fmla="*/ 0 w 538"/>
                    <a:gd name="T1" fmla="*/ 6 h 37"/>
                    <a:gd name="T2" fmla="*/ 4 w 538"/>
                    <a:gd name="T3" fmla="*/ 12 h 37"/>
                    <a:gd name="T4" fmla="*/ 265 w 538"/>
                    <a:gd name="T5" fmla="*/ 12 h 37"/>
                    <a:gd name="T6" fmla="*/ 270 w 538"/>
                    <a:gd name="T7" fmla="*/ 6 h 37"/>
                    <a:gd name="T8" fmla="*/ 265 w 538"/>
                    <a:gd name="T9" fmla="*/ 0 h 37"/>
                    <a:gd name="T10" fmla="*/ 3 w 538"/>
                    <a:gd name="T11" fmla="*/ 0 h 37"/>
                    <a:gd name="T12" fmla="*/ 0 w 538"/>
                    <a:gd name="T13" fmla="*/ 6 h 37"/>
                    <a:gd name="T14" fmla="*/ 0 60000 65536"/>
                    <a:gd name="T15" fmla="*/ 0 60000 65536"/>
                    <a:gd name="T16" fmla="*/ 0 60000 65536"/>
                    <a:gd name="T17" fmla="*/ 0 60000 65536"/>
                    <a:gd name="T18" fmla="*/ 0 60000 65536"/>
                    <a:gd name="T19" fmla="*/ 0 60000 65536"/>
                    <a:gd name="T20" fmla="*/ 0 60000 65536"/>
                    <a:gd name="T21" fmla="*/ 0 w 538"/>
                    <a:gd name="T22" fmla="*/ 0 h 37"/>
                    <a:gd name="T23" fmla="*/ 538 w 538"/>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8" h="37">
                      <a:moveTo>
                        <a:pt x="0" y="17"/>
                      </a:moveTo>
                      <a:lnTo>
                        <a:pt x="8" y="37"/>
                      </a:lnTo>
                      <a:lnTo>
                        <a:pt x="528" y="37"/>
                      </a:lnTo>
                      <a:lnTo>
                        <a:pt x="538" y="17"/>
                      </a:lnTo>
                      <a:lnTo>
                        <a:pt x="528" y="0"/>
                      </a:lnTo>
                      <a:lnTo>
                        <a:pt x="6" y="0"/>
                      </a:lnTo>
                      <a:lnTo>
                        <a:pt x="0" y="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69" name="Freeform 125"/>
                <p:cNvSpPr>
                  <a:spLocks/>
                </p:cNvSpPr>
                <p:nvPr/>
              </p:nvSpPr>
              <p:spPr bwMode="auto">
                <a:xfrm>
                  <a:off x="2965" y="2590"/>
                  <a:ext cx="269" cy="12"/>
                </a:xfrm>
                <a:custGeom>
                  <a:avLst/>
                  <a:gdLst>
                    <a:gd name="T0" fmla="*/ 0 w 538"/>
                    <a:gd name="T1" fmla="*/ 6 h 37"/>
                    <a:gd name="T2" fmla="*/ 4 w 538"/>
                    <a:gd name="T3" fmla="*/ 12 h 37"/>
                    <a:gd name="T4" fmla="*/ 264 w 538"/>
                    <a:gd name="T5" fmla="*/ 12 h 37"/>
                    <a:gd name="T6" fmla="*/ 269 w 538"/>
                    <a:gd name="T7" fmla="*/ 6 h 37"/>
                    <a:gd name="T8" fmla="*/ 264 w 538"/>
                    <a:gd name="T9" fmla="*/ 0 h 37"/>
                    <a:gd name="T10" fmla="*/ 3 w 538"/>
                    <a:gd name="T11" fmla="*/ 0 h 37"/>
                    <a:gd name="T12" fmla="*/ 0 w 538"/>
                    <a:gd name="T13" fmla="*/ 6 h 37"/>
                    <a:gd name="T14" fmla="*/ 0 60000 65536"/>
                    <a:gd name="T15" fmla="*/ 0 60000 65536"/>
                    <a:gd name="T16" fmla="*/ 0 60000 65536"/>
                    <a:gd name="T17" fmla="*/ 0 60000 65536"/>
                    <a:gd name="T18" fmla="*/ 0 60000 65536"/>
                    <a:gd name="T19" fmla="*/ 0 60000 65536"/>
                    <a:gd name="T20" fmla="*/ 0 60000 65536"/>
                    <a:gd name="T21" fmla="*/ 0 w 538"/>
                    <a:gd name="T22" fmla="*/ 0 h 37"/>
                    <a:gd name="T23" fmla="*/ 538 w 538"/>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8" h="37">
                      <a:moveTo>
                        <a:pt x="0" y="18"/>
                      </a:moveTo>
                      <a:lnTo>
                        <a:pt x="8" y="37"/>
                      </a:lnTo>
                      <a:lnTo>
                        <a:pt x="528" y="37"/>
                      </a:lnTo>
                      <a:lnTo>
                        <a:pt x="538" y="18"/>
                      </a:lnTo>
                      <a:lnTo>
                        <a:pt x="528" y="0"/>
                      </a:lnTo>
                      <a:lnTo>
                        <a:pt x="6" y="0"/>
                      </a:lnTo>
                      <a:lnTo>
                        <a:pt x="0" y="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0" name="Freeform 126"/>
                <p:cNvSpPr>
                  <a:spLocks/>
                </p:cNvSpPr>
                <p:nvPr/>
              </p:nvSpPr>
              <p:spPr bwMode="auto">
                <a:xfrm>
                  <a:off x="2964" y="2619"/>
                  <a:ext cx="270" cy="13"/>
                </a:xfrm>
                <a:custGeom>
                  <a:avLst/>
                  <a:gdLst>
                    <a:gd name="T0" fmla="*/ 0 w 538"/>
                    <a:gd name="T1" fmla="*/ 7 h 38"/>
                    <a:gd name="T2" fmla="*/ 4 w 538"/>
                    <a:gd name="T3" fmla="*/ 13 h 38"/>
                    <a:gd name="T4" fmla="*/ 265 w 538"/>
                    <a:gd name="T5" fmla="*/ 13 h 38"/>
                    <a:gd name="T6" fmla="*/ 270 w 538"/>
                    <a:gd name="T7" fmla="*/ 7 h 38"/>
                    <a:gd name="T8" fmla="*/ 265 w 538"/>
                    <a:gd name="T9" fmla="*/ 0 h 38"/>
                    <a:gd name="T10" fmla="*/ 3 w 538"/>
                    <a:gd name="T11" fmla="*/ 0 h 38"/>
                    <a:gd name="T12" fmla="*/ 0 w 538"/>
                    <a:gd name="T13" fmla="*/ 7 h 38"/>
                    <a:gd name="T14" fmla="*/ 0 60000 65536"/>
                    <a:gd name="T15" fmla="*/ 0 60000 65536"/>
                    <a:gd name="T16" fmla="*/ 0 60000 65536"/>
                    <a:gd name="T17" fmla="*/ 0 60000 65536"/>
                    <a:gd name="T18" fmla="*/ 0 60000 65536"/>
                    <a:gd name="T19" fmla="*/ 0 60000 65536"/>
                    <a:gd name="T20" fmla="*/ 0 60000 65536"/>
                    <a:gd name="T21" fmla="*/ 0 w 538"/>
                    <a:gd name="T22" fmla="*/ 0 h 38"/>
                    <a:gd name="T23" fmla="*/ 538 w 538"/>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8" h="38">
                      <a:moveTo>
                        <a:pt x="0" y="19"/>
                      </a:moveTo>
                      <a:lnTo>
                        <a:pt x="8" y="38"/>
                      </a:lnTo>
                      <a:lnTo>
                        <a:pt x="528" y="38"/>
                      </a:lnTo>
                      <a:lnTo>
                        <a:pt x="538" y="19"/>
                      </a:lnTo>
                      <a:lnTo>
                        <a:pt x="528" y="0"/>
                      </a:lnTo>
                      <a:lnTo>
                        <a:pt x="6" y="0"/>
                      </a:lnTo>
                      <a:lnTo>
                        <a:pt x="0" y="1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1" name="Freeform 127"/>
                <p:cNvSpPr>
                  <a:spLocks/>
                </p:cNvSpPr>
                <p:nvPr/>
              </p:nvSpPr>
              <p:spPr bwMode="auto">
                <a:xfrm>
                  <a:off x="2964" y="2649"/>
                  <a:ext cx="270" cy="12"/>
                </a:xfrm>
                <a:custGeom>
                  <a:avLst/>
                  <a:gdLst>
                    <a:gd name="T0" fmla="*/ 0 w 538"/>
                    <a:gd name="T1" fmla="*/ 6 h 36"/>
                    <a:gd name="T2" fmla="*/ 4 w 538"/>
                    <a:gd name="T3" fmla="*/ 12 h 36"/>
                    <a:gd name="T4" fmla="*/ 265 w 538"/>
                    <a:gd name="T5" fmla="*/ 12 h 36"/>
                    <a:gd name="T6" fmla="*/ 270 w 538"/>
                    <a:gd name="T7" fmla="*/ 6 h 36"/>
                    <a:gd name="T8" fmla="*/ 265 w 538"/>
                    <a:gd name="T9" fmla="*/ 0 h 36"/>
                    <a:gd name="T10" fmla="*/ 3 w 538"/>
                    <a:gd name="T11" fmla="*/ 0 h 36"/>
                    <a:gd name="T12" fmla="*/ 0 w 538"/>
                    <a:gd name="T13" fmla="*/ 6 h 36"/>
                    <a:gd name="T14" fmla="*/ 0 60000 65536"/>
                    <a:gd name="T15" fmla="*/ 0 60000 65536"/>
                    <a:gd name="T16" fmla="*/ 0 60000 65536"/>
                    <a:gd name="T17" fmla="*/ 0 60000 65536"/>
                    <a:gd name="T18" fmla="*/ 0 60000 65536"/>
                    <a:gd name="T19" fmla="*/ 0 60000 65536"/>
                    <a:gd name="T20" fmla="*/ 0 60000 65536"/>
                    <a:gd name="T21" fmla="*/ 0 w 538"/>
                    <a:gd name="T22" fmla="*/ 0 h 36"/>
                    <a:gd name="T23" fmla="*/ 538 w 538"/>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8" h="36">
                      <a:moveTo>
                        <a:pt x="0" y="18"/>
                      </a:moveTo>
                      <a:lnTo>
                        <a:pt x="8" y="36"/>
                      </a:lnTo>
                      <a:lnTo>
                        <a:pt x="528" y="36"/>
                      </a:lnTo>
                      <a:lnTo>
                        <a:pt x="538" y="18"/>
                      </a:lnTo>
                      <a:lnTo>
                        <a:pt x="528" y="0"/>
                      </a:lnTo>
                      <a:lnTo>
                        <a:pt x="6" y="0"/>
                      </a:lnTo>
                      <a:lnTo>
                        <a:pt x="0" y="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2" name="Freeform 128"/>
                <p:cNvSpPr>
                  <a:spLocks/>
                </p:cNvSpPr>
                <p:nvPr/>
              </p:nvSpPr>
              <p:spPr bwMode="auto">
                <a:xfrm>
                  <a:off x="2964" y="2566"/>
                  <a:ext cx="269" cy="6"/>
                </a:xfrm>
                <a:custGeom>
                  <a:avLst/>
                  <a:gdLst>
                    <a:gd name="T0" fmla="*/ 4 w 538"/>
                    <a:gd name="T1" fmla="*/ 6 h 19"/>
                    <a:gd name="T2" fmla="*/ 0 w 538"/>
                    <a:gd name="T3" fmla="*/ 0 h 19"/>
                    <a:gd name="T4" fmla="*/ 269 w 538"/>
                    <a:gd name="T5" fmla="*/ 0 h 19"/>
                    <a:gd name="T6" fmla="*/ 265 w 538"/>
                    <a:gd name="T7" fmla="*/ 6 h 19"/>
                    <a:gd name="T8" fmla="*/ 4 w 538"/>
                    <a:gd name="T9" fmla="*/ 6 h 19"/>
                    <a:gd name="T10" fmla="*/ 0 60000 65536"/>
                    <a:gd name="T11" fmla="*/ 0 60000 65536"/>
                    <a:gd name="T12" fmla="*/ 0 60000 65536"/>
                    <a:gd name="T13" fmla="*/ 0 60000 65536"/>
                    <a:gd name="T14" fmla="*/ 0 60000 65536"/>
                    <a:gd name="T15" fmla="*/ 0 w 538"/>
                    <a:gd name="T16" fmla="*/ 0 h 19"/>
                    <a:gd name="T17" fmla="*/ 538 w 538"/>
                    <a:gd name="T18" fmla="*/ 19 h 19"/>
                  </a:gdLst>
                  <a:ahLst/>
                  <a:cxnLst>
                    <a:cxn ang="T10">
                      <a:pos x="T0" y="T1"/>
                    </a:cxn>
                    <a:cxn ang="T11">
                      <a:pos x="T2" y="T3"/>
                    </a:cxn>
                    <a:cxn ang="T12">
                      <a:pos x="T4" y="T5"/>
                    </a:cxn>
                    <a:cxn ang="T13">
                      <a:pos x="T6" y="T7"/>
                    </a:cxn>
                    <a:cxn ang="T14">
                      <a:pos x="T8" y="T9"/>
                    </a:cxn>
                  </a:cxnLst>
                  <a:rect l="T15" t="T16" r="T17" b="T18"/>
                  <a:pathLst>
                    <a:path w="538" h="19">
                      <a:moveTo>
                        <a:pt x="9" y="19"/>
                      </a:moveTo>
                      <a:lnTo>
                        <a:pt x="0" y="0"/>
                      </a:lnTo>
                      <a:lnTo>
                        <a:pt x="538" y="0"/>
                      </a:lnTo>
                      <a:lnTo>
                        <a:pt x="529" y="19"/>
                      </a:lnTo>
                      <a:lnTo>
                        <a:pt x="9" y="1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3" name="Freeform 129"/>
                <p:cNvSpPr>
                  <a:spLocks/>
                </p:cNvSpPr>
                <p:nvPr/>
              </p:nvSpPr>
              <p:spPr bwMode="auto">
                <a:xfrm>
                  <a:off x="2964" y="2596"/>
                  <a:ext cx="271" cy="6"/>
                </a:xfrm>
                <a:custGeom>
                  <a:avLst/>
                  <a:gdLst>
                    <a:gd name="T0" fmla="*/ 5 w 541"/>
                    <a:gd name="T1" fmla="*/ 6 h 19"/>
                    <a:gd name="T2" fmla="*/ 0 w 541"/>
                    <a:gd name="T3" fmla="*/ 0 h 19"/>
                    <a:gd name="T4" fmla="*/ 271 w 541"/>
                    <a:gd name="T5" fmla="*/ 0 h 19"/>
                    <a:gd name="T6" fmla="*/ 266 w 541"/>
                    <a:gd name="T7" fmla="*/ 6 h 19"/>
                    <a:gd name="T8" fmla="*/ 5 w 541"/>
                    <a:gd name="T9" fmla="*/ 6 h 19"/>
                    <a:gd name="T10" fmla="*/ 0 60000 65536"/>
                    <a:gd name="T11" fmla="*/ 0 60000 65536"/>
                    <a:gd name="T12" fmla="*/ 0 60000 65536"/>
                    <a:gd name="T13" fmla="*/ 0 60000 65536"/>
                    <a:gd name="T14" fmla="*/ 0 60000 65536"/>
                    <a:gd name="T15" fmla="*/ 0 w 541"/>
                    <a:gd name="T16" fmla="*/ 0 h 19"/>
                    <a:gd name="T17" fmla="*/ 541 w 541"/>
                    <a:gd name="T18" fmla="*/ 19 h 19"/>
                  </a:gdLst>
                  <a:ahLst/>
                  <a:cxnLst>
                    <a:cxn ang="T10">
                      <a:pos x="T0" y="T1"/>
                    </a:cxn>
                    <a:cxn ang="T11">
                      <a:pos x="T2" y="T3"/>
                    </a:cxn>
                    <a:cxn ang="T12">
                      <a:pos x="T4" y="T5"/>
                    </a:cxn>
                    <a:cxn ang="T13">
                      <a:pos x="T6" y="T7"/>
                    </a:cxn>
                    <a:cxn ang="T14">
                      <a:pos x="T8" y="T9"/>
                    </a:cxn>
                  </a:cxnLst>
                  <a:rect l="T15" t="T16" r="T17" b="T18"/>
                  <a:pathLst>
                    <a:path w="541" h="19">
                      <a:moveTo>
                        <a:pt x="9" y="19"/>
                      </a:moveTo>
                      <a:lnTo>
                        <a:pt x="0" y="0"/>
                      </a:lnTo>
                      <a:lnTo>
                        <a:pt x="541" y="0"/>
                      </a:lnTo>
                      <a:lnTo>
                        <a:pt x="531" y="19"/>
                      </a:lnTo>
                      <a:lnTo>
                        <a:pt x="9" y="1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4" name="Freeform 130"/>
                <p:cNvSpPr>
                  <a:spLocks/>
                </p:cNvSpPr>
                <p:nvPr/>
              </p:nvSpPr>
              <p:spPr bwMode="auto">
                <a:xfrm>
                  <a:off x="2964" y="2626"/>
                  <a:ext cx="269" cy="6"/>
                </a:xfrm>
                <a:custGeom>
                  <a:avLst/>
                  <a:gdLst>
                    <a:gd name="T0" fmla="*/ 4 w 538"/>
                    <a:gd name="T1" fmla="*/ 6 h 17"/>
                    <a:gd name="T2" fmla="*/ 0 w 538"/>
                    <a:gd name="T3" fmla="*/ 0 h 17"/>
                    <a:gd name="T4" fmla="*/ 269 w 538"/>
                    <a:gd name="T5" fmla="*/ 0 h 17"/>
                    <a:gd name="T6" fmla="*/ 265 w 538"/>
                    <a:gd name="T7" fmla="*/ 6 h 17"/>
                    <a:gd name="T8" fmla="*/ 4 w 538"/>
                    <a:gd name="T9" fmla="*/ 6 h 17"/>
                    <a:gd name="T10" fmla="*/ 0 60000 65536"/>
                    <a:gd name="T11" fmla="*/ 0 60000 65536"/>
                    <a:gd name="T12" fmla="*/ 0 60000 65536"/>
                    <a:gd name="T13" fmla="*/ 0 60000 65536"/>
                    <a:gd name="T14" fmla="*/ 0 60000 65536"/>
                    <a:gd name="T15" fmla="*/ 0 w 538"/>
                    <a:gd name="T16" fmla="*/ 0 h 17"/>
                    <a:gd name="T17" fmla="*/ 538 w 538"/>
                    <a:gd name="T18" fmla="*/ 17 h 17"/>
                  </a:gdLst>
                  <a:ahLst/>
                  <a:cxnLst>
                    <a:cxn ang="T10">
                      <a:pos x="T0" y="T1"/>
                    </a:cxn>
                    <a:cxn ang="T11">
                      <a:pos x="T2" y="T3"/>
                    </a:cxn>
                    <a:cxn ang="T12">
                      <a:pos x="T4" y="T5"/>
                    </a:cxn>
                    <a:cxn ang="T13">
                      <a:pos x="T6" y="T7"/>
                    </a:cxn>
                    <a:cxn ang="T14">
                      <a:pos x="T8" y="T9"/>
                    </a:cxn>
                  </a:cxnLst>
                  <a:rect l="T15" t="T16" r="T17" b="T18"/>
                  <a:pathLst>
                    <a:path w="538" h="17">
                      <a:moveTo>
                        <a:pt x="9" y="17"/>
                      </a:moveTo>
                      <a:lnTo>
                        <a:pt x="0" y="0"/>
                      </a:lnTo>
                      <a:lnTo>
                        <a:pt x="538" y="0"/>
                      </a:lnTo>
                      <a:lnTo>
                        <a:pt x="529" y="17"/>
                      </a:lnTo>
                      <a:lnTo>
                        <a:pt x="9"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5" name="Freeform 131"/>
                <p:cNvSpPr>
                  <a:spLocks/>
                </p:cNvSpPr>
                <p:nvPr/>
              </p:nvSpPr>
              <p:spPr bwMode="auto">
                <a:xfrm>
                  <a:off x="2964" y="2656"/>
                  <a:ext cx="269" cy="5"/>
                </a:xfrm>
                <a:custGeom>
                  <a:avLst/>
                  <a:gdLst>
                    <a:gd name="T0" fmla="*/ 4 w 537"/>
                    <a:gd name="T1" fmla="*/ 5 h 17"/>
                    <a:gd name="T2" fmla="*/ 0 w 537"/>
                    <a:gd name="T3" fmla="*/ 0 h 17"/>
                    <a:gd name="T4" fmla="*/ 269 w 537"/>
                    <a:gd name="T5" fmla="*/ 0 h 17"/>
                    <a:gd name="T6" fmla="*/ 264 w 537"/>
                    <a:gd name="T7" fmla="*/ 5 h 17"/>
                    <a:gd name="T8" fmla="*/ 4 w 537"/>
                    <a:gd name="T9" fmla="*/ 5 h 17"/>
                    <a:gd name="T10" fmla="*/ 0 60000 65536"/>
                    <a:gd name="T11" fmla="*/ 0 60000 65536"/>
                    <a:gd name="T12" fmla="*/ 0 60000 65536"/>
                    <a:gd name="T13" fmla="*/ 0 60000 65536"/>
                    <a:gd name="T14" fmla="*/ 0 60000 65536"/>
                    <a:gd name="T15" fmla="*/ 0 w 537"/>
                    <a:gd name="T16" fmla="*/ 0 h 17"/>
                    <a:gd name="T17" fmla="*/ 537 w 537"/>
                    <a:gd name="T18" fmla="*/ 17 h 17"/>
                  </a:gdLst>
                  <a:ahLst/>
                  <a:cxnLst>
                    <a:cxn ang="T10">
                      <a:pos x="T0" y="T1"/>
                    </a:cxn>
                    <a:cxn ang="T11">
                      <a:pos x="T2" y="T3"/>
                    </a:cxn>
                    <a:cxn ang="T12">
                      <a:pos x="T4" y="T5"/>
                    </a:cxn>
                    <a:cxn ang="T13">
                      <a:pos x="T6" y="T7"/>
                    </a:cxn>
                    <a:cxn ang="T14">
                      <a:pos x="T8" y="T9"/>
                    </a:cxn>
                  </a:cxnLst>
                  <a:rect l="T15" t="T16" r="T17" b="T18"/>
                  <a:pathLst>
                    <a:path w="537" h="17">
                      <a:moveTo>
                        <a:pt x="8" y="17"/>
                      </a:moveTo>
                      <a:lnTo>
                        <a:pt x="0" y="0"/>
                      </a:lnTo>
                      <a:lnTo>
                        <a:pt x="537" y="0"/>
                      </a:lnTo>
                      <a:lnTo>
                        <a:pt x="528" y="17"/>
                      </a:lnTo>
                      <a:lnTo>
                        <a:pt x="8"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6" name="Freeform 132"/>
                <p:cNvSpPr>
                  <a:spLocks/>
                </p:cNvSpPr>
                <p:nvPr/>
              </p:nvSpPr>
              <p:spPr bwMode="auto">
                <a:xfrm>
                  <a:off x="2963" y="2546"/>
                  <a:ext cx="271" cy="6"/>
                </a:xfrm>
                <a:custGeom>
                  <a:avLst/>
                  <a:gdLst>
                    <a:gd name="T0" fmla="*/ 4 w 540"/>
                    <a:gd name="T1" fmla="*/ 0 h 17"/>
                    <a:gd name="T2" fmla="*/ 0 w 540"/>
                    <a:gd name="T3" fmla="*/ 6 h 17"/>
                    <a:gd name="T4" fmla="*/ 271 w 540"/>
                    <a:gd name="T5" fmla="*/ 6 h 17"/>
                    <a:gd name="T6" fmla="*/ 266 w 540"/>
                    <a:gd name="T7" fmla="*/ 0 h 17"/>
                    <a:gd name="T8" fmla="*/ 4 w 540"/>
                    <a:gd name="T9" fmla="*/ 0 h 17"/>
                    <a:gd name="T10" fmla="*/ 0 60000 65536"/>
                    <a:gd name="T11" fmla="*/ 0 60000 65536"/>
                    <a:gd name="T12" fmla="*/ 0 60000 65536"/>
                    <a:gd name="T13" fmla="*/ 0 60000 65536"/>
                    <a:gd name="T14" fmla="*/ 0 60000 65536"/>
                    <a:gd name="T15" fmla="*/ 0 w 540"/>
                    <a:gd name="T16" fmla="*/ 0 h 17"/>
                    <a:gd name="T17" fmla="*/ 540 w 540"/>
                    <a:gd name="T18" fmla="*/ 17 h 17"/>
                  </a:gdLst>
                  <a:ahLst/>
                  <a:cxnLst>
                    <a:cxn ang="T10">
                      <a:pos x="T0" y="T1"/>
                    </a:cxn>
                    <a:cxn ang="T11">
                      <a:pos x="T2" y="T3"/>
                    </a:cxn>
                    <a:cxn ang="T12">
                      <a:pos x="T4" y="T5"/>
                    </a:cxn>
                    <a:cxn ang="T13">
                      <a:pos x="T6" y="T7"/>
                    </a:cxn>
                    <a:cxn ang="T14">
                      <a:pos x="T8" y="T9"/>
                    </a:cxn>
                  </a:cxnLst>
                  <a:rect l="T15" t="T16" r="T17" b="T18"/>
                  <a:pathLst>
                    <a:path w="540" h="17">
                      <a:moveTo>
                        <a:pt x="7" y="0"/>
                      </a:moveTo>
                      <a:lnTo>
                        <a:pt x="0" y="17"/>
                      </a:lnTo>
                      <a:lnTo>
                        <a:pt x="540" y="17"/>
                      </a:lnTo>
                      <a:lnTo>
                        <a:pt x="531" y="0"/>
                      </a:lnTo>
                      <a:lnTo>
                        <a:pt x="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7" name="Freeform 133"/>
                <p:cNvSpPr>
                  <a:spLocks/>
                </p:cNvSpPr>
                <p:nvPr/>
              </p:nvSpPr>
              <p:spPr bwMode="auto">
                <a:xfrm>
                  <a:off x="2963" y="2671"/>
                  <a:ext cx="268" cy="5"/>
                </a:xfrm>
                <a:custGeom>
                  <a:avLst/>
                  <a:gdLst>
                    <a:gd name="T0" fmla="*/ 4 w 535"/>
                    <a:gd name="T1" fmla="*/ 5 h 17"/>
                    <a:gd name="T2" fmla="*/ 0 w 535"/>
                    <a:gd name="T3" fmla="*/ 0 h 17"/>
                    <a:gd name="T4" fmla="*/ 268 w 535"/>
                    <a:gd name="T5" fmla="*/ 0 h 17"/>
                    <a:gd name="T6" fmla="*/ 264 w 535"/>
                    <a:gd name="T7" fmla="*/ 5 h 17"/>
                    <a:gd name="T8" fmla="*/ 4 w 535"/>
                    <a:gd name="T9" fmla="*/ 5 h 17"/>
                    <a:gd name="T10" fmla="*/ 0 60000 65536"/>
                    <a:gd name="T11" fmla="*/ 0 60000 65536"/>
                    <a:gd name="T12" fmla="*/ 0 60000 65536"/>
                    <a:gd name="T13" fmla="*/ 0 60000 65536"/>
                    <a:gd name="T14" fmla="*/ 0 60000 65536"/>
                    <a:gd name="T15" fmla="*/ 0 w 535"/>
                    <a:gd name="T16" fmla="*/ 0 h 17"/>
                    <a:gd name="T17" fmla="*/ 535 w 535"/>
                    <a:gd name="T18" fmla="*/ 17 h 17"/>
                  </a:gdLst>
                  <a:ahLst/>
                  <a:cxnLst>
                    <a:cxn ang="T10">
                      <a:pos x="T0" y="T1"/>
                    </a:cxn>
                    <a:cxn ang="T11">
                      <a:pos x="T2" y="T3"/>
                    </a:cxn>
                    <a:cxn ang="T12">
                      <a:pos x="T4" y="T5"/>
                    </a:cxn>
                    <a:cxn ang="T13">
                      <a:pos x="T6" y="T7"/>
                    </a:cxn>
                    <a:cxn ang="T14">
                      <a:pos x="T8" y="T9"/>
                    </a:cxn>
                  </a:cxnLst>
                  <a:rect l="T15" t="T16" r="T17" b="T18"/>
                  <a:pathLst>
                    <a:path w="535" h="17">
                      <a:moveTo>
                        <a:pt x="7" y="17"/>
                      </a:moveTo>
                      <a:lnTo>
                        <a:pt x="0" y="0"/>
                      </a:lnTo>
                      <a:lnTo>
                        <a:pt x="535" y="0"/>
                      </a:lnTo>
                      <a:lnTo>
                        <a:pt x="527" y="17"/>
                      </a:lnTo>
                      <a:lnTo>
                        <a:pt x="7"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8" name="Freeform 134"/>
                <p:cNvSpPr>
                  <a:spLocks/>
                </p:cNvSpPr>
                <p:nvPr/>
              </p:nvSpPr>
              <p:spPr bwMode="auto">
                <a:xfrm>
                  <a:off x="2965" y="2574"/>
                  <a:ext cx="268" cy="5"/>
                </a:xfrm>
                <a:custGeom>
                  <a:avLst/>
                  <a:gdLst>
                    <a:gd name="T0" fmla="*/ 3 w 536"/>
                    <a:gd name="T1" fmla="*/ 0 h 17"/>
                    <a:gd name="T2" fmla="*/ 0 w 536"/>
                    <a:gd name="T3" fmla="*/ 5 h 17"/>
                    <a:gd name="T4" fmla="*/ 268 w 536"/>
                    <a:gd name="T5" fmla="*/ 5 h 17"/>
                    <a:gd name="T6" fmla="*/ 264 w 536"/>
                    <a:gd name="T7" fmla="*/ 0 h 17"/>
                    <a:gd name="T8" fmla="*/ 3 w 536"/>
                    <a:gd name="T9" fmla="*/ 0 h 17"/>
                    <a:gd name="T10" fmla="*/ 0 60000 65536"/>
                    <a:gd name="T11" fmla="*/ 0 60000 65536"/>
                    <a:gd name="T12" fmla="*/ 0 60000 65536"/>
                    <a:gd name="T13" fmla="*/ 0 60000 65536"/>
                    <a:gd name="T14" fmla="*/ 0 60000 65536"/>
                    <a:gd name="T15" fmla="*/ 0 w 536"/>
                    <a:gd name="T16" fmla="*/ 0 h 17"/>
                    <a:gd name="T17" fmla="*/ 536 w 536"/>
                    <a:gd name="T18" fmla="*/ 17 h 17"/>
                  </a:gdLst>
                  <a:ahLst/>
                  <a:cxnLst>
                    <a:cxn ang="T10">
                      <a:pos x="T0" y="T1"/>
                    </a:cxn>
                    <a:cxn ang="T11">
                      <a:pos x="T2" y="T3"/>
                    </a:cxn>
                    <a:cxn ang="T12">
                      <a:pos x="T4" y="T5"/>
                    </a:cxn>
                    <a:cxn ang="T13">
                      <a:pos x="T6" y="T7"/>
                    </a:cxn>
                    <a:cxn ang="T14">
                      <a:pos x="T8" y="T9"/>
                    </a:cxn>
                  </a:cxnLst>
                  <a:rect l="T15" t="T16" r="T17" b="T18"/>
                  <a:pathLst>
                    <a:path w="536" h="17">
                      <a:moveTo>
                        <a:pt x="7" y="0"/>
                      </a:moveTo>
                      <a:lnTo>
                        <a:pt x="0" y="17"/>
                      </a:lnTo>
                      <a:lnTo>
                        <a:pt x="536" y="17"/>
                      </a:lnTo>
                      <a:lnTo>
                        <a:pt x="527" y="0"/>
                      </a:lnTo>
                      <a:lnTo>
                        <a:pt x="7"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79" name="Freeform 135"/>
                <p:cNvSpPr>
                  <a:spLocks/>
                </p:cNvSpPr>
                <p:nvPr/>
              </p:nvSpPr>
              <p:spPr bwMode="auto">
                <a:xfrm>
                  <a:off x="2966" y="2604"/>
                  <a:ext cx="268" cy="5"/>
                </a:xfrm>
                <a:custGeom>
                  <a:avLst/>
                  <a:gdLst>
                    <a:gd name="T0" fmla="*/ 3 w 536"/>
                    <a:gd name="T1" fmla="*/ 0 h 17"/>
                    <a:gd name="T2" fmla="*/ 0 w 536"/>
                    <a:gd name="T3" fmla="*/ 5 h 17"/>
                    <a:gd name="T4" fmla="*/ 268 w 536"/>
                    <a:gd name="T5" fmla="*/ 5 h 17"/>
                    <a:gd name="T6" fmla="*/ 264 w 536"/>
                    <a:gd name="T7" fmla="*/ 0 h 17"/>
                    <a:gd name="T8" fmla="*/ 3 w 536"/>
                    <a:gd name="T9" fmla="*/ 0 h 17"/>
                    <a:gd name="T10" fmla="*/ 0 60000 65536"/>
                    <a:gd name="T11" fmla="*/ 0 60000 65536"/>
                    <a:gd name="T12" fmla="*/ 0 60000 65536"/>
                    <a:gd name="T13" fmla="*/ 0 60000 65536"/>
                    <a:gd name="T14" fmla="*/ 0 60000 65536"/>
                    <a:gd name="T15" fmla="*/ 0 w 536"/>
                    <a:gd name="T16" fmla="*/ 0 h 17"/>
                    <a:gd name="T17" fmla="*/ 536 w 536"/>
                    <a:gd name="T18" fmla="*/ 17 h 17"/>
                  </a:gdLst>
                  <a:ahLst/>
                  <a:cxnLst>
                    <a:cxn ang="T10">
                      <a:pos x="T0" y="T1"/>
                    </a:cxn>
                    <a:cxn ang="T11">
                      <a:pos x="T2" y="T3"/>
                    </a:cxn>
                    <a:cxn ang="T12">
                      <a:pos x="T4" y="T5"/>
                    </a:cxn>
                    <a:cxn ang="T13">
                      <a:pos x="T6" y="T7"/>
                    </a:cxn>
                    <a:cxn ang="T14">
                      <a:pos x="T8" y="T9"/>
                    </a:cxn>
                  </a:cxnLst>
                  <a:rect l="T15" t="T16" r="T17" b="T18"/>
                  <a:pathLst>
                    <a:path w="536" h="17">
                      <a:moveTo>
                        <a:pt x="7" y="0"/>
                      </a:moveTo>
                      <a:lnTo>
                        <a:pt x="0" y="17"/>
                      </a:lnTo>
                      <a:lnTo>
                        <a:pt x="536" y="17"/>
                      </a:lnTo>
                      <a:lnTo>
                        <a:pt x="527" y="0"/>
                      </a:lnTo>
                      <a:lnTo>
                        <a:pt x="7"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0" name="Freeform 136"/>
                <p:cNvSpPr>
                  <a:spLocks/>
                </p:cNvSpPr>
                <p:nvPr/>
              </p:nvSpPr>
              <p:spPr bwMode="auto">
                <a:xfrm>
                  <a:off x="2964" y="2633"/>
                  <a:ext cx="269" cy="7"/>
                </a:xfrm>
                <a:custGeom>
                  <a:avLst/>
                  <a:gdLst>
                    <a:gd name="T0" fmla="*/ 4 w 538"/>
                    <a:gd name="T1" fmla="*/ 0 h 21"/>
                    <a:gd name="T2" fmla="*/ 0 w 538"/>
                    <a:gd name="T3" fmla="*/ 7 h 21"/>
                    <a:gd name="T4" fmla="*/ 269 w 538"/>
                    <a:gd name="T5" fmla="*/ 6 h 21"/>
                    <a:gd name="T6" fmla="*/ 265 w 538"/>
                    <a:gd name="T7" fmla="*/ 0 h 21"/>
                    <a:gd name="T8" fmla="*/ 4 w 538"/>
                    <a:gd name="T9" fmla="*/ 0 h 21"/>
                    <a:gd name="T10" fmla="*/ 0 60000 65536"/>
                    <a:gd name="T11" fmla="*/ 0 60000 65536"/>
                    <a:gd name="T12" fmla="*/ 0 60000 65536"/>
                    <a:gd name="T13" fmla="*/ 0 60000 65536"/>
                    <a:gd name="T14" fmla="*/ 0 60000 65536"/>
                    <a:gd name="T15" fmla="*/ 0 w 538"/>
                    <a:gd name="T16" fmla="*/ 0 h 21"/>
                    <a:gd name="T17" fmla="*/ 538 w 538"/>
                    <a:gd name="T18" fmla="*/ 21 h 21"/>
                  </a:gdLst>
                  <a:ahLst/>
                  <a:cxnLst>
                    <a:cxn ang="T10">
                      <a:pos x="T0" y="T1"/>
                    </a:cxn>
                    <a:cxn ang="T11">
                      <a:pos x="T2" y="T3"/>
                    </a:cxn>
                    <a:cxn ang="T12">
                      <a:pos x="T4" y="T5"/>
                    </a:cxn>
                    <a:cxn ang="T13">
                      <a:pos x="T6" y="T7"/>
                    </a:cxn>
                    <a:cxn ang="T14">
                      <a:pos x="T8" y="T9"/>
                    </a:cxn>
                  </a:cxnLst>
                  <a:rect l="T15" t="T16" r="T17" b="T18"/>
                  <a:pathLst>
                    <a:path w="538" h="21">
                      <a:moveTo>
                        <a:pt x="9" y="0"/>
                      </a:moveTo>
                      <a:lnTo>
                        <a:pt x="0" y="21"/>
                      </a:lnTo>
                      <a:lnTo>
                        <a:pt x="538" y="18"/>
                      </a:lnTo>
                      <a:lnTo>
                        <a:pt x="529" y="0"/>
                      </a:lnTo>
                      <a:lnTo>
                        <a:pt x="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1" name="Freeform 137"/>
                <p:cNvSpPr>
                  <a:spLocks/>
                </p:cNvSpPr>
                <p:nvPr/>
              </p:nvSpPr>
              <p:spPr bwMode="auto">
                <a:xfrm>
                  <a:off x="2964" y="2663"/>
                  <a:ext cx="268" cy="6"/>
                </a:xfrm>
                <a:custGeom>
                  <a:avLst/>
                  <a:gdLst>
                    <a:gd name="T0" fmla="*/ 4 w 535"/>
                    <a:gd name="T1" fmla="*/ 0 h 17"/>
                    <a:gd name="T2" fmla="*/ 0 w 535"/>
                    <a:gd name="T3" fmla="*/ 6 h 17"/>
                    <a:gd name="T4" fmla="*/ 268 w 535"/>
                    <a:gd name="T5" fmla="*/ 6 h 17"/>
                    <a:gd name="T6" fmla="*/ 264 w 535"/>
                    <a:gd name="T7" fmla="*/ 0 h 17"/>
                    <a:gd name="T8" fmla="*/ 4 w 535"/>
                    <a:gd name="T9" fmla="*/ 0 h 17"/>
                    <a:gd name="T10" fmla="*/ 0 60000 65536"/>
                    <a:gd name="T11" fmla="*/ 0 60000 65536"/>
                    <a:gd name="T12" fmla="*/ 0 60000 65536"/>
                    <a:gd name="T13" fmla="*/ 0 60000 65536"/>
                    <a:gd name="T14" fmla="*/ 0 60000 65536"/>
                    <a:gd name="T15" fmla="*/ 0 w 535"/>
                    <a:gd name="T16" fmla="*/ 0 h 17"/>
                    <a:gd name="T17" fmla="*/ 535 w 535"/>
                    <a:gd name="T18" fmla="*/ 17 h 17"/>
                  </a:gdLst>
                  <a:ahLst/>
                  <a:cxnLst>
                    <a:cxn ang="T10">
                      <a:pos x="T0" y="T1"/>
                    </a:cxn>
                    <a:cxn ang="T11">
                      <a:pos x="T2" y="T3"/>
                    </a:cxn>
                    <a:cxn ang="T12">
                      <a:pos x="T4" y="T5"/>
                    </a:cxn>
                    <a:cxn ang="T13">
                      <a:pos x="T6" y="T7"/>
                    </a:cxn>
                    <a:cxn ang="T14">
                      <a:pos x="T8" y="T9"/>
                    </a:cxn>
                  </a:cxnLst>
                  <a:rect l="T15" t="T16" r="T17" b="T18"/>
                  <a:pathLst>
                    <a:path w="535" h="17">
                      <a:moveTo>
                        <a:pt x="7" y="0"/>
                      </a:moveTo>
                      <a:lnTo>
                        <a:pt x="0" y="17"/>
                      </a:lnTo>
                      <a:lnTo>
                        <a:pt x="535" y="17"/>
                      </a:lnTo>
                      <a:lnTo>
                        <a:pt x="527" y="0"/>
                      </a:lnTo>
                      <a:lnTo>
                        <a:pt x="7"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2" name="Freeform 138"/>
                <p:cNvSpPr>
                  <a:spLocks/>
                </p:cNvSpPr>
                <p:nvPr/>
              </p:nvSpPr>
              <p:spPr bwMode="auto">
                <a:xfrm>
                  <a:off x="2966" y="2611"/>
                  <a:ext cx="268" cy="8"/>
                </a:xfrm>
                <a:custGeom>
                  <a:avLst/>
                  <a:gdLst>
                    <a:gd name="T0" fmla="*/ 4 w 535"/>
                    <a:gd name="T1" fmla="*/ 8 h 24"/>
                    <a:gd name="T2" fmla="*/ 0 w 535"/>
                    <a:gd name="T3" fmla="*/ 0 h 24"/>
                    <a:gd name="T4" fmla="*/ 268 w 535"/>
                    <a:gd name="T5" fmla="*/ 0 h 24"/>
                    <a:gd name="T6" fmla="*/ 263 w 535"/>
                    <a:gd name="T7" fmla="*/ 8 h 24"/>
                    <a:gd name="T8" fmla="*/ 4 w 535"/>
                    <a:gd name="T9" fmla="*/ 8 h 24"/>
                    <a:gd name="T10" fmla="*/ 0 60000 65536"/>
                    <a:gd name="T11" fmla="*/ 0 60000 65536"/>
                    <a:gd name="T12" fmla="*/ 0 60000 65536"/>
                    <a:gd name="T13" fmla="*/ 0 60000 65536"/>
                    <a:gd name="T14" fmla="*/ 0 60000 65536"/>
                    <a:gd name="T15" fmla="*/ 0 w 535"/>
                    <a:gd name="T16" fmla="*/ 0 h 24"/>
                    <a:gd name="T17" fmla="*/ 535 w 535"/>
                    <a:gd name="T18" fmla="*/ 24 h 24"/>
                  </a:gdLst>
                  <a:ahLst/>
                  <a:cxnLst>
                    <a:cxn ang="T10">
                      <a:pos x="T0" y="T1"/>
                    </a:cxn>
                    <a:cxn ang="T11">
                      <a:pos x="T2" y="T3"/>
                    </a:cxn>
                    <a:cxn ang="T12">
                      <a:pos x="T4" y="T5"/>
                    </a:cxn>
                    <a:cxn ang="T13">
                      <a:pos x="T6" y="T7"/>
                    </a:cxn>
                    <a:cxn ang="T14">
                      <a:pos x="T8" y="T9"/>
                    </a:cxn>
                  </a:cxnLst>
                  <a:rect l="T15" t="T16" r="T17" b="T18"/>
                  <a:pathLst>
                    <a:path w="535" h="24">
                      <a:moveTo>
                        <a:pt x="7" y="24"/>
                      </a:moveTo>
                      <a:lnTo>
                        <a:pt x="0" y="0"/>
                      </a:lnTo>
                      <a:lnTo>
                        <a:pt x="535" y="0"/>
                      </a:lnTo>
                      <a:lnTo>
                        <a:pt x="526" y="24"/>
                      </a:lnTo>
                      <a:lnTo>
                        <a:pt x="7" y="2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3" name="Freeform 139"/>
                <p:cNvSpPr>
                  <a:spLocks/>
                </p:cNvSpPr>
                <p:nvPr/>
              </p:nvSpPr>
              <p:spPr bwMode="auto">
                <a:xfrm>
                  <a:off x="2964" y="2641"/>
                  <a:ext cx="269" cy="8"/>
                </a:xfrm>
                <a:custGeom>
                  <a:avLst/>
                  <a:gdLst>
                    <a:gd name="T0" fmla="*/ 3 w 538"/>
                    <a:gd name="T1" fmla="*/ 8 h 25"/>
                    <a:gd name="T2" fmla="*/ 0 w 538"/>
                    <a:gd name="T3" fmla="*/ 0 h 25"/>
                    <a:gd name="T4" fmla="*/ 269 w 538"/>
                    <a:gd name="T5" fmla="*/ 0 h 25"/>
                    <a:gd name="T6" fmla="*/ 264 w 538"/>
                    <a:gd name="T7" fmla="*/ 8 h 25"/>
                    <a:gd name="T8" fmla="*/ 3 w 538"/>
                    <a:gd name="T9" fmla="*/ 8 h 25"/>
                    <a:gd name="T10" fmla="*/ 0 60000 65536"/>
                    <a:gd name="T11" fmla="*/ 0 60000 65536"/>
                    <a:gd name="T12" fmla="*/ 0 60000 65536"/>
                    <a:gd name="T13" fmla="*/ 0 60000 65536"/>
                    <a:gd name="T14" fmla="*/ 0 60000 65536"/>
                    <a:gd name="T15" fmla="*/ 0 w 538"/>
                    <a:gd name="T16" fmla="*/ 0 h 25"/>
                    <a:gd name="T17" fmla="*/ 538 w 538"/>
                    <a:gd name="T18" fmla="*/ 25 h 25"/>
                  </a:gdLst>
                  <a:ahLst/>
                  <a:cxnLst>
                    <a:cxn ang="T10">
                      <a:pos x="T0" y="T1"/>
                    </a:cxn>
                    <a:cxn ang="T11">
                      <a:pos x="T2" y="T3"/>
                    </a:cxn>
                    <a:cxn ang="T12">
                      <a:pos x="T4" y="T5"/>
                    </a:cxn>
                    <a:cxn ang="T13">
                      <a:pos x="T6" y="T7"/>
                    </a:cxn>
                    <a:cxn ang="T14">
                      <a:pos x="T8" y="T9"/>
                    </a:cxn>
                  </a:cxnLst>
                  <a:rect l="T15" t="T16" r="T17" b="T18"/>
                  <a:pathLst>
                    <a:path w="538" h="25">
                      <a:moveTo>
                        <a:pt x="7" y="25"/>
                      </a:moveTo>
                      <a:lnTo>
                        <a:pt x="0" y="0"/>
                      </a:lnTo>
                      <a:lnTo>
                        <a:pt x="538" y="0"/>
                      </a:lnTo>
                      <a:lnTo>
                        <a:pt x="528" y="25"/>
                      </a:lnTo>
                      <a:lnTo>
                        <a:pt x="7"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4" name="Freeform 140"/>
                <p:cNvSpPr>
                  <a:spLocks/>
                </p:cNvSpPr>
                <p:nvPr/>
              </p:nvSpPr>
              <p:spPr bwMode="auto">
                <a:xfrm>
                  <a:off x="2965" y="2580"/>
                  <a:ext cx="268" cy="9"/>
                </a:xfrm>
                <a:custGeom>
                  <a:avLst/>
                  <a:gdLst>
                    <a:gd name="T0" fmla="*/ 3 w 535"/>
                    <a:gd name="T1" fmla="*/ 9 h 27"/>
                    <a:gd name="T2" fmla="*/ 0 w 535"/>
                    <a:gd name="T3" fmla="*/ 0 h 27"/>
                    <a:gd name="T4" fmla="*/ 268 w 535"/>
                    <a:gd name="T5" fmla="*/ 0 h 27"/>
                    <a:gd name="T6" fmla="*/ 264 w 535"/>
                    <a:gd name="T7" fmla="*/ 9 h 27"/>
                    <a:gd name="T8" fmla="*/ 3 w 535"/>
                    <a:gd name="T9" fmla="*/ 9 h 27"/>
                    <a:gd name="T10" fmla="*/ 0 60000 65536"/>
                    <a:gd name="T11" fmla="*/ 0 60000 65536"/>
                    <a:gd name="T12" fmla="*/ 0 60000 65536"/>
                    <a:gd name="T13" fmla="*/ 0 60000 65536"/>
                    <a:gd name="T14" fmla="*/ 0 60000 65536"/>
                    <a:gd name="T15" fmla="*/ 0 w 535"/>
                    <a:gd name="T16" fmla="*/ 0 h 27"/>
                    <a:gd name="T17" fmla="*/ 535 w 535"/>
                    <a:gd name="T18" fmla="*/ 27 h 27"/>
                  </a:gdLst>
                  <a:ahLst/>
                  <a:cxnLst>
                    <a:cxn ang="T10">
                      <a:pos x="T0" y="T1"/>
                    </a:cxn>
                    <a:cxn ang="T11">
                      <a:pos x="T2" y="T3"/>
                    </a:cxn>
                    <a:cxn ang="T12">
                      <a:pos x="T4" y="T5"/>
                    </a:cxn>
                    <a:cxn ang="T13">
                      <a:pos x="T6" y="T7"/>
                    </a:cxn>
                    <a:cxn ang="T14">
                      <a:pos x="T8" y="T9"/>
                    </a:cxn>
                  </a:cxnLst>
                  <a:rect l="T15" t="T16" r="T17" b="T18"/>
                  <a:pathLst>
                    <a:path w="535" h="27">
                      <a:moveTo>
                        <a:pt x="6" y="27"/>
                      </a:moveTo>
                      <a:lnTo>
                        <a:pt x="0" y="0"/>
                      </a:lnTo>
                      <a:lnTo>
                        <a:pt x="535" y="0"/>
                      </a:lnTo>
                      <a:lnTo>
                        <a:pt x="527" y="27"/>
                      </a:lnTo>
                      <a:lnTo>
                        <a:pt x="6" y="2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85" name="Freeform 141"/>
                <p:cNvSpPr>
                  <a:spLocks/>
                </p:cNvSpPr>
                <p:nvPr/>
              </p:nvSpPr>
              <p:spPr bwMode="auto">
                <a:xfrm>
                  <a:off x="2965" y="2553"/>
                  <a:ext cx="267" cy="7"/>
                </a:xfrm>
                <a:custGeom>
                  <a:avLst/>
                  <a:gdLst>
                    <a:gd name="T0" fmla="*/ 3 w 533"/>
                    <a:gd name="T1" fmla="*/ 7 h 22"/>
                    <a:gd name="T2" fmla="*/ 0 w 533"/>
                    <a:gd name="T3" fmla="*/ 0 h 22"/>
                    <a:gd name="T4" fmla="*/ 267 w 533"/>
                    <a:gd name="T5" fmla="*/ 0 h 22"/>
                    <a:gd name="T6" fmla="*/ 263 w 533"/>
                    <a:gd name="T7" fmla="*/ 7 h 22"/>
                    <a:gd name="T8" fmla="*/ 3 w 533"/>
                    <a:gd name="T9" fmla="*/ 7 h 22"/>
                    <a:gd name="T10" fmla="*/ 0 60000 65536"/>
                    <a:gd name="T11" fmla="*/ 0 60000 65536"/>
                    <a:gd name="T12" fmla="*/ 0 60000 65536"/>
                    <a:gd name="T13" fmla="*/ 0 60000 65536"/>
                    <a:gd name="T14" fmla="*/ 0 60000 65536"/>
                    <a:gd name="T15" fmla="*/ 0 w 533"/>
                    <a:gd name="T16" fmla="*/ 0 h 22"/>
                    <a:gd name="T17" fmla="*/ 533 w 533"/>
                    <a:gd name="T18" fmla="*/ 22 h 22"/>
                  </a:gdLst>
                  <a:ahLst/>
                  <a:cxnLst>
                    <a:cxn ang="T10">
                      <a:pos x="T0" y="T1"/>
                    </a:cxn>
                    <a:cxn ang="T11">
                      <a:pos x="T2" y="T3"/>
                    </a:cxn>
                    <a:cxn ang="T12">
                      <a:pos x="T4" y="T5"/>
                    </a:cxn>
                    <a:cxn ang="T13">
                      <a:pos x="T6" y="T7"/>
                    </a:cxn>
                    <a:cxn ang="T14">
                      <a:pos x="T8" y="T9"/>
                    </a:cxn>
                  </a:cxnLst>
                  <a:rect l="T15" t="T16" r="T17" b="T18"/>
                  <a:pathLst>
                    <a:path w="533" h="22">
                      <a:moveTo>
                        <a:pt x="6" y="22"/>
                      </a:moveTo>
                      <a:lnTo>
                        <a:pt x="0" y="0"/>
                      </a:lnTo>
                      <a:lnTo>
                        <a:pt x="533" y="0"/>
                      </a:lnTo>
                      <a:lnTo>
                        <a:pt x="526" y="22"/>
                      </a:lnTo>
                      <a:lnTo>
                        <a:pt x="6" y="22"/>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grpSp>
        </p:grpSp>
        <p:grpSp>
          <p:nvGrpSpPr>
            <p:cNvPr id="546" name="Group 142"/>
            <p:cNvGrpSpPr>
              <a:grpSpLocks/>
            </p:cNvGrpSpPr>
            <p:nvPr/>
          </p:nvGrpSpPr>
          <p:grpSpPr bwMode="auto">
            <a:xfrm>
              <a:off x="2971" y="1991"/>
              <a:ext cx="258" cy="129"/>
              <a:chOff x="2971" y="1991"/>
              <a:chExt cx="258" cy="129"/>
            </a:xfrm>
          </p:grpSpPr>
          <p:grpSp>
            <p:nvGrpSpPr>
              <p:cNvPr id="547" name="Group 143"/>
              <p:cNvGrpSpPr>
                <a:grpSpLocks/>
              </p:cNvGrpSpPr>
              <p:nvPr/>
            </p:nvGrpSpPr>
            <p:grpSpPr bwMode="auto">
              <a:xfrm>
                <a:off x="2971" y="1991"/>
                <a:ext cx="258" cy="129"/>
                <a:chOff x="2971" y="1991"/>
                <a:chExt cx="258" cy="129"/>
              </a:xfrm>
            </p:grpSpPr>
            <p:sp>
              <p:nvSpPr>
                <p:cNvPr id="564" name="Rectangle 144"/>
                <p:cNvSpPr>
                  <a:spLocks noChangeArrowheads="1"/>
                </p:cNvSpPr>
                <p:nvPr/>
              </p:nvSpPr>
              <p:spPr bwMode="auto">
                <a:xfrm>
                  <a:off x="2971" y="1991"/>
                  <a:ext cx="255" cy="129"/>
                </a:xfrm>
                <a:prstGeom prst="rect">
                  <a:avLst/>
                </a:prstGeom>
                <a:solidFill>
                  <a:srgbClr val="C0C0C0"/>
                </a:solidFill>
                <a:ln w="6350">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65" name="Line 145"/>
                <p:cNvSpPr>
                  <a:spLocks noChangeShapeType="1"/>
                </p:cNvSpPr>
                <p:nvPr/>
              </p:nvSpPr>
              <p:spPr bwMode="auto">
                <a:xfrm>
                  <a:off x="2971" y="2054"/>
                  <a:ext cx="2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ru-RU" dirty="0"/>
                </a:p>
              </p:txBody>
            </p:sp>
          </p:grpSp>
          <p:grpSp>
            <p:nvGrpSpPr>
              <p:cNvPr id="548" name="Group 146"/>
              <p:cNvGrpSpPr>
                <a:grpSpLocks/>
              </p:cNvGrpSpPr>
              <p:nvPr/>
            </p:nvGrpSpPr>
            <p:grpSpPr bwMode="auto">
              <a:xfrm>
                <a:off x="2977" y="1997"/>
                <a:ext cx="244" cy="108"/>
                <a:chOff x="2977" y="1997"/>
                <a:chExt cx="244" cy="108"/>
              </a:xfrm>
            </p:grpSpPr>
            <p:sp>
              <p:nvSpPr>
                <p:cNvPr id="549" name="Rectangle 147"/>
                <p:cNvSpPr>
                  <a:spLocks noChangeArrowheads="1"/>
                </p:cNvSpPr>
                <p:nvPr/>
              </p:nvSpPr>
              <p:spPr bwMode="auto">
                <a:xfrm>
                  <a:off x="3074" y="1997"/>
                  <a:ext cx="77" cy="4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50" name="Rectangle 148"/>
                <p:cNvSpPr>
                  <a:spLocks noChangeArrowheads="1"/>
                </p:cNvSpPr>
                <p:nvPr/>
              </p:nvSpPr>
              <p:spPr bwMode="auto">
                <a:xfrm>
                  <a:off x="2977" y="2012"/>
                  <a:ext cx="244" cy="5"/>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51" name="Freeform 149"/>
                <p:cNvSpPr>
                  <a:spLocks/>
                </p:cNvSpPr>
                <p:nvPr/>
              </p:nvSpPr>
              <p:spPr bwMode="auto">
                <a:xfrm>
                  <a:off x="3074" y="1997"/>
                  <a:ext cx="76" cy="12"/>
                </a:xfrm>
                <a:custGeom>
                  <a:avLst/>
                  <a:gdLst>
                    <a:gd name="T0" fmla="*/ 0 w 153"/>
                    <a:gd name="T1" fmla="*/ 10 h 34"/>
                    <a:gd name="T2" fmla="*/ 8 w 153"/>
                    <a:gd name="T3" fmla="*/ 4 h 34"/>
                    <a:gd name="T4" fmla="*/ 68 w 153"/>
                    <a:gd name="T5" fmla="*/ 4 h 34"/>
                    <a:gd name="T6" fmla="*/ 76 w 153"/>
                    <a:gd name="T7" fmla="*/ 12 h 34"/>
                    <a:gd name="T8" fmla="*/ 76 w 153"/>
                    <a:gd name="T9" fmla="*/ 0 h 34"/>
                    <a:gd name="T10" fmla="*/ 0 w 153"/>
                    <a:gd name="T11" fmla="*/ 0 h 34"/>
                    <a:gd name="T12" fmla="*/ 0 w 153"/>
                    <a:gd name="T13" fmla="*/ 10 h 34"/>
                    <a:gd name="T14" fmla="*/ 0 60000 65536"/>
                    <a:gd name="T15" fmla="*/ 0 60000 65536"/>
                    <a:gd name="T16" fmla="*/ 0 60000 65536"/>
                    <a:gd name="T17" fmla="*/ 0 60000 65536"/>
                    <a:gd name="T18" fmla="*/ 0 60000 65536"/>
                    <a:gd name="T19" fmla="*/ 0 60000 65536"/>
                    <a:gd name="T20" fmla="*/ 0 60000 65536"/>
                    <a:gd name="T21" fmla="*/ 0 w 153"/>
                    <a:gd name="T22" fmla="*/ 0 h 34"/>
                    <a:gd name="T23" fmla="*/ 153 w 153"/>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34">
                      <a:moveTo>
                        <a:pt x="0" y="29"/>
                      </a:moveTo>
                      <a:lnTo>
                        <a:pt x="16" y="12"/>
                      </a:lnTo>
                      <a:lnTo>
                        <a:pt x="137" y="12"/>
                      </a:lnTo>
                      <a:lnTo>
                        <a:pt x="153" y="34"/>
                      </a:lnTo>
                      <a:lnTo>
                        <a:pt x="153" y="0"/>
                      </a:lnTo>
                      <a:lnTo>
                        <a:pt x="0" y="0"/>
                      </a:lnTo>
                      <a:lnTo>
                        <a:pt x="0" y="2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52" name="Rectangle 150"/>
                <p:cNvSpPr>
                  <a:spLocks noChangeArrowheads="1"/>
                </p:cNvSpPr>
                <p:nvPr/>
              </p:nvSpPr>
              <p:spPr bwMode="auto">
                <a:xfrm>
                  <a:off x="2989" y="2000"/>
                  <a:ext cx="22" cy="6"/>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53" name="Rectangle 151"/>
                <p:cNvSpPr>
                  <a:spLocks noChangeArrowheads="1"/>
                </p:cNvSpPr>
                <p:nvPr/>
              </p:nvSpPr>
              <p:spPr bwMode="auto">
                <a:xfrm>
                  <a:off x="3008" y="2066"/>
                  <a:ext cx="178" cy="39"/>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54" name="Freeform 152"/>
                <p:cNvSpPr>
                  <a:spLocks/>
                </p:cNvSpPr>
                <p:nvPr/>
              </p:nvSpPr>
              <p:spPr bwMode="auto">
                <a:xfrm>
                  <a:off x="3015" y="2066"/>
                  <a:ext cx="162" cy="14"/>
                </a:xfrm>
                <a:custGeom>
                  <a:avLst/>
                  <a:gdLst>
                    <a:gd name="T0" fmla="*/ 48 w 322"/>
                    <a:gd name="T1" fmla="*/ 0 h 40"/>
                    <a:gd name="T2" fmla="*/ 108 w 322"/>
                    <a:gd name="T3" fmla="*/ 0 h 40"/>
                    <a:gd name="T4" fmla="*/ 110 w 322"/>
                    <a:gd name="T5" fmla="*/ 7 h 40"/>
                    <a:gd name="T6" fmla="*/ 162 w 322"/>
                    <a:gd name="T7" fmla="*/ 7 h 40"/>
                    <a:gd name="T8" fmla="*/ 162 w 322"/>
                    <a:gd name="T9" fmla="*/ 14 h 40"/>
                    <a:gd name="T10" fmla="*/ 0 w 322"/>
                    <a:gd name="T11" fmla="*/ 14 h 40"/>
                    <a:gd name="T12" fmla="*/ 0 w 322"/>
                    <a:gd name="T13" fmla="*/ 7 h 40"/>
                    <a:gd name="T14" fmla="*/ 46 w 322"/>
                    <a:gd name="T15" fmla="*/ 7 h 40"/>
                    <a:gd name="T16" fmla="*/ 48 w 322"/>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2"/>
                    <a:gd name="T28" fmla="*/ 0 h 40"/>
                    <a:gd name="T29" fmla="*/ 322 w 322"/>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2" h="40">
                      <a:moveTo>
                        <a:pt x="95" y="0"/>
                      </a:moveTo>
                      <a:lnTo>
                        <a:pt x="215" y="0"/>
                      </a:lnTo>
                      <a:lnTo>
                        <a:pt x="219" y="21"/>
                      </a:lnTo>
                      <a:lnTo>
                        <a:pt x="322" y="21"/>
                      </a:lnTo>
                      <a:lnTo>
                        <a:pt x="322" y="40"/>
                      </a:lnTo>
                      <a:lnTo>
                        <a:pt x="0" y="40"/>
                      </a:lnTo>
                      <a:lnTo>
                        <a:pt x="0" y="19"/>
                      </a:lnTo>
                      <a:lnTo>
                        <a:pt x="91" y="19"/>
                      </a:lnTo>
                      <a:lnTo>
                        <a:pt x="95"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55" name="Rectangle 153"/>
                <p:cNvSpPr>
                  <a:spLocks noChangeArrowheads="1"/>
                </p:cNvSpPr>
                <p:nvPr/>
              </p:nvSpPr>
              <p:spPr bwMode="auto">
                <a:xfrm>
                  <a:off x="3036" y="2097"/>
                  <a:ext cx="10" cy="2"/>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56" name="Freeform 154"/>
                <p:cNvSpPr>
                  <a:spLocks/>
                </p:cNvSpPr>
                <p:nvPr/>
              </p:nvSpPr>
              <p:spPr bwMode="auto">
                <a:xfrm>
                  <a:off x="3055" y="2085"/>
                  <a:ext cx="85" cy="17"/>
                </a:xfrm>
                <a:custGeom>
                  <a:avLst/>
                  <a:gdLst>
                    <a:gd name="T0" fmla="*/ 18 w 169"/>
                    <a:gd name="T1" fmla="*/ 0 h 52"/>
                    <a:gd name="T2" fmla="*/ 66 w 169"/>
                    <a:gd name="T3" fmla="*/ 0 h 52"/>
                    <a:gd name="T4" fmla="*/ 85 w 169"/>
                    <a:gd name="T5" fmla="*/ 17 h 52"/>
                    <a:gd name="T6" fmla="*/ 0 w 169"/>
                    <a:gd name="T7" fmla="*/ 17 h 52"/>
                    <a:gd name="T8" fmla="*/ 18 w 169"/>
                    <a:gd name="T9" fmla="*/ 0 h 52"/>
                    <a:gd name="T10" fmla="*/ 0 60000 65536"/>
                    <a:gd name="T11" fmla="*/ 0 60000 65536"/>
                    <a:gd name="T12" fmla="*/ 0 60000 65536"/>
                    <a:gd name="T13" fmla="*/ 0 60000 65536"/>
                    <a:gd name="T14" fmla="*/ 0 60000 65536"/>
                    <a:gd name="T15" fmla="*/ 0 w 169"/>
                    <a:gd name="T16" fmla="*/ 0 h 52"/>
                    <a:gd name="T17" fmla="*/ 169 w 169"/>
                    <a:gd name="T18" fmla="*/ 52 h 52"/>
                  </a:gdLst>
                  <a:ahLst/>
                  <a:cxnLst>
                    <a:cxn ang="T10">
                      <a:pos x="T0" y="T1"/>
                    </a:cxn>
                    <a:cxn ang="T11">
                      <a:pos x="T2" y="T3"/>
                    </a:cxn>
                    <a:cxn ang="T12">
                      <a:pos x="T4" y="T5"/>
                    </a:cxn>
                    <a:cxn ang="T13">
                      <a:pos x="T6" y="T7"/>
                    </a:cxn>
                    <a:cxn ang="T14">
                      <a:pos x="T8" y="T9"/>
                    </a:cxn>
                  </a:cxnLst>
                  <a:rect l="T15" t="T16" r="T17" b="T18"/>
                  <a:pathLst>
                    <a:path w="169" h="52">
                      <a:moveTo>
                        <a:pt x="35" y="0"/>
                      </a:moveTo>
                      <a:lnTo>
                        <a:pt x="132" y="0"/>
                      </a:lnTo>
                      <a:lnTo>
                        <a:pt x="169" y="52"/>
                      </a:lnTo>
                      <a:lnTo>
                        <a:pt x="0" y="52"/>
                      </a:lnTo>
                      <a:lnTo>
                        <a:pt x="35"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sp>
              <p:nvSpPr>
                <p:cNvPr id="557" name="Rectangle 155"/>
                <p:cNvSpPr>
                  <a:spLocks noChangeArrowheads="1"/>
                </p:cNvSpPr>
                <p:nvPr/>
              </p:nvSpPr>
              <p:spPr bwMode="auto">
                <a:xfrm>
                  <a:off x="3144" y="2089"/>
                  <a:ext cx="18" cy="10"/>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grpSp>
              <p:nvGrpSpPr>
                <p:cNvPr id="558" name="Group 156"/>
                <p:cNvGrpSpPr>
                  <a:grpSpLocks/>
                </p:cNvGrpSpPr>
                <p:nvPr/>
              </p:nvGrpSpPr>
              <p:grpSpPr bwMode="auto">
                <a:xfrm>
                  <a:off x="3154" y="2000"/>
                  <a:ext cx="59" cy="9"/>
                  <a:chOff x="3154" y="2000"/>
                  <a:chExt cx="59" cy="9"/>
                </a:xfrm>
              </p:grpSpPr>
              <p:sp>
                <p:nvSpPr>
                  <p:cNvPr id="562" name="Oval 157"/>
                  <p:cNvSpPr>
                    <a:spLocks noChangeArrowheads="1"/>
                  </p:cNvSpPr>
                  <p:nvPr/>
                </p:nvSpPr>
                <p:spPr bwMode="auto">
                  <a:xfrm>
                    <a:off x="3154" y="2000"/>
                    <a:ext cx="23" cy="9"/>
                  </a:xfrm>
                  <a:prstGeom prst="ellipse">
                    <a:avLst/>
                  </a:prstGeom>
                  <a:solidFill>
                    <a:srgbClr val="202020"/>
                  </a:solidFill>
                  <a:ln w="6350">
                    <a:solidFill>
                      <a:srgbClr val="20202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63" name="Freeform 158"/>
                  <p:cNvSpPr>
                    <a:spLocks/>
                  </p:cNvSpPr>
                  <p:nvPr/>
                </p:nvSpPr>
                <p:spPr bwMode="auto">
                  <a:xfrm>
                    <a:off x="3165" y="2000"/>
                    <a:ext cx="48" cy="9"/>
                  </a:xfrm>
                  <a:custGeom>
                    <a:avLst/>
                    <a:gdLst>
                      <a:gd name="T0" fmla="*/ 3 w 96"/>
                      <a:gd name="T1" fmla="*/ 4 h 27"/>
                      <a:gd name="T2" fmla="*/ 48 w 96"/>
                      <a:gd name="T3" fmla="*/ 0 h 27"/>
                      <a:gd name="T4" fmla="*/ 48 w 96"/>
                      <a:gd name="T5" fmla="*/ 5 h 27"/>
                      <a:gd name="T6" fmla="*/ 0 w 96"/>
                      <a:gd name="T7" fmla="*/ 9 h 27"/>
                      <a:gd name="T8" fmla="*/ 3 w 96"/>
                      <a:gd name="T9" fmla="*/ 4 h 27"/>
                      <a:gd name="T10" fmla="*/ 0 60000 65536"/>
                      <a:gd name="T11" fmla="*/ 0 60000 65536"/>
                      <a:gd name="T12" fmla="*/ 0 60000 65536"/>
                      <a:gd name="T13" fmla="*/ 0 60000 65536"/>
                      <a:gd name="T14" fmla="*/ 0 60000 65536"/>
                      <a:gd name="T15" fmla="*/ 0 w 96"/>
                      <a:gd name="T16" fmla="*/ 0 h 27"/>
                      <a:gd name="T17" fmla="*/ 96 w 96"/>
                      <a:gd name="T18" fmla="*/ 27 h 27"/>
                    </a:gdLst>
                    <a:ahLst/>
                    <a:cxnLst>
                      <a:cxn ang="T10">
                        <a:pos x="T0" y="T1"/>
                      </a:cxn>
                      <a:cxn ang="T11">
                        <a:pos x="T2" y="T3"/>
                      </a:cxn>
                      <a:cxn ang="T12">
                        <a:pos x="T4" y="T5"/>
                      </a:cxn>
                      <a:cxn ang="T13">
                        <a:pos x="T6" y="T7"/>
                      </a:cxn>
                      <a:cxn ang="T14">
                        <a:pos x="T8" y="T9"/>
                      </a:cxn>
                    </a:cxnLst>
                    <a:rect l="T15" t="T16" r="T17" b="T18"/>
                    <a:pathLst>
                      <a:path w="96" h="27">
                        <a:moveTo>
                          <a:pt x="6" y="11"/>
                        </a:moveTo>
                        <a:lnTo>
                          <a:pt x="96" y="0"/>
                        </a:lnTo>
                        <a:lnTo>
                          <a:pt x="96" y="14"/>
                        </a:lnTo>
                        <a:lnTo>
                          <a:pt x="0" y="27"/>
                        </a:lnTo>
                        <a:lnTo>
                          <a:pt x="6" y="11"/>
                        </a:lnTo>
                        <a:close/>
                      </a:path>
                    </a:pathLst>
                  </a:custGeom>
                  <a:solidFill>
                    <a:srgbClr val="202020"/>
                  </a:solidFill>
                  <a:ln w="6350">
                    <a:solidFill>
                      <a:srgbClr val="202020"/>
                    </a:solidFill>
                    <a:prstDash val="solid"/>
                    <a:round/>
                    <a:headEnd/>
                    <a:tailEnd/>
                  </a:ln>
                </p:spPr>
                <p:txBody>
                  <a:bodyPr/>
                  <a:lstStyle/>
                  <a:p>
                    <a:endParaRPr lang="ru-RU" dirty="0"/>
                  </a:p>
                </p:txBody>
              </p:sp>
            </p:grpSp>
            <p:grpSp>
              <p:nvGrpSpPr>
                <p:cNvPr id="559" name="Group 159"/>
                <p:cNvGrpSpPr>
                  <a:grpSpLocks/>
                </p:cNvGrpSpPr>
                <p:nvPr/>
              </p:nvGrpSpPr>
              <p:grpSpPr bwMode="auto">
                <a:xfrm>
                  <a:off x="3154" y="1997"/>
                  <a:ext cx="58" cy="12"/>
                  <a:chOff x="3154" y="1997"/>
                  <a:chExt cx="58" cy="12"/>
                </a:xfrm>
              </p:grpSpPr>
              <p:sp>
                <p:nvSpPr>
                  <p:cNvPr id="560" name="Oval 160"/>
                  <p:cNvSpPr>
                    <a:spLocks noChangeArrowheads="1"/>
                  </p:cNvSpPr>
                  <p:nvPr/>
                </p:nvSpPr>
                <p:spPr bwMode="auto">
                  <a:xfrm>
                    <a:off x="3154" y="1997"/>
                    <a:ext cx="23" cy="12"/>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61" name="Freeform 161"/>
                  <p:cNvSpPr>
                    <a:spLocks/>
                  </p:cNvSpPr>
                  <p:nvPr/>
                </p:nvSpPr>
                <p:spPr bwMode="auto">
                  <a:xfrm>
                    <a:off x="3165" y="1998"/>
                    <a:ext cx="47" cy="9"/>
                  </a:xfrm>
                  <a:custGeom>
                    <a:avLst/>
                    <a:gdLst>
                      <a:gd name="T0" fmla="*/ 3 w 94"/>
                      <a:gd name="T1" fmla="*/ 4 h 28"/>
                      <a:gd name="T2" fmla="*/ 47 w 94"/>
                      <a:gd name="T3" fmla="*/ 0 h 28"/>
                      <a:gd name="T4" fmla="*/ 47 w 94"/>
                      <a:gd name="T5" fmla="*/ 5 h 28"/>
                      <a:gd name="T6" fmla="*/ 0 w 94"/>
                      <a:gd name="T7" fmla="*/ 9 h 28"/>
                      <a:gd name="T8" fmla="*/ 3 w 94"/>
                      <a:gd name="T9" fmla="*/ 4 h 28"/>
                      <a:gd name="T10" fmla="*/ 0 60000 65536"/>
                      <a:gd name="T11" fmla="*/ 0 60000 65536"/>
                      <a:gd name="T12" fmla="*/ 0 60000 65536"/>
                      <a:gd name="T13" fmla="*/ 0 60000 65536"/>
                      <a:gd name="T14" fmla="*/ 0 60000 65536"/>
                      <a:gd name="T15" fmla="*/ 0 w 94"/>
                      <a:gd name="T16" fmla="*/ 0 h 28"/>
                      <a:gd name="T17" fmla="*/ 94 w 94"/>
                      <a:gd name="T18" fmla="*/ 28 h 28"/>
                    </a:gdLst>
                    <a:ahLst/>
                    <a:cxnLst>
                      <a:cxn ang="T10">
                        <a:pos x="T0" y="T1"/>
                      </a:cxn>
                      <a:cxn ang="T11">
                        <a:pos x="T2" y="T3"/>
                      </a:cxn>
                      <a:cxn ang="T12">
                        <a:pos x="T4" y="T5"/>
                      </a:cxn>
                      <a:cxn ang="T13">
                        <a:pos x="T6" y="T7"/>
                      </a:cxn>
                      <a:cxn ang="T14">
                        <a:pos x="T8" y="T9"/>
                      </a:cxn>
                    </a:cxnLst>
                    <a:rect l="T15" t="T16" r="T17" b="T18"/>
                    <a:pathLst>
                      <a:path w="94" h="28">
                        <a:moveTo>
                          <a:pt x="6" y="12"/>
                        </a:moveTo>
                        <a:lnTo>
                          <a:pt x="94" y="0"/>
                        </a:lnTo>
                        <a:lnTo>
                          <a:pt x="94" y="15"/>
                        </a:lnTo>
                        <a:lnTo>
                          <a:pt x="0" y="28"/>
                        </a:lnTo>
                        <a:lnTo>
                          <a:pt x="6" y="12"/>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dirty="0"/>
                  </a:p>
                </p:txBody>
              </p:sp>
            </p:grpSp>
          </p:grpSp>
        </p:grpSp>
      </p:grpSp>
      <p:grpSp>
        <p:nvGrpSpPr>
          <p:cNvPr id="11" name="Группа 10">
            <a:extLst>
              <a:ext uri="{FF2B5EF4-FFF2-40B4-BE49-F238E27FC236}">
                <a16:creationId xmlns="" xmlns:a16="http://schemas.microsoft.com/office/drawing/2014/main" id="{C6D531F4-728D-FB15-7AAA-DEFD1A1C48D8}"/>
              </a:ext>
            </a:extLst>
          </p:cNvPr>
          <p:cNvGrpSpPr/>
          <p:nvPr/>
        </p:nvGrpSpPr>
        <p:grpSpPr>
          <a:xfrm>
            <a:off x="4211915" y="1452501"/>
            <a:ext cx="552322" cy="552322"/>
            <a:chOff x="4211915" y="1318056"/>
            <a:chExt cx="552322" cy="552322"/>
          </a:xfrm>
        </p:grpSpPr>
        <p:sp>
          <p:nvSpPr>
            <p:cNvPr id="6" name="Прямоугольник 5">
              <a:extLst>
                <a:ext uri="{FF2B5EF4-FFF2-40B4-BE49-F238E27FC236}">
                  <a16:creationId xmlns="" xmlns:a16="http://schemas.microsoft.com/office/drawing/2014/main" id="{3F22BA85-6274-B8C9-FB57-72EA7B7DDF6E}"/>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874" name="Group 349"/>
            <p:cNvGrpSpPr>
              <a:grpSpLocks/>
            </p:cNvGrpSpPr>
            <p:nvPr/>
          </p:nvGrpSpPr>
          <p:grpSpPr bwMode="auto">
            <a:xfrm>
              <a:off x="4349901" y="1421104"/>
              <a:ext cx="276350" cy="346227"/>
              <a:chOff x="3827" y="480"/>
              <a:chExt cx="280" cy="350"/>
            </a:xfrm>
          </p:grpSpPr>
          <p:sp>
            <p:nvSpPr>
              <p:cNvPr id="875" name="Freeform 350"/>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876" name="Freeform 351"/>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877" name="Freeform 352"/>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878" name="Rectangle 353"/>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79" name="Rectangle 354"/>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80" name="Rectangle 355"/>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81" name="Rectangle 356"/>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82" name="Rectangle 357"/>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83" name="Freeform 358"/>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884" name="Freeform 359"/>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885" name="Freeform 360"/>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886" name="Freeform 361"/>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887" name="Line 362"/>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88" name="Freeform 363"/>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889" name="Line 364"/>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0" name="Rectangle 365"/>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91" name="Rectangle 366"/>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92" name="Line 367"/>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3" name="Rectangle 368"/>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894" name="Line 369"/>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5" name="Line 370"/>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6" name="Line 371"/>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7" name="Line 372"/>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898" name="Freeform 373"/>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pic>
        <p:nvPicPr>
          <p:cNvPr id="9" name="Рисунок 8">
            <a:extLst>
              <a:ext uri="{FF2B5EF4-FFF2-40B4-BE49-F238E27FC236}">
                <a16:creationId xmlns="" xmlns:a16="http://schemas.microsoft.com/office/drawing/2014/main" id="{18AFD15E-AD79-5208-EB1C-4AE1FF8E48A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561295" y="1949366"/>
            <a:ext cx="233713" cy="233713"/>
          </a:xfrm>
          <a:prstGeom prst="rect">
            <a:avLst/>
          </a:prstGeom>
        </p:spPr>
      </p:pic>
      <p:grpSp>
        <p:nvGrpSpPr>
          <p:cNvPr id="12" name="Группа 11">
            <a:extLst>
              <a:ext uri="{FF2B5EF4-FFF2-40B4-BE49-F238E27FC236}">
                <a16:creationId xmlns="" xmlns:a16="http://schemas.microsoft.com/office/drawing/2014/main" id="{A21F1514-484A-1592-FA76-1CEB54196B0F}"/>
              </a:ext>
            </a:extLst>
          </p:cNvPr>
          <p:cNvGrpSpPr/>
          <p:nvPr/>
        </p:nvGrpSpPr>
        <p:grpSpPr>
          <a:xfrm>
            <a:off x="3211454" y="2054929"/>
            <a:ext cx="552322" cy="552322"/>
            <a:chOff x="4211915" y="1318056"/>
            <a:chExt cx="552322" cy="552322"/>
          </a:xfrm>
        </p:grpSpPr>
        <p:sp>
          <p:nvSpPr>
            <p:cNvPr id="13" name="Прямоугольник 12">
              <a:extLst>
                <a:ext uri="{FF2B5EF4-FFF2-40B4-BE49-F238E27FC236}">
                  <a16:creationId xmlns="" xmlns:a16="http://schemas.microsoft.com/office/drawing/2014/main" id="{7C02BFD1-AF9B-C71A-64F7-77C2699A58E7}"/>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4" name="Group 349">
              <a:extLst>
                <a:ext uri="{FF2B5EF4-FFF2-40B4-BE49-F238E27FC236}">
                  <a16:creationId xmlns="" xmlns:a16="http://schemas.microsoft.com/office/drawing/2014/main" id="{606A56DE-F952-841B-924D-696F8739A29C}"/>
                </a:ext>
              </a:extLst>
            </p:cNvPr>
            <p:cNvGrpSpPr>
              <a:grpSpLocks/>
            </p:cNvGrpSpPr>
            <p:nvPr/>
          </p:nvGrpSpPr>
          <p:grpSpPr bwMode="auto">
            <a:xfrm>
              <a:off x="4349901" y="1421104"/>
              <a:ext cx="276350" cy="346227"/>
              <a:chOff x="3827" y="480"/>
              <a:chExt cx="280" cy="350"/>
            </a:xfrm>
          </p:grpSpPr>
          <p:sp>
            <p:nvSpPr>
              <p:cNvPr id="15" name="Freeform 350">
                <a:extLst>
                  <a:ext uri="{FF2B5EF4-FFF2-40B4-BE49-F238E27FC236}">
                    <a16:creationId xmlns="" xmlns:a16="http://schemas.microsoft.com/office/drawing/2014/main" id="{4C0A9472-991F-55D5-340C-129F5660AB68}"/>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6" name="Freeform 351">
                <a:extLst>
                  <a:ext uri="{FF2B5EF4-FFF2-40B4-BE49-F238E27FC236}">
                    <a16:creationId xmlns="" xmlns:a16="http://schemas.microsoft.com/office/drawing/2014/main" id="{77C8F8B4-60E4-FB3A-A21E-8152D0C8FE19}"/>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7" name="Freeform 352">
                <a:extLst>
                  <a:ext uri="{FF2B5EF4-FFF2-40B4-BE49-F238E27FC236}">
                    <a16:creationId xmlns="" xmlns:a16="http://schemas.microsoft.com/office/drawing/2014/main" id="{FD375687-EBE0-5DF1-1B8E-9766D121B02F}"/>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8" name="Rectangle 353">
                <a:extLst>
                  <a:ext uri="{FF2B5EF4-FFF2-40B4-BE49-F238E27FC236}">
                    <a16:creationId xmlns="" xmlns:a16="http://schemas.microsoft.com/office/drawing/2014/main" id="{051FEB9D-E212-F7CA-9F93-05A697371DE1}"/>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9" name="Rectangle 354">
                <a:extLst>
                  <a:ext uri="{FF2B5EF4-FFF2-40B4-BE49-F238E27FC236}">
                    <a16:creationId xmlns="" xmlns:a16="http://schemas.microsoft.com/office/drawing/2014/main" id="{3EDAB171-3E0C-D201-8278-DFCA0D016DED}"/>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20" name="Rectangle 355">
                <a:extLst>
                  <a:ext uri="{FF2B5EF4-FFF2-40B4-BE49-F238E27FC236}">
                    <a16:creationId xmlns="" xmlns:a16="http://schemas.microsoft.com/office/drawing/2014/main" id="{CD7E6F95-E1F8-9A3C-9133-2324307309EF}"/>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21" name="Rectangle 356">
                <a:extLst>
                  <a:ext uri="{FF2B5EF4-FFF2-40B4-BE49-F238E27FC236}">
                    <a16:creationId xmlns="" xmlns:a16="http://schemas.microsoft.com/office/drawing/2014/main" id="{6B8E4288-BB84-E906-B11E-E969AE0AFEB9}"/>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22" name="Rectangle 357">
                <a:extLst>
                  <a:ext uri="{FF2B5EF4-FFF2-40B4-BE49-F238E27FC236}">
                    <a16:creationId xmlns="" xmlns:a16="http://schemas.microsoft.com/office/drawing/2014/main" id="{A4575190-989E-B3CE-ADDE-A5812E213A90}"/>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23" name="Freeform 358">
                <a:extLst>
                  <a:ext uri="{FF2B5EF4-FFF2-40B4-BE49-F238E27FC236}">
                    <a16:creationId xmlns="" xmlns:a16="http://schemas.microsoft.com/office/drawing/2014/main" id="{4035D523-2809-FCA9-F6C1-0A8214AD0CA2}"/>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24" name="Freeform 359">
                <a:extLst>
                  <a:ext uri="{FF2B5EF4-FFF2-40B4-BE49-F238E27FC236}">
                    <a16:creationId xmlns="" xmlns:a16="http://schemas.microsoft.com/office/drawing/2014/main" id="{E9B45C65-8B7B-9F1D-141A-86978798DB9D}"/>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25" name="Freeform 360">
                <a:extLst>
                  <a:ext uri="{FF2B5EF4-FFF2-40B4-BE49-F238E27FC236}">
                    <a16:creationId xmlns="" xmlns:a16="http://schemas.microsoft.com/office/drawing/2014/main" id="{D9A78EAC-69CB-ABCD-B073-4F5E90872743}"/>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26" name="Freeform 361">
                <a:extLst>
                  <a:ext uri="{FF2B5EF4-FFF2-40B4-BE49-F238E27FC236}">
                    <a16:creationId xmlns="" xmlns:a16="http://schemas.microsoft.com/office/drawing/2014/main" id="{DF0E6A9A-A3C6-1DA2-B7DF-714F5FC19E8A}"/>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27" name="Line 362">
                <a:extLst>
                  <a:ext uri="{FF2B5EF4-FFF2-40B4-BE49-F238E27FC236}">
                    <a16:creationId xmlns="" xmlns:a16="http://schemas.microsoft.com/office/drawing/2014/main" id="{6C30784F-1A46-BB55-75E2-A10BC9ED41BB}"/>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28" name="Freeform 363">
                <a:extLst>
                  <a:ext uri="{FF2B5EF4-FFF2-40B4-BE49-F238E27FC236}">
                    <a16:creationId xmlns="" xmlns:a16="http://schemas.microsoft.com/office/drawing/2014/main" id="{2EA4BD94-F624-FAF4-ED67-FF3664271505}"/>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29" name="Line 364">
                <a:extLst>
                  <a:ext uri="{FF2B5EF4-FFF2-40B4-BE49-F238E27FC236}">
                    <a16:creationId xmlns="" xmlns:a16="http://schemas.microsoft.com/office/drawing/2014/main" id="{FB174843-5261-E7B7-901B-45C619BC1657}"/>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30" name="Rectangle 365">
                <a:extLst>
                  <a:ext uri="{FF2B5EF4-FFF2-40B4-BE49-F238E27FC236}">
                    <a16:creationId xmlns="" xmlns:a16="http://schemas.microsoft.com/office/drawing/2014/main" id="{659191DC-F5C0-FD37-A98C-6CEF131C9D68}"/>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1" name="Rectangle 366">
                <a:extLst>
                  <a:ext uri="{FF2B5EF4-FFF2-40B4-BE49-F238E27FC236}">
                    <a16:creationId xmlns="" xmlns:a16="http://schemas.microsoft.com/office/drawing/2014/main" id="{48A20C2A-808F-2991-F962-5A3D2E912DDD}"/>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2" name="Line 367">
                <a:extLst>
                  <a:ext uri="{FF2B5EF4-FFF2-40B4-BE49-F238E27FC236}">
                    <a16:creationId xmlns="" xmlns:a16="http://schemas.microsoft.com/office/drawing/2014/main" id="{185BC3AF-77F0-CECB-F206-D0BEB24BF0F2}"/>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33" name="Rectangle 368">
                <a:extLst>
                  <a:ext uri="{FF2B5EF4-FFF2-40B4-BE49-F238E27FC236}">
                    <a16:creationId xmlns="" xmlns:a16="http://schemas.microsoft.com/office/drawing/2014/main" id="{9F1C3E93-5F08-D3D6-0481-AA1F9066FBD6}"/>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34" name="Line 369">
                <a:extLst>
                  <a:ext uri="{FF2B5EF4-FFF2-40B4-BE49-F238E27FC236}">
                    <a16:creationId xmlns="" xmlns:a16="http://schemas.microsoft.com/office/drawing/2014/main" id="{B4DB7C3A-830D-8DCD-B614-BC496925592F}"/>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35" name="Line 370">
                <a:extLst>
                  <a:ext uri="{FF2B5EF4-FFF2-40B4-BE49-F238E27FC236}">
                    <a16:creationId xmlns="" xmlns:a16="http://schemas.microsoft.com/office/drawing/2014/main" id="{20952F6C-CD43-C3B3-9E21-072DC203696B}"/>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36" name="Line 371">
                <a:extLst>
                  <a:ext uri="{FF2B5EF4-FFF2-40B4-BE49-F238E27FC236}">
                    <a16:creationId xmlns="" xmlns:a16="http://schemas.microsoft.com/office/drawing/2014/main" id="{670995FF-CF1C-8C6A-11FE-9BDEF8E072E1}"/>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37" name="Line 372">
                <a:extLst>
                  <a:ext uri="{FF2B5EF4-FFF2-40B4-BE49-F238E27FC236}">
                    <a16:creationId xmlns="" xmlns:a16="http://schemas.microsoft.com/office/drawing/2014/main" id="{BA7F8214-AE6A-6211-B55D-0BE3844C2E93}"/>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38" name="Freeform 373">
                <a:extLst>
                  <a:ext uri="{FF2B5EF4-FFF2-40B4-BE49-F238E27FC236}">
                    <a16:creationId xmlns="" xmlns:a16="http://schemas.microsoft.com/office/drawing/2014/main" id="{CFBC0BFA-91B2-BE7B-6640-6E08B244E994}"/>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grpSp>
        <p:nvGrpSpPr>
          <p:cNvPr id="39" name="Группа 38">
            <a:extLst>
              <a:ext uri="{FF2B5EF4-FFF2-40B4-BE49-F238E27FC236}">
                <a16:creationId xmlns="" xmlns:a16="http://schemas.microsoft.com/office/drawing/2014/main" id="{779EAA06-44B9-AD7F-F7AD-BCAB95A7CDB4}"/>
              </a:ext>
            </a:extLst>
          </p:cNvPr>
          <p:cNvGrpSpPr/>
          <p:nvPr/>
        </p:nvGrpSpPr>
        <p:grpSpPr>
          <a:xfrm>
            <a:off x="3964489" y="2721904"/>
            <a:ext cx="552322" cy="552322"/>
            <a:chOff x="4211915" y="1318056"/>
            <a:chExt cx="552322" cy="552322"/>
          </a:xfrm>
        </p:grpSpPr>
        <p:sp>
          <p:nvSpPr>
            <p:cNvPr id="40" name="Прямоугольник 39">
              <a:extLst>
                <a:ext uri="{FF2B5EF4-FFF2-40B4-BE49-F238E27FC236}">
                  <a16:creationId xmlns="" xmlns:a16="http://schemas.microsoft.com/office/drawing/2014/main" id="{77FC395B-913D-F74D-45B4-C00FD0DEB262}"/>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41" name="Group 349">
              <a:extLst>
                <a:ext uri="{FF2B5EF4-FFF2-40B4-BE49-F238E27FC236}">
                  <a16:creationId xmlns="" xmlns:a16="http://schemas.microsoft.com/office/drawing/2014/main" id="{EE8DA7D3-3118-A55C-9F6A-F248573618A1}"/>
                </a:ext>
              </a:extLst>
            </p:cNvPr>
            <p:cNvGrpSpPr>
              <a:grpSpLocks/>
            </p:cNvGrpSpPr>
            <p:nvPr/>
          </p:nvGrpSpPr>
          <p:grpSpPr bwMode="auto">
            <a:xfrm>
              <a:off x="4349901" y="1421104"/>
              <a:ext cx="276350" cy="346227"/>
              <a:chOff x="3827" y="480"/>
              <a:chExt cx="280" cy="350"/>
            </a:xfrm>
          </p:grpSpPr>
          <p:sp>
            <p:nvSpPr>
              <p:cNvPr id="42" name="Freeform 350">
                <a:extLst>
                  <a:ext uri="{FF2B5EF4-FFF2-40B4-BE49-F238E27FC236}">
                    <a16:creationId xmlns="" xmlns:a16="http://schemas.microsoft.com/office/drawing/2014/main" id="{31BD43A1-0DF0-26C2-7081-4EEF4E77239D}"/>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43" name="Freeform 351">
                <a:extLst>
                  <a:ext uri="{FF2B5EF4-FFF2-40B4-BE49-F238E27FC236}">
                    <a16:creationId xmlns="" xmlns:a16="http://schemas.microsoft.com/office/drawing/2014/main" id="{E24A0409-20B1-F328-4CB2-53A101B33B0F}"/>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44" name="Freeform 352">
                <a:extLst>
                  <a:ext uri="{FF2B5EF4-FFF2-40B4-BE49-F238E27FC236}">
                    <a16:creationId xmlns="" xmlns:a16="http://schemas.microsoft.com/office/drawing/2014/main" id="{9350F231-C2C8-1DE4-28BE-413143ADF4AE}"/>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45" name="Rectangle 353">
                <a:extLst>
                  <a:ext uri="{FF2B5EF4-FFF2-40B4-BE49-F238E27FC236}">
                    <a16:creationId xmlns="" xmlns:a16="http://schemas.microsoft.com/office/drawing/2014/main" id="{3EEC9D3F-4D86-9621-EC7F-ECCBD2932481}"/>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6" name="Rectangle 354">
                <a:extLst>
                  <a:ext uri="{FF2B5EF4-FFF2-40B4-BE49-F238E27FC236}">
                    <a16:creationId xmlns="" xmlns:a16="http://schemas.microsoft.com/office/drawing/2014/main" id="{871EA02B-6C47-7117-5623-9E0183943D50}"/>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7" name="Rectangle 355">
                <a:extLst>
                  <a:ext uri="{FF2B5EF4-FFF2-40B4-BE49-F238E27FC236}">
                    <a16:creationId xmlns="" xmlns:a16="http://schemas.microsoft.com/office/drawing/2014/main" id="{F76CFDF2-2108-B214-60AA-D1ECB35E97C0}"/>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8" name="Rectangle 356">
                <a:extLst>
                  <a:ext uri="{FF2B5EF4-FFF2-40B4-BE49-F238E27FC236}">
                    <a16:creationId xmlns="" xmlns:a16="http://schemas.microsoft.com/office/drawing/2014/main" id="{DA68E3C5-10FD-CCCB-89D8-1A4CD31AA8B7}"/>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49" name="Rectangle 357">
                <a:extLst>
                  <a:ext uri="{FF2B5EF4-FFF2-40B4-BE49-F238E27FC236}">
                    <a16:creationId xmlns="" xmlns:a16="http://schemas.microsoft.com/office/drawing/2014/main" id="{07D487CF-AA74-F19F-8489-143058B96A23}"/>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0" name="Freeform 358">
                <a:extLst>
                  <a:ext uri="{FF2B5EF4-FFF2-40B4-BE49-F238E27FC236}">
                    <a16:creationId xmlns="" xmlns:a16="http://schemas.microsoft.com/office/drawing/2014/main" id="{CDA6285C-401D-C9E9-988C-4F6FA0137605}"/>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51" name="Freeform 359">
                <a:extLst>
                  <a:ext uri="{FF2B5EF4-FFF2-40B4-BE49-F238E27FC236}">
                    <a16:creationId xmlns="" xmlns:a16="http://schemas.microsoft.com/office/drawing/2014/main" id="{70205623-1668-BC25-9F02-9A2DCC4D2078}"/>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52" name="Freeform 360">
                <a:extLst>
                  <a:ext uri="{FF2B5EF4-FFF2-40B4-BE49-F238E27FC236}">
                    <a16:creationId xmlns="" xmlns:a16="http://schemas.microsoft.com/office/drawing/2014/main" id="{FF97D014-0156-52AA-7D32-646401E6E174}"/>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53" name="Freeform 361">
                <a:extLst>
                  <a:ext uri="{FF2B5EF4-FFF2-40B4-BE49-F238E27FC236}">
                    <a16:creationId xmlns="" xmlns:a16="http://schemas.microsoft.com/office/drawing/2014/main" id="{D77F5D15-FE0B-097E-DF59-4D31B5E0A540}"/>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54" name="Line 362">
                <a:extLst>
                  <a:ext uri="{FF2B5EF4-FFF2-40B4-BE49-F238E27FC236}">
                    <a16:creationId xmlns="" xmlns:a16="http://schemas.microsoft.com/office/drawing/2014/main" id="{33EA5A12-E2E7-3C43-54D2-2161EB20A7BA}"/>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55" name="Freeform 363">
                <a:extLst>
                  <a:ext uri="{FF2B5EF4-FFF2-40B4-BE49-F238E27FC236}">
                    <a16:creationId xmlns="" xmlns:a16="http://schemas.microsoft.com/office/drawing/2014/main" id="{F8462CDA-23A4-A30C-2095-CF411680E71E}"/>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56" name="Line 364">
                <a:extLst>
                  <a:ext uri="{FF2B5EF4-FFF2-40B4-BE49-F238E27FC236}">
                    <a16:creationId xmlns="" xmlns:a16="http://schemas.microsoft.com/office/drawing/2014/main" id="{B13953D4-29EF-BFCD-71AA-5AF60AE114CB}"/>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57" name="Rectangle 365">
                <a:extLst>
                  <a:ext uri="{FF2B5EF4-FFF2-40B4-BE49-F238E27FC236}">
                    <a16:creationId xmlns="" xmlns:a16="http://schemas.microsoft.com/office/drawing/2014/main" id="{DD79D936-B85D-E317-C151-23E14FCBDFF7}"/>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8" name="Rectangle 366">
                <a:extLst>
                  <a:ext uri="{FF2B5EF4-FFF2-40B4-BE49-F238E27FC236}">
                    <a16:creationId xmlns="" xmlns:a16="http://schemas.microsoft.com/office/drawing/2014/main" id="{28FA9CCB-FB10-EFAF-A18D-7B79142BE7FC}"/>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9" name="Line 367">
                <a:extLst>
                  <a:ext uri="{FF2B5EF4-FFF2-40B4-BE49-F238E27FC236}">
                    <a16:creationId xmlns="" xmlns:a16="http://schemas.microsoft.com/office/drawing/2014/main" id="{FB9F2F72-8A81-5CDD-1D14-50DA3220157D}"/>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60" name="Rectangle 368">
                <a:extLst>
                  <a:ext uri="{FF2B5EF4-FFF2-40B4-BE49-F238E27FC236}">
                    <a16:creationId xmlns="" xmlns:a16="http://schemas.microsoft.com/office/drawing/2014/main" id="{92DA6F3C-651D-B9CD-1FEB-2E798F764652}"/>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61" name="Line 369">
                <a:extLst>
                  <a:ext uri="{FF2B5EF4-FFF2-40B4-BE49-F238E27FC236}">
                    <a16:creationId xmlns="" xmlns:a16="http://schemas.microsoft.com/office/drawing/2014/main" id="{3F0E3980-1F1C-9B3E-565F-96C06EDA708C}"/>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62" name="Line 370">
                <a:extLst>
                  <a:ext uri="{FF2B5EF4-FFF2-40B4-BE49-F238E27FC236}">
                    <a16:creationId xmlns="" xmlns:a16="http://schemas.microsoft.com/office/drawing/2014/main" id="{DD033C39-CFC9-80CD-AAC1-00D8E6E39D28}"/>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63" name="Line 371">
                <a:extLst>
                  <a:ext uri="{FF2B5EF4-FFF2-40B4-BE49-F238E27FC236}">
                    <a16:creationId xmlns="" xmlns:a16="http://schemas.microsoft.com/office/drawing/2014/main" id="{FDDD2478-D265-2C22-D5DF-C13211CD53C8}"/>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512" name="Line 372">
                <a:extLst>
                  <a:ext uri="{FF2B5EF4-FFF2-40B4-BE49-F238E27FC236}">
                    <a16:creationId xmlns="" xmlns:a16="http://schemas.microsoft.com/office/drawing/2014/main" id="{3F36AFC3-E0BF-6D20-46E9-9FAFFEAFD92F}"/>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513" name="Freeform 373">
                <a:extLst>
                  <a:ext uri="{FF2B5EF4-FFF2-40B4-BE49-F238E27FC236}">
                    <a16:creationId xmlns="" xmlns:a16="http://schemas.microsoft.com/office/drawing/2014/main" id="{B528E1CB-F1CB-8EEA-21B4-CD9A461C797D}"/>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pic>
        <p:nvPicPr>
          <p:cNvPr id="515" name="Рисунок 514">
            <a:extLst>
              <a:ext uri="{FF2B5EF4-FFF2-40B4-BE49-F238E27FC236}">
                <a16:creationId xmlns="" xmlns:a16="http://schemas.microsoft.com/office/drawing/2014/main" id="{A604F8CB-D19F-BE4D-B329-80AEB95130F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323610" y="3165030"/>
            <a:ext cx="266805" cy="266805"/>
          </a:xfrm>
          <a:prstGeom prst="rect">
            <a:avLst/>
          </a:prstGeom>
        </p:spPr>
      </p:pic>
      <p:pic>
        <p:nvPicPr>
          <p:cNvPr id="516" name="Рисунок 515">
            <a:extLst>
              <a:ext uri="{FF2B5EF4-FFF2-40B4-BE49-F238E27FC236}">
                <a16:creationId xmlns="" xmlns:a16="http://schemas.microsoft.com/office/drawing/2014/main" id="{0D2B33B1-D226-6116-5520-F0397CC8AAA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651270" y="3165030"/>
            <a:ext cx="266805" cy="266805"/>
          </a:xfrm>
          <a:prstGeom prst="rect">
            <a:avLst/>
          </a:prstGeom>
        </p:spPr>
      </p:pic>
      <p:pic>
        <p:nvPicPr>
          <p:cNvPr id="517" name="Рисунок 516">
            <a:extLst>
              <a:ext uri="{FF2B5EF4-FFF2-40B4-BE49-F238E27FC236}">
                <a16:creationId xmlns="" xmlns:a16="http://schemas.microsoft.com/office/drawing/2014/main" id="{83F9DD8A-E720-F40C-BDAF-0D7BDDA495C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995950" y="3165030"/>
            <a:ext cx="266805" cy="266805"/>
          </a:xfrm>
          <a:prstGeom prst="rect">
            <a:avLst/>
          </a:prstGeom>
        </p:spPr>
      </p:pic>
      <p:grpSp>
        <p:nvGrpSpPr>
          <p:cNvPr id="518" name="Группа 517">
            <a:extLst>
              <a:ext uri="{FF2B5EF4-FFF2-40B4-BE49-F238E27FC236}">
                <a16:creationId xmlns="" xmlns:a16="http://schemas.microsoft.com/office/drawing/2014/main" id="{51742991-4F37-9240-E699-FF758C1C8C96}"/>
              </a:ext>
            </a:extLst>
          </p:cNvPr>
          <p:cNvGrpSpPr/>
          <p:nvPr/>
        </p:nvGrpSpPr>
        <p:grpSpPr>
          <a:xfrm>
            <a:off x="3306567" y="3781270"/>
            <a:ext cx="552322" cy="552322"/>
            <a:chOff x="4211915" y="1318056"/>
            <a:chExt cx="552322" cy="552322"/>
          </a:xfrm>
        </p:grpSpPr>
        <p:sp>
          <p:nvSpPr>
            <p:cNvPr id="519" name="Прямоугольник 518">
              <a:extLst>
                <a:ext uri="{FF2B5EF4-FFF2-40B4-BE49-F238E27FC236}">
                  <a16:creationId xmlns="" xmlns:a16="http://schemas.microsoft.com/office/drawing/2014/main" id="{71D16790-27FD-D0B9-A093-3B07E872DAB5}"/>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20" name="Group 349">
              <a:extLst>
                <a:ext uri="{FF2B5EF4-FFF2-40B4-BE49-F238E27FC236}">
                  <a16:creationId xmlns="" xmlns:a16="http://schemas.microsoft.com/office/drawing/2014/main" id="{3CCD63CD-6CD7-163D-D805-29ADA24D3CE9}"/>
                </a:ext>
              </a:extLst>
            </p:cNvPr>
            <p:cNvGrpSpPr>
              <a:grpSpLocks/>
            </p:cNvGrpSpPr>
            <p:nvPr/>
          </p:nvGrpSpPr>
          <p:grpSpPr bwMode="auto">
            <a:xfrm>
              <a:off x="4349901" y="1421104"/>
              <a:ext cx="276350" cy="346227"/>
              <a:chOff x="3827" y="480"/>
              <a:chExt cx="280" cy="350"/>
            </a:xfrm>
          </p:grpSpPr>
          <p:sp>
            <p:nvSpPr>
              <p:cNvPr id="521" name="Freeform 350">
                <a:extLst>
                  <a:ext uri="{FF2B5EF4-FFF2-40B4-BE49-F238E27FC236}">
                    <a16:creationId xmlns="" xmlns:a16="http://schemas.microsoft.com/office/drawing/2014/main" id="{7FAC2107-D6F9-18F4-7103-FE1A768B67A8}"/>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522" name="Freeform 351">
                <a:extLst>
                  <a:ext uri="{FF2B5EF4-FFF2-40B4-BE49-F238E27FC236}">
                    <a16:creationId xmlns="" xmlns:a16="http://schemas.microsoft.com/office/drawing/2014/main" id="{5AFBA6B9-2E0F-F9C2-E72E-A583CD22CBCD}"/>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523" name="Freeform 352">
                <a:extLst>
                  <a:ext uri="{FF2B5EF4-FFF2-40B4-BE49-F238E27FC236}">
                    <a16:creationId xmlns="" xmlns:a16="http://schemas.microsoft.com/office/drawing/2014/main" id="{B513D7B8-C671-A3D5-3A16-C5DF0BCB31CB}"/>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524" name="Rectangle 353">
                <a:extLst>
                  <a:ext uri="{FF2B5EF4-FFF2-40B4-BE49-F238E27FC236}">
                    <a16:creationId xmlns="" xmlns:a16="http://schemas.microsoft.com/office/drawing/2014/main" id="{16655F3A-401D-D30E-7392-27ADC6C061B8}"/>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25" name="Rectangle 354">
                <a:extLst>
                  <a:ext uri="{FF2B5EF4-FFF2-40B4-BE49-F238E27FC236}">
                    <a16:creationId xmlns="" xmlns:a16="http://schemas.microsoft.com/office/drawing/2014/main" id="{E54FA05B-19B4-47B5-3ACB-799960D47231}"/>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26" name="Rectangle 355">
                <a:extLst>
                  <a:ext uri="{FF2B5EF4-FFF2-40B4-BE49-F238E27FC236}">
                    <a16:creationId xmlns="" xmlns:a16="http://schemas.microsoft.com/office/drawing/2014/main" id="{CBA53A43-A5C6-326B-B2D4-EA0020D3C00D}"/>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27" name="Rectangle 356">
                <a:extLst>
                  <a:ext uri="{FF2B5EF4-FFF2-40B4-BE49-F238E27FC236}">
                    <a16:creationId xmlns="" xmlns:a16="http://schemas.microsoft.com/office/drawing/2014/main" id="{A53CDC87-827F-F09D-77A9-13485DB2FE5D}"/>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28" name="Rectangle 357">
                <a:extLst>
                  <a:ext uri="{FF2B5EF4-FFF2-40B4-BE49-F238E27FC236}">
                    <a16:creationId xmlns="" xmlns:a16="http://schemas.microsoft.com/office/drawing/2014/main" id="{34538762-EA96-4E8E-A146-8DCEF30EE2E8}"/>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529" name="Freeform 358">
                <a:extLst>
                  <a:ext uri="{FF2B5EF4-FFF2-40B4-BE49-F238E27FC236}">
                    <a16:creationId xmlns="" xmlns:a16="http://schemas.microsoft.com/office/drawing/2014/main" id="{B30DD5EE-6C9D-A18F-6398-44B4AABC2F2E}"/>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530" name="Freeform 359">
                <a:extLst>
                  <a:ext uri="{FF2B5EF4-FFF2-40B4-BE49-F238E27FC236}">
                    <a16:creationId xmlns="" xmlns:a16="http://schemas.microsoft.com/office/drawing/2014/main" id="{2441B725-65B3-B079-8196-9337CC006006}"/>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054" name="Freeform 360">
                <a:extLst>
                  <a:ext uri="{FF2B5EF4-FFF2-40B4-BE49-F238E27FC236}">
                    <a16:creationId xmlns="" xmlns:a16="http://schemas.microsoft.com/office/drawing/2014/main" id="{D7FA3E34-79FE-4B82-DA08-53FADEF03474}"/>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055" name="Freeform 361">
                <a:extLst>
                  <a:ext uri="{FF2B5EF4-FFF2-40B4-BE49-F238E27FC236}">
                    <a16:creationId xmlns="" xmlns:a16="http://schemas.microsoft.com/office/drawing/2014/main" id="{012DD864-0852-3B03-689E-677ACA1EED95}"/>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1058" name="Line 362">
                <a:extLst>
                  <a:ext uri="{FF2B5EF4-FFF2-40B4-BE49-F238E27FC236}">
                    <a16:creationId xmlns="" xmlns:a16="http://schemas.microsoft.com/office/drawing/2014/main" id="{F75CC191-1D65-FEAA-055F-16DA30ACD94A}"/>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59" name="Freeform 363">
                <a:extLst>
                  <a:ext uri="{FF2B5EF4-FFF2-40B4-BE49-F238E27FC236}">
                    <a16:creationId xmlns="" xmlns:a16="http://schemas.microsoft.com/office/drawing/2014/main" id="{2CDD84F8-6FCA-47C8-3C82-EB7474F36B80}"/>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060" name="Line 364">
                <a:extLst>
                  <a:ext uri="{FF2B5EF4-FFF2-40B4-BE49-F238E27FC236}">
                    <a16:creationId xmlns="" xmlns:a16="http://schemas.microsoft.com/office/drawing/2014/main" id="{474BB9F8-E27D-FAE4-9D92-82EEFB505973}"/>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61" name="Rectangle 365">
                <a:extLst>
                  <a:ext uri="{FF2B5EF4-FFF2-40B4-BE49-F238E27FC236}">
                    <a16:creationId xmlns="" xmlns:a16="http://schemas.microsoft.com/office/drawing/2014/main" id="{3CD1D615-F032-D1A7-F96B-F14895FA17C7}"/>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62" name="Rectangle 366">
                <a:extLst>
                  <a:ext uri="{FF2B5EF4-FFF2-40B4-BE49-F238E27FC236}">
                    <a16:creationId xmlns="" xmlns:a16="http://schemas.microsoft.com/office/drawing/2014/main" id="{2ED9535F-B44F-8C99-C3A7-1C09C5584D18}"/>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63" name="Line 367">
                <a:extLst>
                  <a:ext uri="{FF2B5EF4-FFF2-40B4-BE49-F238E27FC236}">
                    <a16:creationId xmlns="" xmlns:a16="http://schemas.microsoft.com/office/drawing/2014/main" id="{36D10C75-7E8A-F74E-FD01-82564F9C4D6C}"/>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64" name="Rectangle 368">
                <a:extLst>
                  <a:ext uri="{FF2B5EF4-FFF2-40B4-BE49-F238E27FC236}">
                    <a16:creationId xmlns="" xmlns:a16="http://schemas.microsoft.com/office/drawing/2014/main" id="{4BF5740E-9AEE-77FF-BD87-37F2488A46B6}"/>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65" name="Line 369">
                <a:extLst>
                  <a:ext uri="{FF2B5EF4-FFF2-40B4-BE49-F238E27FC236}">
                    <a16:creationId xmlns="" xmlns:a16="http://schemas.microsoft.com/office/drawing/2014/main" id="{181AFB1C-CFF0-7864-E8D1-100D1C3AF2B1}"/>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66" name="Line 370">
                <a:extLst>
                  <a:ext uri="{FF2B5EF4-FFF2-40B4-BE49-F238E27FC236}">
                    <a16:creationId xmlns="" xmlns:a16="http://schemas.microsoft.com/office/drawing/2014/main" id="{30D29F78-6626-BD24-DA12-9A843D767E49}"/>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67" name="Line 371">
                <a:extLst>
                  <a:ext uri="{FF2B5EF4-FFF2-40B4-BE49-F238E27FC236}">
                    <a16:creationId xmlns="" xmlns:a16="http://schemas.microsoft.com/office/drawing/2014/main" id="{36D32862-6341-9A2C-FB24-1C2A46FEFC0E}"/>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68" name="Line 372">
                <a:extLst>
                  <a:ext uri="{FF2B5EF4-FFF2-40B4-BE49-F238E27FC236}">
                    <a16:creationId xmlns="" xmlns:a16="http://schemas.microsoft.com/office/drawing/2014/main" id="{B6322F45-99D0-A094-6044-A457A87317F1}"/>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69" name="Freeform 373">
                <a:extLst>
                  <a:ext uri="{FF2B5EF4-FFF2-40B4-BE49-F238E27FC236}">
                    <a16:creationId xmlns="" xmlns:a16="http://schemas.microsoft.com/office/drawing/2014/main" id="{CACC3524-6421-D87F-8A4C-557078546546}"/>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pic>
        <p:nvPicPr>
          <p:cNvPr id="10" name="Рисунок 9">
            <a:extLst>
              <a:ext uri="{FF2B5EF4-FFF2-40B4-BE49-F238E27FC236}">
                <a16:creationId xmlns="" xmlns:a16="http://schemas.microsoft.com/office/drawing/2014/main" id="{D9AEB2B0-7E40-6E29-7FA0-6AE22F22611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690692" y="4227981"/>
            <a:ext cx="233713" cy="233713"/>
          </a:xfrm>
          <a:prstGeom prst="rect">
            <a:avLst/>
          </a:prstGeom>
        </p:spPr>
      </p:pic>
      <p:pic>
        <p:nvPicPr>
          <p:cNvPr id="1070" name="Рисунок 1069">
            <a:extLst>
              <a:ext uri="{FF2B5EF4-FFF2-40B4-BE49-F238E27FC236}">
                <a16:creationId xmlns="" xmlns:a16="http://schemas.microsoft.com/office/drawing/2014/main" id="{5B706310-F337-109C-3A6A-2247BF9DBA2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747192" y="5511542"/>
            <a:ext cx="266805" cy="266805"/>
          </a:xfrm>
          <a:prstGeom prst="rect">
            <a:avLst/>
          </a:prstGeom>
        </p:spPr>
      </p:pic>
      <p:pic>
        <p:nvPicPr>
          <p:cNvPr id="1071" name="Рисунок 1070">
            <a:extLst>
              <a:ext uri="{FF2B5EF4-FFF2-40B4-BE49-F238E27FC236}">
                <a16:creationId xmlns="" xmlns:a16="http://schemas.microsoft.com/office/drawing/2014/main" id="{1B1786C0-C73B-0E2C-19CE-DE50E92D47C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074852" y="5511542"/>
            <a:ext cx="266805" cy="266805"/>
          </a:xfrm>
          <a:prstGeom prst="rect">
            <a:avLst/>
          </a:prstGeom>
        </p:spPr>
      </p:pic>
      <p:pic>
        <p:nvPicPr>
          <p:cNvPr id="1072" name="Рисунок 1071">
            <a:extLst>
              <a:ext uri="{FF2B5EF4-FFF2-40B4-BE49-F238E27FC236}">
                <a16:creationId xmlns="" xmlns:a16="http://schemas.microsoft.com/office/drawing/2014/main" id="{5D2DA3C7-2DCA-6D77-C866-B4A1383109B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419532" y="5511542"/>
            <a:ext cx="266805" cy="266805"/>
          </a:xfrm>
          <a:prstGeom prst="rect">
            <a:avLst/>
          </a:prstGeom>
        </p:spPr>
      </p:pic>
      <p:grpSp>
        <p:nvGrpSpPr>
          <p:cNvPr id="1073" name="Группа 1072">
            <a:extLst>
              <a:ext uri="{FF2B5EF4-FFF2-40B4-BE49-F238E27FC236}">
                <a16:creationId xmlns="" xmlns:a16="http://schemas.microsoft.com/office/drawing/2014/main" id="{56057152-AC46-33D8-150B-23A8B6310AE7}"/>
              </a:ext>
            </a:extLst>
          </p:cNvPr>
          <p:cNvGrpSpPr/>
          <p:nvPr/>
        </p:nvGrpSpPr>
        <p:grpSpPr>
          <a:xfrm>
            <a:off x="3864620" y="4830141"/>
            <a:ext cx="552322" cy="552322"/>
            <a:chOff x="4211915" y="1318056"/>
            <a:chExt cx="552322" cy="552322"/>
          </a:xfrm>
        </p:grpSpPr>
        <p:sp>
          <p:nvSpPr>
            <p:cNvPr id="1074" name="Прямоугольник 1073">
              <a:extLst>
                <a:ext uri="{FF2B5EF4-FFF2-40B4-BE49-F238E27FC236}">
                  <a16:creationId xmlns="" xmlns:a16="http://schemas.microsoft.com/office/drawing/2014/main" id="{2062B8EB-B655-5C9F-B1E4-AB47A0125566}"/>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075" name="Group 349">
              <a:extLst>
                <a:ext uri="{FF2B5EF4-FFF2-40B4-BE49-F238E27FC236}">
                  <a16:creationId xmlns="" xmlns:a16="http://schemas.microsoft.com/office/drawing/2014/main" id="{F5FE873D-F5D6-C39C-8435-2CC96FACFA32}"/>
                </a:ext>
              </a:extLst>
            </p:cNvPr>
            <p:cNvGrpSpPr>
              <a:grpSpLocks/>
            </p:cNvGrpSpPr>
            <p:nvPr/>
          </p:nvGrpSpPr>
          <p:grpSpPr bwMode="auto">
            <a:xfrm>
              <a:off x="4349901" y="1421104"/>
              <a:ext cx="276350" cy="346227"/>
              <a:chOff x="3827" y="480"/>
              <a:chExt cx="280" cy="350"/>
            </a:xfrm>
          </p:grpSpPr>
          <p:sp>
            <p:nvSpPr>
              <p:cNvPr id="1076" name="Freeform 350">
                <a:extLst>
                  <a:ext uri="{FF2B5EF4-FFF2-40B4-BE49-F238E27FC236}">
                    <a16:creationId xmlns="" xmlns:a16="http://schemas.microsoft.com/office/drawing/2014/main" id="{135ABDD3-0F99-DC2E-AF00-17E1CCA53A8B}"/>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077" name="Freeform 351">
                <a:extLst>
                  <a:ext uri="{FF2B5EF4-FFF2-40B4-BE49-F238E27FC236}">
                    <a16:creationId xmlns="" xmlns:a16="http://schemas.microsoft.com/office/drawing/2014/main" id="{360DE946-5708-8FF0-CD12-8620B060A1EB}"/>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078" name="Freeform 352">
                <a:extLst>
                  <a:ext uri="{FF2B5EF4-FFF2-40B4-BE49-F238E27FC236}">
                    <a16:creationId xmlns="" xmlns:a16="http://schemas.microsoft.com/office/drawing/2014/main" id="{C1128E6E-49B5-CFE5-DCFA-8E4994EFCC17}"/>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079" name="Rectangle 353">
                <a:extLst>
                  <a:ext uri="{FF2B5EF4-FFF2-40B4-BE49-F238E27FC236}">
                    <a16:creationId xmlns="" xmlns:a16="http://schemas.microsoft.com/office/drawing/2014/main" id="{15E302C0-80A0-855F-F06B-9CA74264F955}"/>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80" name="Rectangle 354">
                <a:extLst>
                  <a:ext uri="{FF2B5EF4-FFF2-40B4-BE49-F238E27FC236}">
                    <a16:creationId xmlns="" xmlns:a16="http://schemas.microsoft.com/office/drawing/2014/main" id="{17A87E4B-E3F0-E931-290A-F060806EDB90}"/>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81" name="Rectangle 355">
                <a:extLst>
                  <a:ext uri="{FF2B5EF4-FFF2-40B4-BE49-F238E27FC236}">
                    <a16:creationId xmlns="" xmlns:a16="http://schemas.microsoft.com/office/drawing/2014/main" id="{DEDB881D-A15E-C3B5-E564-96D62E58AF61}"/>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82" name="Rectangle 356">
                <a:extLst>
                  <a:ext uri="{FF2B5EF4-FFF2-40B4-BE49-F238E27FC236}">
                    <a16:creationId xmlns="" xmlns:a16="http://schemas.microsoft.com/office/drawing/2014/main" id="{2F6B0408-56EA-8CC7-0153-0EEEE9A72EA1}"/>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83" name="Rectangle 357">
                <a:extLst>
                  <a:ext uri="{FF2B5EF4-FFF2-40B4-BE49-F238E27FC236}">
                    <a16:creationId xmlns="" xmlns:a16="http://schemas.microsoft.com/office/drawing/2014/main" id="{28356343-B5FA-1668-AF09-689357F74C46}"/>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84" name="Freeform 358">
                <a:extLst>
                  <a:ext uri="{FF2B5EF4-FFF2-40B4-BE49-F238E27FC236}">
                    <a16:creationId xmlns="" xmlns:a16="http://schemas.microsoft.com/office/drawing/2014/main" id="{80807544-ABAE-14FA-28E7-B75C38105ED1}"/>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1085" name="Freeform 359">
                <a:extLst>
                  <a:ext uri="{FF2B5EF4-FFF2-40B4-BE49-F238E27FC236}">
                    <a16:creationId xmlns="" xmlns:a16="http://schemas.microsoft.com/office/drawing/2014/main" id="{3EEE5C24-C036-D557-59D7-45064FE53230}"/>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086" name="Freeform 360">
                <a:extLst>
                  <a:ext uri="{FF2B5EF4-FFF2-40B4-BE49-F238E27FC236}">
                    <a16:creationId xmlns="" xmlns:a16="http://schemas.microsoft.com/office/drawing/2014/main" id="{17D4AD7C-63B4-3CDD-326D-25D27D8AAA96}"/>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087" name="Freeform 361">
                <a:extLst>
                  <a:ext uri="{FF2B5EF4-FFF2-40B4-BE49-F238E27FC236}">
                    <a16:creationId xmlns="" xmlns:a16="http://schemas.microsoft.com/office/drawing/2014/main" id="{D72D3184-B0C4-3763-42CE-817E9C219C3A}"/>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710" name="Line 362">
                <a:extLst>
                  <a:ext uri="{FF2B5EF4-FFF2-40B4-BE49-F238E27FC236}">
                    <a16:creationId xmlns="" xmlns:a16="http://schemas.microsoft.com/office/drawing/2014/main" id="{6C06C509-EF32-4FA6-B6D9-B7499F21C077}"/>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88" name="Freeform 363">
                <a:extLst>
                  <a:ext uri="{FF2B5EF4-FFF2-40B4-BE49-F238E27FC236}">
                    <a16:creationId xmlns="" xmlns:a16="http://schemas.microsoft.com/office/drawing/2014/main" id="{D69683EB-CEED-FD79-316E-76A3EB36EAA2}"/>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089" name="Line 364">
                <a:extLst>
                  <a:ext uri="{FF2B5EF4-FFF2-40B4-BE49-F238E27FC236}">
                    <a16:creationId xmlns="" xmlns:a16="http://schemas.microsoft.com/office/drawing/2014/main" id="{FC9E2BD4-B719-2C3E-8DE6-757BB2B961CD}"/>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90" name="Rectangle 365">
                <a:extLst>
                  <a:ext uri="{FF2B5EF4-FFF2-40B4-BE49-F238E27FC236}">
                    <a16:creationId xmlns="" xmlns:a16="http://schemas.microsoft.com/office/drawing/2014/main" id="{B2D3B79E-0C38-BFCC-8F36-CBD679B3B936}"/>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91" name="Rectangle 366">
                <a:extLst>
                  <a:ext uri="{FF2B5EF4-FFF2-40B4-BE49-F238E27FC236}">
                    <a16:creationId xmlns="" xmlns:a16="http://schemas.microsoft.com/office/drawing/2014/main" id="{49983383-E4F4-A897-B70F-77AAC299C632}"/>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92" name="Line 367">
                <a:extLst>
                  <a:ext uri="{FF2B5EF4-FFF2-40B4-BE49-F238E27FC236}">
                    <a16:creationId xmlns="" xmlns:a16="http://schemas.microsoft.com/office/drawing/2014/main" id="{69508DA9-C3CF-3F36-E93F-016C65EBC5D4}"/>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93" name="Rectangle 368">
                <a:extLst>
                  <a:ext uri="{FF2B5EF4-FFF2-40B4-BE49-F238E27FC236}">
                    <a16:creationId xmlns="" xmlns:a16="http://schemas.microsoft.com/office/drawing/2014/main" id="{017C3684-FC8C-EC91-BE0C-2EEE5D822688}"/>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094" name="Line 369">
                <a:extLst>
                  <a:ext uri="{FF2B5EF4-FFF2-40B4-BE49-F238E27FC236}">
                    <a16:creationId xmlns="" xmlns:a16="http://schemas.microsoft.com/office/drawing/2014/main" id="{644570E9-A2EC-FF6E-732E-27DA73543A63}"/>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95" name="Line 370">
                <a:extLst>
                  <a:ext uri="{FF2B5EF4-FFF2-40B4-BE49-F238E27FC236}">
                    <a16:creationId xmlns="" xmlns:a16="http://schemas.microsoft.com/office/drawing/2014/main" id="{A124A502-E498-8159-CFBF-1F9D80EB6C0A}"/>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96" name="Line 371">
                <a:extLst>
                  <a:ext uri="{FF2B5EF4-FFF2-40B4-BE49-F238E27FC236}">
                    <a16:creationId xmlns="" xmlns:a16="http://schemas.microsoft.com/office/drawing/2014/main" id="{965077F6-438F-9BA4-5762-5C9986A32AA9}"/>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97" name="Line 372">
                <a:extLst>
                  <a:ext uri="{FF2B5EF4-FFF2-40B4-BE49-F238E27FC236}">
                    <a16:creationId xmlns="" xmlns:a16="http://schemas.microsoft.com/office/drawing/2014/main" id="{F890E37E-BAAB-7C35-4098-143C87761291}"/>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098" name="Freeform 373">
                <a:extLst>
                  <a:ext uri="{FF2B5EF4-FFF2-40B4-BE49-F238E27FC236}">
                    <a16:creationId xmlns="" xmlns:a16="http://schemas.microsoft.com/office/drawing/2014/main" id="{0DBCCDF8-1C59-2B94-0369-6C8E547D0BCA}"/>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grpSp>
        <p:nvGrpSpPr>
          <p:cNvPr id="1100" name="Группа 1099">
            <a:extLst>
              <a:ext uri="{FF2B5EF4-FFF2-40B4-BE49-F238E27FC236}">
                <a16:creationId xmlns="" xmlns:a16="http://schemas.microsoft.com/office/drawing/2014/main" id="{EB78AFE2-CEB4-9A40-1091-DFF954386EAA}"/>
              </a:ext>
            </a:extLst>
          </p:cNvPr>
          <p:cNvGrpSpPr/>
          <p:nvPr/>
        </p:nvGrpSpPr>
        <p:grpSpPr>
          <a:xfrm>
            <a:off x="4678167" y="5186488"/>
            <a:ext cx="552322" cy="552322"/>
            <a:chOff x="4211915" y="1318056"/>
            <a:chExt cx="552322" cy="552322"/>
          </a:xfrm>
        </p:grpSpPr>
        <p:sp>
          <p:nvSpPr>
            <p:cNvPr id="1101" name="Прямоугольник 1100">
              <a:extLst>
                <a:ext uri="{FF2B5EF4-FFF2-40B4-BE49-F238E27FC236}">
                  <a16:creationId xmlns="" xmlns:a16="http://schemas.microsoft.com/office/drawing/2014/main" id="{7C7C15D7-3A5C-8FC4-A93C-81A00C12905A}"/>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02" name="Group 349">
              <a:extLst>
                <a:ext uri="{FF2B5EF4-FFF2-40B4-BE49-F238E27FC236}">
                  <a16:creationId xmlns="" xmlns:a16="http://schemas.microsoft.com/office/drawing/2014/main" id="{5562302F-45DD-A191-AABF-3E1045796B9D}"/>
                </a:ext>
              </a:extLst>
            </p:cNvPr>
            <p:cNvGrpSpPr>
              <a:grpSpLocks/>
            </p:cNvGrpSpPr>
            <p:nvPr/>
          </p:nvGrpSpPr>
          <p:grpSpPr bwMode="auto">
            <a:xfrm>
              <a:off x="4349901" y="1421104"/>
              <a:ext cx="276350" cy="346227"/>
              <a:chOff x="3827" y="480"/>
              <a:chExt cx="280" cy="350"/>
            </a:xfrm>
          </p:grpSpPr>
          <p:sp>
            <p:nvSpPr>
              <p:cNvPr id="1103" name="Freeform 350">
                <a:extLst>
                  <a:ext uri="{FF2B5EF4-FFF2-40B4-BE49-F238E27FC236}">
                    <a16:creationId xmlns="" xmlns:a16="http://schemas.microsoft.com/office/drawing/2014/main" id="{54D4F45E-89E3-E2BC-00B9-B671F0ECD160}"/>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104" name="Freeform 351">
                <a:extLst>
                  <a:ext uri="{FF2B5EF4-FFF2-40B4-BE49-F238E27FC236}">
                    <a16:creationId xmlns="" xmlns:a16="http://schemas.microsoft.com/office/drawing/2014/main" id="{B54FA92C-2B34-7AEF-4832-0250330DDAE1}"/>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105" name="Freeform 352">
                <a:extLst>
                  <a:ext uri="{FF2B5EF4-FFF2-40B4-BE49-F238E27FC236}">
                    <a16:creationId xmlns="" xmlns:a16="http://schemas.microsoft.com/office/drawing/2014/main" id="{0DA482FC-5397-6AF9-9CF5-828743D4FE34}"/>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106" name="Rectangle 353">
                <a:extLst>
                  <a:ext uri="{FF2B5EF4-FFF2-40B4-BE49-F238E27FC236}">
                    <a16:creationId xmlns="" xmlns:a16="http://schemas.microsoft.com/office/drawing/2014/main" id="{A2D0F03E-86D9-41B0-1C3B-2CDDCB7B6DA0}"/>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07" name="Rectangle 354">
                <a:extLst>
                  <a:ext uri="{FF2B5EF4-FFF2-40B4-BE49-F238E27FC236}">
                    <a16:creationId xmlns="" xmlns:a16="http://schemas.microsoft.com/office/drawing/2014/main" id="{E4269D50-B442-4D64-8986-D5B72EA12CFE}"/>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08" name="Rectangle 355">
                <a:extLst>
                  <a:ext uri="{FF2B5EF4-FFF2-40B4-BE49-F238E27FC236}">
                    <a16:creationId xmlns="" xmlns:a16="http://schemas.microsoft.com/office/drawing/2014/main" id="{5FEAC41D-D067-75BC-1FB5-6554698034D9}"/>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09" name="Rectangle 356">
                <a:extLst>
                  <a:ext uri="{FF2B5EF4-FFF2-40B4-BE49-F238E27FC236}">
                    <a16:creationId xmlns="" xmlns:a16="http://schemas.microsoft.com/office/drawing/2014/main" id="{8AFC48BA-9E8C-FD86-CAD9-D0CED26BCD0B}"/>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10" name="Rectangle 357">
                <a:extLst>
                  <a:ext uri="{FF2B5EF4-FFF2-40B4-BE49-F238E27FC236}">
                    <a16:creationId xmlns="" xmlns:a16="http://schemas.microsoft.com/office/drawing/2014/main" id="{87E73CBC-3957-B2AB-042D-E4E631CE75D7}"/>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11" name="Freeform 358">
                <a:extLst>
                  <a:ext uri="{FF2B5EF4-FFF2-40B4-BE49-F238E27FC236}">
                    <a16:creationId xmlns="" xmlns:a16="http://schemas.microsoft.com/office/drawing/2014/main" id="{BD94A248-3DFA-9CD4-9490-DB640134726C}"/>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1112" name="Freeform 359">
                <a:extLst>
                  <a:ext uri="{FF2B5EF4-FFF2-40B4-BE49-F238E27FC236}">
                    <a16:creationId xmlns="" xmlns:a16="http://schemas.microsoft.com/office/drawing/2014/main" id="{BA6F4ECA-0CD9-1F1E-16B5-FD6AFA4F59A3}"/>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113" name="Freeform 360">
                <a:extLst>
                  <a:ext uri="{FF2B5EF4-FFF2-40B4-BE49-F238E27FC236}">
                    <a16:creationId xmlns="" xmlns:a16="http://schemas.microsoft.com/office/drawing/2014/main" id="{68172B6B-75BC-7451-8F65-B96D640B7799}"/>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114" name="Freeform 361">
                <a:extLst>
                  <a:ext uri="{FF2B5EF4-FFF2-40B4-BE49-F238E27FC236}">
                    <a16:creationId xmlns="" xmlns:a16="http://schemas.microsoft.com/office/drawing/2014/main" id="{5FABAEB7-9F26-8896-0D49-2C5852ADE14B}"/>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1115" name="Line 362">
                <a:extLst>
                  <a:ext uri="{FF2B5EF4-FFF2-40B4-BE49-F238E27FC236}">
                    <a16:creationId xmlns="" xmlns:a16="http://schemas.microsoft.com/office/drawing/2014/main" id="{E62C3C6B-7639-5CA9-D28C-273E0B191745}"/>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16" name="Freeform 363">
                <a:extLst>
                  <a:ext uri="{FF2B5EF4-FFF2-40B4-BE49-F238E27FC236}">
                    <a16:creationId xmlns="" xmlns:a16="http://schemas.microsoft.com/office/drawing/2014/main" id="{10428936-C077-F9F4-65A5-6CF66C96E58A}"/>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117" name="Line 364">
                <a:extLst>
                  <a:ext uri="{FF2B5EF4-FFF2-40B4-BE49-F238E27FC236}">
                    <a16:creationId xmlns="" xmlns:a16="http://schemas.microsoft.com/office/drawing/2014/main" id="{6669D9F9-E588-DDCF-CE76-00A2147DB0BA}"/>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18" name="Rectangle 365">
                <a:extLst>
                  <a:ext uri="{FF2B5EF4-FFF2-40B4-BE49-F238E27FC236}">
                    <a16:creationId xmlns="" xmlns:a16="http://schemas.microsoft.com/office/drawing/2014/main" id="{031F5EF1-8FAB-1F7D-A385-438F5DAE19E3}"/>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19" name="Rectangle 366">
                <a:extLst>
                  <a:ext uri="{FF2B5EF4-FFF2-40B4-BE49-F238E27FC236}">
                    <a16:creationId xmlns="" xmlns:a16="http://schemas.microsoft.com/office/drawing/2014/main" id="{F58600F2-C586-C9A3-B041-F1B8C75D04AF}"/>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20" name="Line 367">
                <a:extLst>
                  <a:ext uri="{FF2B5EF4-FFF2-40B4-BE49-F238E27FC236}">
                    <a16:creationId xmlns="" xmlns:a16="http://schemas.microsoft.com/office/drawing/2014/main" id="{E6234DA1-6329-F273-CA5B-0469D19B7D52}"/>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21" name="Rectangle 368">
                <a:extLst>
                  <a:ext uri="{FF2B5EF4-FFF2-40B4-BE49-F238E27FC236}">
                    <a16:creationId xmlns="" xmlns:a16="http://schemas.microsoft.com/office/drawing/2014/main" id="{7C0B5BDA-6AFD-46E6-95F6-E794F745E3C1}"/>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22" name="Line 369">
                <a:extLst>
                  <a:ext uri="{FF2B5EF4-FFF2-40B4-BE49-F238E27FC236}">
                    <a16:creationId xmlns="" xmlns:a16="http://schemas.microsoft.com/office/drawing/2014/main" id="{10788592-B3BC-C503-782D-768DE19FDEDE}"/>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23" name="Line 370">
                <a:extLst>
                  <a:ext uri="{FF2B5EF4-FFF2-40B4-BE49-F238E27FC236}">
                    <a16:creationId xmlns="" xmlns:a16="http://schemas.microsoft.com/office/drawing/2014/main" id="{E82AA9F6-CE47-A650-D037-0211705DB149}"/>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24" name="Line 371">
                <a:extLst>
                  <a:ext uri="{FF2B5EF4-FFF2-40B4-BE49-F238E27FC236}">
                    <a16:creationId xmlns="" xmlns:a16="http://schemas.microsoft.com/office/drawing/2014/main" id="{F3CC2EB9-F14A-BE89-A9B4-0769E13A8629}"/>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25" name="Line 372">
                <a:extLst>
                  <a:ext uri="{FF2B5EF4-FFF2-40B4-BE49-F238E27FC236}">
                    <a16:creationId xmlns="" xmlns:a16="http://schemas.microsoft.com/office/drawing/2014/main" id="{A0D55F69-C1CF-9CF1-0470-DE4F293F3815}"/>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26" name="Freeform 373">
                <a:extLst>
                  <a:ext uri="{FF2B5EF4-FFF2-40B4-BE49-F238E27FC236}">
                    <a16:creationId xmlns="" xmlns:a16="http://schemas.microsoft.com/office/drawing/2014/main" id="{8B2BC98B-C1DB-C304-5E69-E25D1C20AAC9}"/>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grpSp>
        <p:nvGrpSpPr>
          <p:cNvPr id="1127" name="Группа 1126">
            <a:extLst>
              <a:ext uri="{FF2B5EF4-FFF2-40B4-BE49-F238E27FC236}">
                <a16:creationId xmlns="" xmlns:a16="http://schemas.microsoft.com/office/drawing/2014/main" id="{2B5F60D5-C2ED-51F9-2465-268DE394FA46}"/>
              </a:ext>
            </a:extLst>
          </p:cNvPr>
          <p:cNvGrpSpPr/>
          <p:nvPr/>
        </p:nvGrpSpPr>
        <p:grpSpPr>
          <a:xfrm>
            <a:off x="5819839" y="1257518"/>
            <a:ext cx="552322" cy="552322"/>
            <a:chOff x="4211915" y="1318056"/>
            <a:chExt cx="552322" cy="552322"/>
          </a:xfrm>
        </p:grpSpPr>
        <p:sp>
          <p:nvSpPr>
            <p:cNvPr id="1128" name="Прямоугольник 1127">
              <a:extLst>
                <a:ext uri="{FF2B5EF4-FFF2-40B4-BE49-F238E27FC236}">
                  <a16:creationId xmlns="" xmlns:a16="http://schemas.microsoft.com/office/drawing/2014/main" id="{733A19E3-ED6D-78B8-C094-BFEE42F4780D}"/>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29" name="Group 349">
              <a:extLst>
                <a:ext uri="{FF2B5EF4-FFF2-40B4-BE49-F238E27FC236}">
                  <a16:creationId xmlns="" xmlns:a16="http://schemas.microsoft.com/office/drawing/2014/main" id="{495C1B42-7F89-9D19-A1C1-DAED774E5FF5}"/>
                </a:ext>
              </a:extLst>
            </p:cNvPr>
            <p:cNvGrpSpPr>
              <a:grpSpLocks/>
            </p:cNvGrpSpPr>
            <p:nvPr/>
          </p:nvGrpSpPr>
          <p:grpSpPr bwMode="auto">
            <a:xfrm>
              <a:off x="4349901" y="1421104"/>
              <a:ext cx="276350" cy="346227"/>
              <a:chOff x="3827" y="480"/>
              <a:chExt cx="280" cy="350"/>
            </a:xfrm>
          </p:grpSpPr>
          <p:sp>
            <p:nvSpPr>
              <p:cNvPr id="1130" name="Freeform 350">
                <a:extLst>
                  <a:ext uri="{FF2B5EF4-FFF2-40B4-BE49-F238E27FC236}">
                    <a16:creationId xmlns="" xmlns:a16="http://schemas.microsoft.com/office/drawing/2014/main" id="{71A0937C-50F6-C450-FAE2-F7CA984B895C}"/>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131" name="Freeform 351">
                <a:extLst>
                  <a:ext uri="{FF2B5EF4-FFF2-40B4-BE49-F238E27FC236}">
                    <a16:creationId xmlns="" xmlns:a16="http://schemas.microsoft.com/office/drawing/2014/main" id="{5D6F5931-13CC-63BD-E258-05B927FEEB36}"/>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132" name="Freeform 352">
                <a:extLst>
                  <a:ext uri="{FF2B5EF4-FFF2-40B4-BE49-F238E27FC236}">
                    <a16:creationId xmlns="" xmlns:a16="http://schemas.microsoft.com/office/drawing/2014/main" id="{8EB354CE-613E-BF09-70DA-B520A26C2319}"/>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133" name="Rectangle 353">
                <a:extLst>
                  <a:ext uri="{FF2B5EF4-FFF2-40B4-BE49-F238E27FC236}">
                    <a16:creationId xmlns="" xmlns:a16="http://schemas.microsoft.com/office/drawing/2014/main" id="{1CA5FB64-8CAA-2F5B-73F0-1E8C83DDEE0A}"/>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34" name="Rectangle 354">
                <a:extLst>
                  <a:ext uri="{FF2B5EF4-FFF2-40B4-BE49-F238E27FC236}">
                    <a16:creationId xmlns="" xmlns:a16="http://schemas.microsoft.com/office/drawing/2014/main" id="{F21EAF14-D876-D628-6AD3-E031DD4DF625}"/>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35" name="Rectangle 355">
                <a:extLst>
                  <a:ext uri="{FF2B5EF4-FFF2-40B4-BE49-F238E27FC236}">
                    <a16:creationId xmlns="" xmlns:a16="http://schemas.microsoft.com/office/drawing/2014/main" id="{C79EFB7A-CDE0-9D2E-AA01-EC4F2E358FCC}"/>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36" name="Rectangle 356">
                <a:extLst>
                  <a:ext uri="{FF2B5EF4-FFF2-40B4-BE49-F238E27FC236}">
                    <a16:creationId xmlns="" xmlns:a16="http://schemas.microsoft.com/office/drawing/2014/main" id="{9C7631E1-F391-707C-37AA-A7C040E9BC57}"/>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37" name="Rectangle 357">
                <a:extLst>
                  <a:ext uri="{FF2B5EF4-FFF2-40B4-BE49-F238E27FC236}">
                    <a16:creationId xmlns="" xmlns:a16="http://schemas.microsoft.com/office/drawing/2014/main" id="{D4E436E6-8F95-07B4-6C30-505A4514D6DC}"/>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38" name="Freeform 358">
                <a:extLst>
                  <a:ext uri="{FF2B5EF4-FFF2-40B4-BE49-F238E27FC236}">
                    <a16:creationId xmlns="" xmlns:a16="http://schemas.microsoft.com/office/drawing/2014/main" id="{D8BE1B8A-B0E9-D8E7-C18A-3FA402E4D692}"/>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1139" name="Freeform 359">
                <a:extLst>
                  <a:ext uri="{FF2B5EF4-FFF2-40B4-BE49-F238E27FC236}">
                    <a16:creationId xmlns="" xmlns:a16="http://schemas.microsoft.com/office/drawing/2014/main" id="{82241954-69FD-A9BF-FDCA-37537E5819AD}"/>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140" name="Freeform 360">
                <a:extLst>
                  <a:ext uri="{FF2B5EF4-FFF2-40B4-BE49-F238E27FC236}">
                    <a16:creationId xmlns="" xmlns:a16="http://schemas.microsoft.com/office/drawing/2014/main" id="{C2815F3B-50EC-C948-2DC3-AAD43AAA4AD3}"/>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141" name="Freeform 361">
                <a:extLst>
                  <a:ext uri="{FF2B5EF4-FFF2-40B4-BE49-F238E27FC236}">
                    <a16:creationId xmlns="" xmlns:a16="http://schemas.microsoft.com/office/drawing/2014/main" id="{CAC40ECA-DA08-DC07-2C58-814740B7876D}"/>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1142" name="Line 362">
                <a:extLst>
                  <a:ext uri="{FF2B5EF4-FFF2-40B4-BE49-F238E27FC236}">
                    <a16:creationId xmlns="" xmlns:a16="http://schemas.microsoft.com/office/drawing/2014/main" id="{ED9606A3-8D03-ECA1-F7C7-A56B621A295C}"/>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43" name="Freeform 363">
                <a:extLst>
                  <a:ext uri="{FF2B5EF4-FFF2-40B4-BE49-F238E27FC236}">
                    <a16:creationId xmlns="" xmlns:a16="http://schemas.microsoft.com/office/drawing/2014/main" id="{BC876A46-622A-A9FC-3CC3-4821784C1415}"/>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144" name="Line 364">
                <a:extLst>
                  <a:ext uri="{FF2B5EF4-FFF2-40B4-BE49-F238E27FC236}">
                    <a16:creationId xmlns="" xmlns:a16="http://schemas.microsoft.com/office/drawing/2014/main" id="{4501B0A6-06D4-2DFE-FF4F-A02F92213BC7}"/>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45" name="Rectangle 365">
                <a:extLst>
                  <a:ext uri="{FF2B5EF4-FFF2-40B4-BE49-F238E27FC236}">
                    <a16:creationId xmlns="" xmlns:a16="http://schemas.microsoft.com/office/drawing/2014/main" id="{7D062198-693B-732B-1C42-0DC0C6EC9115}"/>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46" name="Rectangle 366">
                <a:extLst>
                  <a:ext uri="{FF2B5EF4-FFF2-40B4-BE49-F238E27FC236}">
                    <a16:creationId xmlns="" xmlns:a16="http://schemas.microsoft.com/office/drawing/2014/main" id="{2DB9EDED-2B5F-DB82-BBBE-398B3188D0BC}"/>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47" name="Line 367">
                <a:extLst>
                  <a:ext uri="{FF2B5EF4-FFF2-40B4-BE49-F238E27FC236}">
                    <a16:creationId xmlns="" xmlns:a16="http://schemas.microsoft.com/office/drawing/2014/main" id="{C729373D-1A7D-12A5-A6E7-27CE558F8A66}"/>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48" name="Rectangle 368">
                <a:extLst>
                  <a:ext uri="{FF2B5EF4-FFF2-40B4-BE49-F238E27FC236}">
                    <a16:creationId xmlns="" xmlns:a16="http://schemas.microsoft.com/office/drawing/2014/main" id="{3207D7CC-7A9C-E5B3-B19E-DB6F4E0379A0}"/>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49" name="Line 369">
                <a:extLst>
                  <a:ext uri="{FF2B5EF4-FFF2-40B4-BE49-F238E27FC236}">
                    <a16:creationId xmlns="" xmlns:a16="http://schemas.microsoft.com/office/drawing/2014/main" id="{598006A0-C652-D32B-1EDA-14907A3E1E4E}"/>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50" name="Line 370">
                <a:extLst>
                  <a:ext uri="{FF2B5EF4-FFF2-40B4-BE49-F238E27FC236}">
                    <a16:creationId xmlns="" xmlns:a16="http://schemas.microsoft.com/office/drawing/2014/main" id="{A907E717-4D76-0C3D-F5AB-64D414F9CFDD}"/>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51" name="Line 371">
                <a:extLst>
                  <a:ext uri="{FF2B5EF4-FFF2-40B4-BE49-F238E27FC236}">
                    <a16:creationId xmlns="" xmlns:a16="http://schemas.microsoft.com/office/drawing/2014/main" id="{B394542E-1705-7033-5C39-864378A8E77D}"/>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52" name="Line 372">
                <a:extLst>
                  <a:ext uri="{FF2B5EF4-FFF2-40B4-BE49-F238E27FC236}">
                    <a16:creationId xmlns="" xmlns:a16="http://schemas.microsoft.com/office/drawing/2014/main" id="{D1FD4364-BE74-4C68-0363-2821C53378A2}"/>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53" name="Freeform 373">
                <a:extLst>
                  <a:ext uri="{FF2B5EF4-FFF2-40B4-BE49-F238E27FC236}">
                    <a16:creationId xmlns="" xmlns:a16="http://schemas.microsoft.com/office/drawing/2014/main" id="{86D5E298-7D94-152E-7B1B-B0D0589772E6}"/>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grpSp>
        <p:nvGrpSpPr>
          <p:cNvPr id="1154" name="Группа 1153">
            <a:extLst>
              <a:ext uri="{FF2B5EF4-FFF2-40B4-BE49-F238E27FC236}">
                <a16:creationId xmlns="" xmlns:a16="http://schemas.microsoft.com/office/drawing/2014/main" id="{AD61A5FF-BEF5-9F16-13A3-0C78D95A9043}"/>
              </a:ext>
            </a:extLst>
          </p:cNvPr>
          <p:cNvGrpSpPr/>
          <p:nvPr/>
        </p:nvGrpSpPr>
        <p:grpSpPr>
          <a:xfrm>
            <a:off x="7285568" y="1553353"/>
            <a:ext cx="552322" cy="552322"/>
            <a:chOff x="4211915" y="1318056"/>
            <a:chExt cx="552322" cy="552322"/>
          </a:xfrm>
        </p:grpSpPr>
        <p:sp>
          <p:nvSpPr>
            <p:cNvPr id="1155" name="Прямоугольник 1154">
              <a:extLst>
                <a:ext uri="{FF2B5EF4-FFF2-40B4-BE49-F238E27FC236}">
                  <a16:creationId xmlns="" xmlns:a16="http://schemas.microsoft.com/office/drawing/2014/main" id="{E3141C28-541F-E8EA-3ADD-DB8EABE476CB}"/>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56" name="Group 349">
              <a:extLst>
                <a:ext uri="{FF2B5EF4-FFF2-40B4-BE49-F238E27FC236}">
                  <a16:creationId xmlns="" xmlns:a16="http://schemas.microsoft.com/office/drawing/2014/main" id="{540288CB-ED3D-7DDD-3EE7-140BFC503086}"/>
                </a:ext>
              </a:extLst>
            </p:cNvPr>
            <p:cNvGrpSpPr>
              <a:grpSpLocks/>
            </p:cNvGrpSpPr>
            <p:nvPr/>
          </p:nvGrpSpPr>
          <p:grpSpPr bwMode="auto">
            <a:xfrm>
              <a:off x="4349901" y="1421104"/>
              <a:ext cx="276350" cy="346227"/>
              <a:chOff x="3827" y="480"/>
              <a:chExt cx="280" cy="350"/>
            </a:xfrm>
          </p:grpSpPr>
          <p:sp>
            <p:nvSpPr>
              <p:cNvPr id="1157" name="Freeform 350">
                <a:extLst>
                  <a:ext uri="{FF2B5EF4-FFF2-40B4-BE49-F238E27FC236}">
                    <a16:creationId xmlns="" xmlns:a16="http://schemas.microsoft.com/office/drawing/2014/main" id="{FA98DF27-D817-D3E1-6257-F35A7AF7DC14}"/>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158" name="Freeform 351">
                <a:extLst>
                  <a:ext uri="{FF2B5EF4-FFF2-40B4-BE49-F238E27FC236}">
                    <a16:creationId xmlns="" xmlns:a16="http://schemas.microsoft.com/office/drawing/2014/main" id="{841BB3EE-C15E-C26B-481E-AE159796B2A4}"/>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159" name="Freeform 352">
                <a:extLst>
                  <a:ext uri="{FF2B5EF4-FFF2-40B4-BE49-F238E27FC236}">
                    <a16:creationId xmlns="" xmlns:a16="http://schemas.microsoft.com/office/drawing/2014/main" id="{FBB05D05-7835-9BF6-9B64-806894C50C15}"/>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160" name="Rectangle 353">
                <a:extLst>
                  <a:ext uri="{FF2B5EF4-FFF2-40B4-BE49-F238E27FC236}">
                    <a16:creationId xmlns="" xmlns:a16="http://schemas.microsoft.com/office/drawing/2014/main" id="{8649408C-554E-E791-52FC-2ED88EF89984}"/>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61" name="Rectangle 354">
                <a:extLst>
                  <a:ext uri="{FF2B5EF4-FFF2-40B4-BE49-F238E27FC236}">
                    <a16:creationId xmlns="" xmlns:a16="http://schemas.microsoft.com/office/drawing/2014/main" id="{5986A3AC-92F4-5668-ED8E-2973F2B8519A}"/>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62" name="Rectangle 355">
                <a:extLst>
                  <a:ext uri="{FF2B5EF4-FFF2-40B4-BE49-F238E27FC236}">
                    <a16:creationId xmlns="" xmlns:a16="http://schemas.microsoft.com/office/drawing/2014/main" id="{89C2A108-AFD8-2CA9-AB2B-AA8F0B0DFB56}"/>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63" name="Rectangle 356">
                <a:extLst>
                  <a:ext uri="{FF2B5EF4-FFF2-40B4-BE49-F238E27FC236}">
                    <a16:creationId xmlns="" xmlns:a16="http://schemas.microsoft.com/office/drawing/2014/main" id="{6983EBFA-B2D7-2906-C961-26BBB5D64417}"/>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64" name="Rectangle 357">
                <a:extLst>
                  <a:ext uri="{FF2B5EF4-FFF2-40B4-BE49-F238E27FC236}">
                    <a16:creationId xmlns="" xmlns:a16="http://schemas.microsoft.com/office/drawing/2014/main" id="{6DA267D4-27EC-CB67-690C-F7BD14F97487}"/>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65" name="Freeform 358">
                <a:extLst>
                  <a:ext uri="{FF2B5EF4-FFF2-40B4-BE49-F238E27FC236}">
                    <a16:creationId xmlns="" xmlns:a16="http://schemas.microsoft.com/office/drawing/2014/main" id="{B2E70487-87B0-78DB-7B0D-FE997584967A}"/>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1166" name="Freeform 359">
                <a:extLst>
                  <a:ext uri="{FF2B5EF4-FFF2-40B4-BE49-F238E27FC236}">
                    <a16:creationId xmlns="" xmlns:a16="http://schemas.microsoft.com/office/drawing/2014/main" id="{A79B0860-588F-7BB6-087D-09FEA278AEDC}"/>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167" name="Freeform 360">
                <a:extLst>
                  <a:ext uri="{FF2B5EF4-FFF2-40B4-BE49-F238E27FC236}">
                    <a16:creationId xmlns="" xmlns:a16="http://schemas.microsoft.com/office/drawing/2014/main" id="{C2EB0CB8-714B-D5F1-4C50-DD8E561BFFF0}"/>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168" name="Freeform 361">
                <a:extLst>
                  <a:ext uri="{FF2B5EF4-FFF2-40B4-BE49-F238E27FC236}">
                    <a16:creationId xmlns="" xmlns:a16="http://schemas.microsoft.com/office/drawing/2014/main" id="{84A3A3F3-AC2C-6152-9996-659159DF5C52}"/>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1169" name="Line 362">
                <a:extLst>
                  <a:ext uri="{FF2B5EF4-FFF2-40B4-BE49-F238E27FC236}">
                    <a16:creationId xmlns="" xmlns:a16="http://schemas.microsoft.com/office/drawing/2014/main" id="{6010E788-D280-7596-73C7-250A6BC71587}"/>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70" name="Freeform 363">
                <a:extLst>
                  <a:ext uri="{FF2B5EF4-FFF2-40B4-BE49-F238E27FC236}">
                    <a16:creationId xmlns="" xmlns:a16="http://schemas.microsoft.com/office/drawing/2014/main" id="{4C0F70F7-9DDB-219C-2348-88143C221842}"/>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171" name="Line 364">
                <a:extLst>
                  <a:ext uri="{FF2B5EF4-FFF2-40B4-BE49-F238E27FC236}">
                    <a16:creationId xmlns="" xmlns:a16="http://schemas.microsoft.com/office/drawing/2014/main" id="{987F0C32-334B-A0C5-962B-D8228E72DFB9}"/>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72" name="Rectangle 365">
                <a:extLst>
                  <a:ext uri="{FF2B5EF4-FFF2-40B4-BE49-F238E27FC236}">
                    <a16:creationId xmlns="" xmlns:a16="http://schemas.microsoft.com/office/drawing/2014/main" id="{FB3AEBC0-0038-DB6C-B548-1FD75F3E7C07}"/>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73" name="Rectangle 366">
                <a:extLst>
                  <a:ext uri="{FF2B5EF4-FFF2-40B4-BE49-F238E27FC236}">
                    <a16:creationId xmlns="" xmlns:a16="http://schemas.microsoft.com/office/drawing/2014/main" id="{692E8022-C336-D914-555E-31451E100174}"/>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74" name="Line 367">
                <a:extLst>
                  <a:ext uri="{FF2B5EF4-FFF2-40B4-BE49-F238E27FC236}">
                    <a16:creationId xmlns="" xmlns:a16="http://schemas.microsoft.com/office/drawing/2014/main" id="{A4FBB899-CA1C-504D-ACB2-0F76E926997B}"/>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75" name="Rectangle 368">
                <a:extLst>
                  <a:ext uri="{FF2B5EF4-FFF2-40B4-BE49-F238E27FC236}">
                    <a16:creationId xmlns="" xmlns:a16="http://schemas.microsoft.com/office/drawing/2014/main" id="{76E34DCB-5BEB-7093-6E5A-6D5E80A79AA2}"/>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76" name="Line 369">
                <a:extLst>
                  <a:ext uri="{FF2B5EF4-FFF2-40B4-BE49-F238E27FC236}">
                    <a16:creationId xmlns="" xmlns:a16="http://schemas.microsoft.com/office/drawing/2014/main" id="{66EFE175-E5EB-EC4A-006B-EF93FAF3E650}"/>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77" name="Line 370">
                <a:extLst>
                  <a:ext uri="{FF2B5EF4-FFF2-40B4-BE49-F238E27FC236}">
                    <a16:creationId xmlns="" xmlns:a16="http://schemas.microsoft.com/office/drawing/2014/main" id="{D631D7EF-C5F0-DAF5-4E46-C041A706EFD9}"/>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78" name="Line 371">
                <a:extLst>
                  <a:ext uri="{FF2B5EF4-FFF2-40B4-BE49-F238E27FC236}">
                    <a16:creationId xmlns="" xmlns:a16="http://schemas.microsoft.com/office/drawing/2014/main" id="{AF224100-4977-6D5C-9CA7-D27B8A2E2890}"/>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79" name="Line 372">
                <a:extLst>
                  <a:ext uri="{FF2B5EF4-FFF2-40B4-BE49-F238E27FC236}">
                    <a16:creationId xmlns="" xmlns:a16="http://schemas.microsoft.com/office/drawing/2014/main" id="{5E2AD53F-3081-4F84-4CBE-7647AF1E5F69}"/>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80" name="Freeform 373">
                <a:extLst>
                  <a:ext uri="{FF2B5EF4-FFF2-40B4-BE49-F238E27FC236}">
                    <a16:creationId xmlns="" xmlns:a16="http://schemas.microsoft.com/office/drawing/2014/main" id="{B7423D3B-ECF1-FDDA-DE23-A773630FE9DF}"/>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pic>
        <p:nvPicPr>
          <p:cNvPr id="1181" name="Рисунок 1180">
            <a:extLst>
              <a:ext uri="{FF2B5EF4-FFF2-40B4-BE49-F238E27FC236}">
                <a16:creationId xmlns="" xmlns:a16="http://schemas.microsoft.com/office/drawing/2014/main" id="{D640219D-0DE2-CA26-978F-48886FBCC6A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168219" y="1747660"/>
            <a:ext cx="233713" cy="233713"/>
          </a:xfrm>
          <a:prstGeom prst="rect">
            <a:avLst/>
          </a:prstGeom>
        </p:spPr>
      </p:pic>
      <p:pic>
        <p:nvPicPr>
          <p:cNvPr id="1182" name="Рисунок 1181">
            <a:extLst>
              <a:ext uri="{FF2B5EF4-FFF2-40B4-BE49-F238E27FC236}">
                <a16:creationId xmlns="" xmlns:a16="http://schemas.microsoft.com/office/drawing/2014/main" id="{3583390F-9618-FC04-B867-78237EB1C8C8}"/>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14309" y="1981133"/>
            <a:ext cx="233713" cy="233713"/>
          </a:xfrm>
          <a:prstGeom prst="rect">
            <a:avLst/>
          </a:prstGeom>
        </p:spPr>
      </p:pic>
      <p:grpSp>
        <p:nvGrpSpPr>
          <p:cNvPr id="1183" name="Группа 1182">
            <a:extLst>
              <a:ext uri="{FF2B5EF4-FFF2-40B4-BE49-F238E27FC236}">
                <a16:creationId xmlns="" xmlns:a16="http://schemas.microsoft.com/office/drawing/2014/main" id="{5ABD0B49-82AB-3722-21F7-A67C3969EE72}"/>
              </a:ext>
            </a:extLst>
          </p:cNvPr>
          <p:cNvGrpSpPr/>
          <p:nvPr/>
        </p:nvGrpSpPr>
        <p:grpSpPr>
          <a:xfrm>
            <a:off x="7278844" y="2649288"/>
            <a:ext cx="552322" cy="552322"/>
            <a:chOff x="4211915" y="1318056"/>
            <a:chExt cx="552322" cy="552322"/>
          </a:xfrm>
        </p:grpSpPr>
        <p:sp>
          <p:nvSpPr>
            <p:cNvPr id="1184" name="Прямоугольник 1183">
              <a:extLst>
                <a:ext uri="{FF2B5EF4-FFF2-40B4-BE49-F238E27FC236}">
                  <a16:creationId xmlns="" xmlns:a16="http://schemas.microsoft.com/office/drawing/2014/main" id="{B0689087-9AC0-DEBA-3AB4-7C84E7325EC7}"/>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85" name="Group 349">
              <a:extLst>
                <a:ext uri="{FF2B5EF4-FFF2-40B4-BE49-F238E27FC236}">
                  <a16:creationId xmlns="" xmlns:a16="http://schemas.microsoft.com/office/drawing/2014/main" id="{D1809CE2-04D5-7134-6A16-B0974DB513B8}"/>
                </a:ext>
              </a:extLst>
            </p:cNvPr>
            <p:cNvGrpSpPr>
              <a:grpSpLocks/>
            </p:cNvGrpSpPr>
            <p:nvPr/>
          </p:nvGrpSpPr>
          <p:grpSpPr bwMode="auto">
            <a:xfrm>
              <a:off x="4349901" y="1421104"/>
              <a:ext cx="276350" cy="346227"/>
              <a:chOff x="3827" y="480"/>
              <a:chExt cx="280" cy="350"/>
            </a:xfrm>
          </p:grpSpPr>
          <p:sp>
            <p:nvSpPr>
              <p:cNvPr id="1186" name="Freeform 350">
                <a:extLst>
                  <a:ext uri="{FF2B5EF4-FFF2-40B4-BE49-F238E27FC236}">
                    <a16:creationId xmlns="" xmlns:a16="http://schemas.microsoft.com/office/drawing/2014/main" id="{815A5AEA-2EA9-FF69-C25F-EFF9F3EEC498}"/>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187" name="Freeform 351">
                <a:extLst>
                  <a:ext uri="{FF2B5EF4-FFF2-40B4-BE49-F238E27FC236}">
                    <a16:creationId xmlns="" xmlns:a16="http://schemas.microsoft.com/office/drawing/2014/main" id="{A0E61407-9962-7D6A-7E27-591B992EC6D5}"/>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188" name="Freeform 352">
                <a:extLst>
                  <a:ext uri="{FF2B5EF4-FFF2-40B4-BE49-F238E27FC236}">
                    <a16:creationId xmlns="" xmlns:a16="http://schemas.microsoft.com/office/drawing/2014/main" id="{3D5A9594-54A8-021A-0CB6-A22FE079F95E}"/>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189" name="Rectangle 353">
                <a:extLst>
                  <a:ext uri="{FF2B5EF4-FFF2-40B4-BE49-F238E27FC236}">
                    <a16:creationId xmlns="" xmlns:a16="http://schemas.microsoft.com/office/drawing/2014/main" id="{90EB043B-A66E-C200-0137-C1659EEABCDC}"/>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90" name="Rectangle 354">
                <a:extLst>
                  <a:ext uri="{FF2B5EF4-FFF2-40B4-BE49-F238E27FC236}">
                    <a16:creationId xmlns="" xmlns:a16="http://schemas.microsoft.com/office/drawing/2014/main" id="{7FAF426C-1A71-837E-8250-F26B75480912}"/>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91" name="Rectangle 355">
                <a:extLst>
                  <a:ext uri="{FF2B5EF4-FFF2-40B4-BE49-F238E27FC236}">
                    <a16:creationId xmlns="" xmlns:a16="http://schemas.microsoft.com/office/drawing/2014/main" id="{2F08969B-7B5C-A33D-C76B-E3DE4319F956}"/>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92" name="Rectangle 356">
                <a:extLst>
                  <a:ext uri="{FF2B5EF4-FFF2-40B4-BE49-F238E27FC236}">
                    <a16:creationId xmlns="" xmlns:a16="http://schemas.microsoft.com/office/drawing/2014/main" id="{C787DBAC-DFB2-21DD-4D49-C96E3639289B}"/>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93" name="Rectangle 357">
                <a:extLst>
                  <a:ext uri="{FF2B5EF4-FFF2-40B4-BE49-F238E27FC236}">
                    <a16:creationId xmlns="" xmlns:a16="http://schemas.microsoft.com/office/drawing/2014/main" id="{5874AD28-ED85-E9FD-82B2-C8DC0066F225}"/>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194" name="Freeform 358">
                <a:extLst>
                  <a:ext uri="{FF2B5EF4-FFF2-40B4-BE49-F238E27FC236}">
                    <a16:creationId xmlns="" xmlns:a16="http://schemas.microsoft.com/office/drawing/2014/main" id="{0113ABC1-E913-F0E7-07B5-90D2C17A8FBF}"/>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1195" name="Freeform 359">
                <a:extLst>
                  <a:ext uri="{FF2B5EF4-FFF2-40B4-BE49-F238E27FC236}">
                    <a16:creationId xmlns="" xmlns:a16="http://schemas.microsoft.com/office/drawing/2014/main" id="{335D03AB-FCD4-FB23-0AB6-12A76647AE29}"/>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196" name="Freeform 360">
                <a:extLst>
                  <a:ext uri="{FF2B5EF4-FFF2-40B4-BE49-F238E27FC236}">
                    <a16:creationId xmlns="" xmlns:a16="http://schemas.microsoft.com/office/drawing/2014/main" id="{944EC665-AA53-64DC-B8BF-CC859E36CE2F}"/>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197" name="Freeform 361">
                <a:extLst>
                  <a:ext uri="{FF2B5EF4-FFF2-40B4-BE49-F238E27FC236}">
                    <a16:creationId xmlns="" xmlns:a16="http://schemas.microsoft.com/office/drawing/2014/main" id="{13868A8F-8DF9-C3E9-7527-D6EE98AB8F9E}"/>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1198" name="Line 362">
                <a:extLst>
                  <a:ext uri="{FF2B5EF4-FFF2-40B4-BE49-F238E27FC236}">
                    <a16:creationId xmlns="" xmlns:a16="http://schemas.microsoft.com/office/drawing/2014/main" id="{17E0EF93-32E2-A71A-15E3-0D482052339B}"/>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199" name="Freeform 363">
                <a:extLst>
                  <a:ext uri="{FF2B5EF4-FFF2-40B4-BE49-F238E27FC236}">
                    <a16:creationId xmlns="" xmlns:a16="http://schemas.microsoft.com/office/drawing/2014/main" id="{1C84BF51-8569-8966-F70B-0EF3B8E865F9}"/>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200" name="Line 364">
                <a:extLst>
                  <a:ext uri="{FF2B5EF4-FFF2-40B4-BE49-F238E27FC236}">
                    <a16:creationId xmlns="" xmlns:a16="http://schemas.microsoft.com/office/drawing/2014/main" id="{CD3FE65D-9D11-C9B7-EB28-246271C0243D}"/>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01" name="Rectangle 365">
                <a:extLst>
                  <a:ext uri="{FF2B5EF4-FFF2-40B4-BE49-F238E27FC236}">
                    <a16:creationId xmlns="" xmlns:a16="http://schemas.microsoft.com/office/drawing/2014/main" id="{ABDDE2E1-1F32-2328-0031-5444641D10BE}"/>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02" name="Rectangle 366">
                <a:extLst>
                  <a:ext uri="{FF2B5EF4-FFF2-40B4-BE49-F238E27FC236}">
                    <a16:creationId xmlns="" xmlns:a16="http://schemas.microsoft.com/office/drawing/2014/main" id="{D26C4354-573F-DEA5-F5B7-A041D3C1C0A7}"/>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03" name="Line 367">
                <a:extLst>
                  <a:ext uri="{FF2B5EF4-FFF2-40B4-BE49-F238E27FC236}">
                    <a16:creationId xmlns="" xmlns:a16="http://schemas.microsoft.com/office/drawing/2014/main" id="{89EC569F-2DE9-926D-E535-DEF7E87A031B}"/>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04" name="Rectangle 368">
                <a:extLst>
                  <a:ext uri="{FF2B5EF4-FFF2-40B4-BE49-F238E27FC236}">
                    <a16:creationId xmlns="" xmlns:a16="http://schemas.microsoft.com/office/drawing/2014/main" id="{C4EB20BC-9641-13EC-F02B-648161C2195A}"/>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05" name="Line 369">
                <a:extLst>
                  <a:ext uri="{FF2B5EF4-FFF2-40B4-BE49-F238E27FC236}">
                    <a16:creationId xmlns="" xmlns:a16="http://schemas.microsoft.com/office/drawing/2014/main" id="{C2A96DC2-9410-487A-3F09-A062A033DD7F}"/>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06" name="Line 370">
                <a:extLst>
                  <a:ext uri="{FF2B5EF4-FFF2-40B4-BE49-F238E27FC236}">
                    <a16:creationId xmlns="" xmlns:a16="http://schemas.microsoft.com/office/drawing/2014/main" id="{BEF133B4-510C-DFE2-0B1A-D85F0E088C3A}"/>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07" name="Line 371">
                <a:extLst>
                  <a:ext uri="{FF2B5EF4-FFF2-40B4-BE49-F238E27FC236}">
                    <a16:creationId xmlns="" xmlns:a16="http://schemas.microsoft.com/office/drawing/2014/main" id="{FE6C98C5-5F5A-83C8-3B96-93BA6F21ED96}"/>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08" name="Line 372">
                <a:extLst>
                  <a:ext uri="{FF2B5EF4-FFF2-40B4-BE49-F238E27FC236}">
                    <a16:creationId xmlns="" xmlns:a16="http://schemas.microsoft.com/office/drawing/2014/main" id="{1844FABE-1034-E21E-4415-BFD283B2621E}"/>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09" name="Freeform 373">
                <a:extLst>
                  <a:ext uri="{FF2B5EF4-FFF2-40B4-BE49-F238E27FC236}">
                    <a16:creationId xmlns="" xmlns:a16="http://schemas.microsoft.com/office/drawing/2014/main" id="{9F547C93-1F88-718D-5151-4A794C28E06E}"/>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pic>
        <p:nvPicPr>
          <p:cNvPr id="1210" name="Рисунок 1209">
            <a:extLst>
              <a:ext uri="{FF2B5EF4-FFF2-40B4-BE49-F238E27FC236}">
                <a16:creationId xmlns="" xmlns:a16="http://schemas.microsoft.com/office/drawing/2014/main" id="{F773C965-88A2-20CA-1ABD-E0F89D7B501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082871" y="3010389"/>
            <a:ext cx="266805" cy="266805"/>
          </a:xfrm>
          <a:prstGeom prst="rect">
            <a:avLst/>
          </a:prstGeom>
        </p:spPr>
      </p:pic>
      <p:pic>
        <p:nvPicPr>
          <p:cNvPr id="1211" name="Рисунок 1210">
            <a:extLst>
              <a:ext uri="{FF2B5EF4-FFF2-40B4-BE49-F238E27FC236}">
                <a16:creationId xmlns="" xmlns:a16="http://schemas.microsoft.com/office/drawing/2014/main" id="{01C86F98-298A-65CA-BAC0-C8082E5697E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410531" y="3010389"/>
            <a:ext cx="266805" cy="266805"/>
          </a:xfrm>
          <a:prstGeom prst="rect">
            <a:avLst/>
          </a:prstGeom>
        </p:spPr>
      </p:pic>
      <p:pic>
        <p:nvPicPr>
          <p:cNvPr id="1212" name="Рисунок 1211">
            <a:extLst>
              <a:ext uri="{FF2B5EF4-FFF2-40B4-BE49-F238E27FC236}">
                <a16:creationId xmlns="" xmlns:a16="http://schemas.microsoft.com/office/drawing/2014/main" id="{CAC5689C-9DDB-1C0D-6917-75E9BDFB40B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755211" y="3010389"/>
            <a:ext cx="266805" cy="266805"/>
          </a:xfrm>
          <a:prstGeom prst="rect">
            <a:avLst/>
          </a:prstGeom>
        </p:spPr>
      </p:pic>
      <p:grpSp>
        <p:nvGrpSpPr>
          <p:cNvPr id="1213" name="Группа 1212">
            <a:extLst>
              <a:ext uri="{FF2B5EF4-FFF2-40B4-BE49-F238E27FC236}">
                <a16:creationId xmlns="" xmlns:a16="http://schemas.microsoft.com/office/drawing/2014/main" id="{5DA66A60-F0B7-CD5A-4A29-232D941237A7}"/>
              </a:ext>
            </a:extLst>
          </p:cNvPr>
          <p:cNvGrpSpPr/>
          <p:nvPr/>
        </p:nvGrpSpPr>
        <p:grpSpPr>
          <a:xfrm>
            <a:off x="7413314" y="3402323"/>
            <a:ext cx="552322" cy="552322"/>
            <a:chOff x="4211915" y="1318056"/>
            <a:chExt cx="552322" cy="552322"/>
          </a:xfrm>
        </p:grpSpPr>
        <p:sp>
          <p:nvSpPr>
            <p:cNvPr id="1214" name="Прямоугольник 1213">
              <a:extLst>
                <a:ext uri="{FF2B5EF4-FFF2-40B4-BE49-F238E27FC236}">
                  <a16:creationId xmlns="" xmlns:a16="http://schemas.microsoft.com/office/drawing/2014/main" id="{3ADBC6F3-515D-6013-6985-D723C399D399}"/>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215" name="Group 349">
              <a:extLst>
                <a:ext uri="{FF2B5EF4-FFF2-40B4-BE49-F238E27FC236}">
                  <a16:creationId xmlns="" xmlns:a16="http://schemas.microsoft.com/office/drawing/2014/main" id="{33F56620-AAB3-DB4D-10A5-89AE6F8FF5E7}"/>
                </a:ext>
              </a:extLst>
            </p:cNvPr>
            <p:cNvGrpSpPr>
              <a:grpSpLocks/>
            </p:cNvGrpSpPr>
            <p:nvPr/>
          </p:nvGrpSpPr>
          <p:grpSpPr bwMode="auto">
            <a:xfrm>
              <a:off x="4349901" y="1421104"/>
              <a:ext cx="276350" cy="346227"/>
              <a:chOff x="3827" y="480"/>
              <a:chExt cx="280" cy="350"/>
            </a:xfrm>
          </p:grpSpPr>
          <p:sp>
            <p:nvSpPr>
              <p:cNvPr id="1216" name="Freeform 350">
                <a:extLst>
                  <a:ext uri="{FF2B5EF4-FFF2-40B4-BE49-F238E27FC236}">
                    <a16:creationId xmlns="" xmlns:a16="http://schemas.microsoft.com/office/drawing/2014/main" id="{8C4FD3BE-8A55-BF93-23D9-005D7154C3AA}"/>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217" name="Freeform 351">
                <a:extLst>
                  <a:ext uri="{FF2B5EF4-FFF2-40B4-BE49-F238E27FC236}">
                    <a16:creationId xmlns="" xmlns:a16="http://schemas.microsoft.com/office/drawing/2014/main" id="{28CE20D6-35A5-9F23-FF52-7A4DD99E3E60}"/>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218" name="Freeform 352">
                <a:extLst>
                  <a:ext uri="{FF2B5EF4-FFF2-40B4-BE49-F238E27FC236}">
                    <a16:creationId xmlns="" xmlns:a16="http://schemas.microsoft.com/office/drawing/2014/main" id="{638A10E2-3783-7B31-4918-C627BE061277}"/>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219" name="Rectangle 353">
                <a:extLst>
                  <a:ext uri="{FF2B5EF4-FFF2-40B4-BE49-F238E27FC236}">
                    <a16:creationId xmlns="" xmlns:a16="http://schemas.microsoft.com/office/drawing/2014/main" id="{E6C19B20-C787-750F-2B35-6051BBDAC027}"/>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20" name="Rectangle 354">
                <a:extLst>
                  <a:ext uri="{FF2B5EF4-FFF2-40B4-BE49-F238E27FC236}">
                    <a16:creationId xmlns="" xmlns:a16="http://schemas.microsoft.com/office/drawing/2014/main" id="{CFD578FC-9FB0-0598-23DD-C286E70F778C}"/>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21" name="Rectangle 355">
                <a:extLst>
                  <a:ext uri="{FF2B5EF4-FFF2-40B4-BE49-F238E27FC236}">
                    <a16:creationId xmlns="" xmlns:a16="http://schemas.microsoft.com/office/drawing/2014/main" id="{D8D77FB4-56BF-0627-380B-708FFB4D8ED4}"/>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22" name="Rectangle 356">
                <a:extLst>
                  <a:ext uri="{FF2B5EF4-FFF2-40B4-BE49-F238E27FC236}">
                    <a16:creationId xmlns="" xmlns:a16="http://schemas.microsoft.com/office/drawing/2014/main" id="{E3A90015-DE93-794C-EE56-F2286349BF4D}"/>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23" name="Rectangle 357">
                <a:extLst>
                  <a:ext uri="{FF2B5EF4-FFF2-40B4-BE49-F238E27FC236}">
                    <a16:creationId xmlns="" xmlns:a16="http://schemas.microsoft.com/office/drawing/2014/main" id="{BB4471BC-2AFF-F192-EEA5-A89E2E2892C4}"/>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24" name="Freeform 358">
                <a:extLst>
                  <a:ext uri="{FF2B5EF4-FFF2-40B4-BE49-F238E27FC236}">
                    <a16:creationId xmlns="" xmlns:a16="http://schemas.microsoft.com/office/drawing/2014/main" id="{690C1A66-D956-546D-0111-96D23502E86B}"/>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1225" name="Freeform 359">
                <a:extLst>
                  <a:ext uri="{FF2B5EF4-FFF2-40B4-BE49-F238E27FC236}">
                    <a16:creationId xmlns="" xmlns:a16="http://schemas.microsoft.com/office/drawing/2014/main" id="{6F2FBC02-7B70-807A-7FDA-290B68C55625}"/>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226" name="Freeform 360">
                <a:extLst>
                  <a:ext uri="{FF2B5EF4-FFF2-40B4-BE49-F238E27FC236}">
                    <a16:creationId xmlns="" xmlns:a16="http://schemas.microsoft.com/office/drawing/2014/main" id="{E0E1F2C2-B1D9-3594-2D10-73B7306E4319}"/>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227" name="Freeform 361">
                <a:extLst>
                  <a:ext uri="{FF2B5EF4-FFF2-40B4-BE49-F238E27FC236}">
                    <a16:creationId xmlns="" xmlns:a16="http://schemas.microsoft.com/office/drawing/2014/main" id="{D08E68EA-0CBA-8129-5BB4-03DE8D5C14DA}"/>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1228" name="Line 362">
                <a:extLst>
                  <a:ext uri="{FF2B5EF4-FFF2-40B4-BE49-F238E27FC236}">
                    <a16:creationId xmlns="" xmlns:a16="http://schemas.microsoft.com/office/drawing/2014/main" id="{58E09C38-1EE6-EA88-1927-69BC8CE55557}"/>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29" name="Freeform 363">
                <a:extLst>
                  <a:ext uri="{FF2B5EF4-FFF2-40B4-BE49-F238E27FC236}">
                    <a16:creationId xmlns="" xmlns:a16="http://schemas.microsoft.com/office/drawing/2014/main" id="{CD698CC9-6B0B-D900-A2B6-841FBD501990}"/>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230" name="Line 364">
                <a:extLst>
                  <a:ext uri="{FF2B5EF4-FFF2-40B4-BE49-F238E27FC236}">
                    <a16:creationId xmlns="" xmlns:a16="http://schemas.microsoft.com/office/drawing/2014/main" id="{97E13AEA-25F4-C7C3-95AF-E1AAA4853ADC}"/>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31" name="Rectangle 365">
                <a:extLst>
                  <a:ext uri="{FF2B5EF4-FFF2-40B4-BE49-F238E27FC236}">
                    <a16:creationId xmlns="" xmlns:a16="http://schemas.microsoft.com/office/drawing/2014/main" id="{797DFE5B-B01D-555D-B2A9-275AC35B36CD}"/>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32" name="Rectangle 366">
                <a:extLst>
                  <a:ext uri="{FF2B5EF4-FFF2-40B4-BE49-F238E27FC236}">
                    <a16:creationId xmlns="" xmlns:a16="http://schemas.microsoft.com/office/drawing/2014/main" id="{AB08C8EB-413C-FBAF-D5C6-F8F0FD938D42}"/>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33" name="Line 367">
                <a:extLst>
                  <a:ext uri="{FF2B5EF4-FFF2-40B4-BE49-F238E27FC236}">
                    <a16:creationId xmlns="" xmlns:a16="http://schemas.microsoft.com/office/drawing/2014/main" id="{3467AC1A-0065-E86D-BDD3-A59686800034}"/>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34" name="Rectangle 368">
                <a:extLst>
                  <a:ext uri="{FF2B5EF4-FFF2-40B4-BE49-F238E27FC236}">
                    <a16:creationId xmlns="" xmlns:a16="http://schemas.microsoft.com/office/drawing/2014/main" id="{C0BC6F26-9F10-1D03-58AB-F3C3FC685ADD}"/>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35" name="Line 369">
                <a:extLst>
                  <a:ext uri="{FF2B5EF4-FFF2-40B4-BE49-F238E27FC236}">
                    <a16:creationId xmlns="" xmlns:a16="http://schemas.microsoft.com/office/drawing/2014/main" id="{BCC39D2B-171A-8F62-FD14-0AE1044E199D}"/>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36" name="Line 370">
                <a:extLst>
                  <a:ext uri="{FF2B5EF4-FFF2-40B4-BE49-F238E27FC236}">
                    <a16:creationId xmlns="" xmlns:a16="http://schemas.microsoft.com/office/drawing/2014/main" id="{881FDFB0-ADCE-CB42-0369-CEC08C592D84}"/>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37" name="Line 371">
                <a:extLst>
                  <a:ext uri="{FF2B5EF4-FFF2-40B4-BE49-F238E27FC236}">
                    <a16:creationId xmlns="" xmlns:a16="http://schemas.microsoft.com/office/drawing/2014/main" id="{20FE48F2-C0E7-99CF-0B77-98972D733A7D}"/>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38" name="Line 372">
                <a:extLst>
                  <a:ext uri="{FF2B5EF4-FFF2-40B4-BE49-F238E27FC236}">
                    <a16:creationId xmlns="" xmlns:a16="http://schemas.microsoft.com/office/drawing/2014/main" id="{AB29A3ED-87A3-C3E4-7A6B-87D80E67504A}"/>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39" name="Freeform 373">
                <a:extLst>
                  <a:ext uri="{FF2B5EF4-FFF2-40B4-BE49-F238E27FC236}">
                    <a16:creationId xmlns="" xmlns:a16="http://schemas.microsoft.com/office/drawing/2014/main" id="{1D07B90C-36B4-7EA7-85A4-F07A83B6E127}"/>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sp>
        <p:nvSpPr>
          <p:cNvPr id="719" name="Line 194"/>
          <p:cNvSpPr>
            <a:spLocks noChangeShapeType="1"/>
          </p:cNvSpPr>
          <p:nvPr/>
        </p:nvSpPr>
        <p:spPr bwMode="auto">
          <a:xfrm>
            <a:off x="6522694" y="3694703"/>
            <a:ext cx="890620" cy="7998"/>
          </a:xfrm>
          <a:prstGeom prst="line">
            <a:avLst/>
          </a:prstGeom>
          <a:ln w="6350">
            <a:solidFill>
              <a:schemeClr val="tx1"/>
            </a:solidFill>
            <a:prstDash val="lgDash"/>
            <a:headEnd type="triangle"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pic>
        <p:nvPicPr>
          <p:cNvPr id="1240" name="Рисунок 1239">
            <a:extLst>
              <a:ext uri="{FF2B5EF4-FFF2-40B4-BE49-F238E27FC236}">
                <a16:creationId xmlns="" xmlns:a16="http://schemas.microsoft.com/office/drawing/2014/main" id="{F9D5838D-E4C4-9EF5-3E55-BDE44C24540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883955" y="3830659"/>
            <a:ext cx="266805" cy="266805"/>
          </a:xfrm>
          <a:prstGeom prst="rect">
            <a:avLst/>
          </a:prstGeom>
        </p:spPr>
      </p:pic>
      <p:grpSp>
        <p:nvGrpSpPr>
          <p:cNvPr id="1241" name="Группа 1240">
            <a:extLst>
              <a:ext uri="{FF2B5EF4-FFF2-40B4-BE49-F238E27FC236}">
                <a16:creationId xmlns="" xmlns:a16="http://schemas.microsoft.com/office/drawing/2014/main" id="{D68F790F-3208-35DC-9566-7CAD5BCCF64A}"/>
              </a:ext>
            </a:extLst>
          </p:cNvPr>
          <p:cNvGrpSpPr/>
          <p:nvPr/>
        </p:nvGrpSpPr>
        <p:grpSpPr>
          <a:xfrm>
            <a:off x="8179796" y="4209147"/>
            <a:ext cx="552322" cy="552322"/>
            <a:chOff x="4211915" y="1318056"/>
            <a:chExt cx="552322" cy="552322"/>
          </a:xfrm>
        </p:grpSpPr>
        <p:sp>
          <p:nvSpPr>
            <p:cNvPr id="1242" name="Прямоугольник 1241">
              <a:extLst>
                <a:ext uri="{FF2B5EF4-FFF2-40B4-BE49-F238E27FC236}">
                  <a16:creationId xmlns="" xmlns:a16="http://schemas.microsoft.com/office/drawing/2014/main" id="{28B5EEB6-0909-6712-9413-5F8F7E9E005A}"/>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243" name="Group 349">
              <a:extLst>
                <a:ext uri="{FF2B5EF4-FFF2-40B4-BE49-F238E27FC236}">
                  <a16:creationId xmlns="" xmlns:a16="http://schemas.microsoft.com/office/drawing/2014/main" id="{D8284F29-8DAF-3222-4BC5-B7EFCF03575E}"/>
                </a:ext>
              </a:extLst>
            </p:cNvPr>
            <p:cNvGrpSpPr>
              <a:grpSpLocks/>
            </p:cNvGrpSpPr>
            <p:nvPr/>
          </p:nvGrpSpPr>
          <p:grpSpPr bwMode="auto">
            <a:xfrm>
              <a:off x="4349901" y="1421104"/>
              <a:ext cx="276350" cy="346227"/>
              <a:chOff x="3827" y="480"/>
              <a:chExt cx="280" cy="350"/>
            </a:xfrm>
          </p:grpSpPr>
          <p:sp>
            <p:nvSpPr>
              <p:cNvPr id="1244" name="Freeform 350">
                <a:extLst>
                  <a:ext uri="{FF2B5EF4-FFF2-40B4-BE49-F238E27FC236}">
                    <a16:creationId xmlns="" xmlns:a16="http://schemas.microsoft.com/office/drawing/2014/main" id="{46F3C7F5-105A-64E7-0FE0-C719F3BC36CD}"/>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245" name="Freeform 351">
                <a:extLst>
                  <a:ext uri="{FF2B5EF4-FFF2-40B4-BE49-F238E27FC236}">
                    <a16:creationId xmlns="" xmlns:a16="http://schemas.microsoft.com/office/drawing/2014/main" id="{C2443DE1-64B9-1071-EA13-0005FD489D50}"/>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246" name="Freeform 352">
                <a:extLst>
                  <a:ext uri="{FF2B5EF4-FFF2-40B4-BE49-F238E27FC236}">
                    <a16:creationId xmlns="" xmlns:a16="http://schemas.microsoft.com/office/drawing/2014/main" id="{A01CD23B-AF9C-7F64-5A94-DA14395501F9}"/>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247" name="Rectangle 353">
                <a:extLst>
                  <a:ext uri="{FF2B5EF4-FFF2-40B4-BE49-F238E27FC236}">
                    <a16:creationId xmlns="" xmlns:a16="http://schemas.microsoft.com/office/drawing/2014/main" id="{CB201CE3-D6B1-80D3-9E1D-4794A5F759E2}"/>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48" name="Rectangle 354">
                <a:extLst>
                  <a:ext uri="{FF2B5EF4-FFF2-40B4-BE49-F238E27FC236}">
                    <a16:creationId xmlns="" xmlns:a16="http://schemas.microsoft.com/office/drawing/2014/main" id="{395CC3C6-7F5E-1ED3-2E8D-D7FF769E0905}"/>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49" name="Rectangle 355">
                <a:extLst>
                  <a:ext uri="{FF2B5EF4-FFF2-40B4-BE49-F238E27FC236}">
                    <a16:creationId xmlns="" xmlns:a16="http://schemas.microsoft.com/office/drawing/2014/main" id="{B9B497D4-525F-0CD0-6704-F95470B05E86}"/>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50" name="Rectangle 356">
                <a:extLst>
                  <a:ext uri="{FF2B5EF4-FFF2-40B4-BE49-F238E27FC236}">
                    <a16:creationId xmlns="" xmlns:a16="http://schemas.microsoft.com/office/drawing/2014/main" id="{ACA1DB5F-8558-09A6-0209-934E9A0A5B13}"/>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51" name="Rectangle 357">
                <a:extLst>
                  <a:ext uri="{FF2B5EF4-FFF2-40B4-BE49-F238E27FC236}">
                    <a16:creationId xmlns="" xmlns:a16="http://schemas.microsoft.com/office/drawing/2014/main" id="{26890F40-05E5-71CB-E0B7-458902F2A990}"/>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52" name="Freeform 358">
                <a:extLst>
                  <a:ext uri="{FF2B5EF4-FFF2-40B4-BE49-F238E27FC236}">
                    <a16:creationId xmlns="" xmlns:a16="http://schemas.microsoft.com/office/drawing/2014/main" id="{FC59C7D6-D2C0-F110-08ED-DF75EAF2C0B3}"/>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1253" name="Freeform 359">
                <a:extLst>
                  <a:ext uri="{FF2B5EF4-FFF2-40B4-BE49-F238E27FC236}">
                    <a16:creationId xmlns="" xmlns:a16="http://schemas.microsoft.com/office/drawing/2014/main" id="{1D7B5E8F-7901-8D09-3EC1-448F64817947}"/>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254" name="Freeform 360">
                <a:extLst>
                  <a:ext uri="{FF2B5EF4-FFF2-40B4-BE49-F238E27FC236}">
                    <a16:creationId xmlns="" xmlns:a16="http://schemas.microsoft.com/office/drawing/2014/main" id="{0C9A400E-4B14-24FD-3D3F-B7E02B1C5635}"/>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255" name="Freeform 361">
                <a:extLst>
                  <a:ext uri="{FF2B5EF4-FFF2-40B4-BE49-F238E27FC236}">
                    <a16:creationId xmlns="" xmlns:a16="http://schemas.microsoft.com/office/drawing/2014/main" id="{BDAAF008-8F4E-F278-A180-A12BC5F5D4D5}"/>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1256" name="Line 362">
                <a:extLst>
                  <a:ext uri="{FF2B5EF4-FFF2-40B4-BE49-F238E27FC236}">
                    <a16:creationId xmlns="" xmlns:a16="http://schemas.microsoft.com/office/drawing/2014/main" id="{B57A1D8D-1460-2EDD-765B-C1B46479531E}"/>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57" name="Freeform 363">
                <a:extLst>
                  <a:ext uri="{FF2B5EF4-FFF2-40B4-BE49-F238E27FC236}">
                    <a16:creationId xmlns="" xmlns:a16="http://schemas.microsoft.com/office/drawing/2014/main" id="{51B4A81E-86A8-24AE-725C-BF266E53A8F0}"/>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258" name="Line 364">
                <a:extLst>
                  <a:ext uri="{FF2B5EF4-FFF2-40B4-BE49-F238E27FC236}">
                    <a16:creationId xmlns="" xmlns:a16="http://schemas.microsoft.com/office/drawing/2014/main" id="{736983D4-AC61-D059-5AAB-A6682DE63E36}"/>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59" name="Rectangle 365">
                <a:extLst>
                  <a:ext uri="{FF2B5EF4-FFF2-40B4-BE49-F238E27FC236}">
                    <a16:creationId xmlns="" xmlns:a16="http://schemas.microsoft.com/office/drawing/2014/main" id="{4A6E2941-23E7-444A-1A43-1DA61AA35618}"/>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60" name="Rectangle 366">
                <a:extLst>
                  <a:ext uri="{FF2B5EF4-FFF2-40B4-BE49-F238E27FC236}">
                    <a16:creationId xmlns="" xmlns:a16="http://schemas.microsoft.com/office/drawing/2014/main" id="{F7A85ECE-0E09-F59D-7225-10B5A771ABE7}"/>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61" name="Line 367">
                <a:extLst>
                  <a:ext uri="{FF2B5EF4-FFF2-40B4-BE49-F238E27FC236}">
                    <a16:creationId xmlns="" xmlns:a16="http://schemas.microsoft.com/office/drawing/2014/main" id="{C3110238-722A-782C-0F00-930023EF3476}"/>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62" name="Rectangle 368">
                <a:extLst>
                  <a:ext uri="{FF2B5EF4-FFF2-40B4-BE49-F238E27FC236}">
                    <a16:creationId xmlns="" xmlns:a16="http://schemas.microsoft.com/office/drawing/2014/main" id="{0C1E2111-7723-57DB-3A39-D68B2E5B9B43}"/>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63" name="Line 369">
                <a:extLst>
                  <a:ext uri="{FF2B5EF4-FFF2-40B4-BE49-F238E27FC236}">
                    <a16:creationId xmlns="" xmlns:a16="http://schemas.microsoft.com/office/drawing/2014/main" id="{6E276A5C-73EC-0F31-542D-0C50E9F4D4BE}"/>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64" name="Line 370">
                <a:extLst>
                  <a:ext uri="{FF2B5EF4-FFF2-40B4-BE49-F238E27FC236}">
                    <a16:creationId xmlns="" xmlns:a16="http://schemas.microsoft.com/office/drawing/2014/main" id="{7CC50774-3BB6-30CD-AE3D-B3EFEE96CF66}"/>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65" name="Line 371">
                <a:extLst>
                  <a:ext uri="{FF2B5EF4-FFF2-40B4-BE49-F238E27FC236}">
                    <a16:creationId xmlns="" xmlns:a16="http://schemas.microsoft.com/office/drawing/2014/main" id="{E5190179-DA14-49B2-DF1E-A369F2686982}"/>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66" name="Line 372">
                <a:extLst>
                  <a:ext uri="{FF2B5EF4-FFF2-40B4-BE49-F238E27FC236}">
                    <a16:creationId xmlns="" xmlns:a16="http://schemas.microsoft.com/office/drawing/2014/main" id="{19E9B5B8-6D64-E2BA-2513-B411F6D4BA58}"/>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67" name="Freeform 373">
                <a:extLst>
                  <a:ext uri="{FF2B5EF4-FFF2-40B4-BE49-F238E27FC236}">
                    <a16:creationId xmlns="" xmlns:a16="http://schemas.microsoft.com/office/drawing/2014/main" id="{0E7A6F11-32E6-19A3-1FCA-FE6B7CEFC800}"/>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pic>
        <p:nvPicPr>
          <p:cNvPr id="1268" name="Рисунок 1267">
            <a:extLst>
              <a:ext uri="{FF2B5EF4-FFF2-40B4-BE49-F238E27FC236}">
                <a16:creationId xmlns="" xmlns:a16="http://schemas.microsoft.com/office/drawing/2014/main" id="{B4CB7272-4F79-2D52-542E-9EFF948D7EC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588690" y="4652224"/>
            <a:ext cx="233713" cy="233713"/>
          </a:xfrm>
          <a:prstGeom prst="rect">
            <a:avLst/>
          </a:prstGeom>
        </p:spPr>
      </p:pic>
      <p:grpSp>
        <p:nvGrpSpPr>
          <p:cNvPr id="1269" name="Группа 1268">
            <a:extLst>
              <a:ext uri="{FF2B5EF4-FFF2-40B4-BE49-F238E27FC236}">
                <a16:creationId xmlns="" xmlns:a16="http://schemas.microsoft.com/office/drawing/2014/main" id="{7F5E7C2D-E03D-B564-8AF0-EF68F4D556A4}"/>
              </a:ext>
            </a:extLst>
          </p:cNvPr>
          <p:cNvGrpSpPr/>
          <p:nvPr/>
        </p:nvGrpSpPr>
        <p:grpSpPr>
          <a:xfrm>
            <a:off x="7460379" y="4962183"/>
            <a:ext cx="552322" cy="552322"/>
            <a:chOff x="4211915" y="1318056"/>
            <a:chExt cx="552322" cy="552322"/>
          </a:xfrm>
        </p:grpSpPr>
        <p:sp>
          <p:nvSpPr>
            <p:cNvPr id="1270" name="Прямоугольник 1269">
              <a:extLst>
                <a:ext uri="{FF2B5EF4-FFF2-40B4-BE49-F238E27FC236}">
                  <a16:creationId xmlns="" xmlns:a16="http://schemas.microsoft.com/office/drawing/2014/main" id="{DDE5AF12-365A-1868-007B-7E0E20C97C3C}"/>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271" name="Group 349">
              <a:extLst>
                <a:ext uri="{FF2B5EF4-FFF2-40B4-BE49-F238E27FC236}">
                  <a16:creationId xmlns="" xmlns:a16="http://schemas.microsoft.com/office/drawing/2014/main" id="{F8044BB2-3183-13F9-4450-564E16368227}"/>
                </a:ext>
              </a:extLst>
            </p:cNvPr>
            <p:cNvGrpSpPr>
              <a:grpSpLocks/>
            </p:cNvGrpSpPr>
            <p:nvPr/>
          </p:nvGrpSpPr>
          <p:grpSpPr bwMode="auto">
            <a:xfrm>
              <a:off x="4349901" y="1421104"/>
              <a:ext cx="276350" cy="346227"/>
              <a:chOff x="3827" y="480"/>
              <a:chExt cx="280" cy="350"/>
            </a:xfrm>
          </p:grpSpPr>
          <p:sp>
            <p:nvSpPr>
              <p:cNvPr id="1272" name="Freeform 350">
                <a:extLst>
                  <a:ext uri="{FF2B5EF4-FFF2-40B4-BE49-F238E27FC236}">
                    <a16:creationId xmlns="" xmlns:a16="http://schemas.microsoft.com/office/drawing/2014/main" id="{DAF533F5-C40F-A863-8895-637FE734EDD6}"/>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273" name="Freeform 351">
                <a:extLst>
                  <a:ext uri="{FF2B5EF4-FFF2-40B4-BE49-F238E27FC236}">
                    <a16:creationId xmlns="" xmlns:a16="http://schemas.microsoft.com/office/drawing/2014/main" id="{675BBCEE-923F-F977-7571-470FB9806EC8}"/>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274" name="Freeform 352">
                <a:extLst>
                  <a:ext uri="{FF2B5EF4-FFF2-40B4-BE49-F238E27FC236}">
                    <a16:creationId xmlns="" xmlns:a16="http://schemas.microsoft.com/office/drawing/2014/main" id="{C5738C03-AC6C-107B-B81E-7997D703B252}"/>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275" name="Rectangle 353">
                <a:extLst>
                  <a:ext uri="{FF2B5EF4-FFF2-40B4-BE49-F238E27FC236}">
                    <a16:creationId xmlns="" xmlns:a16="http://schemas.microsoft.com/office/drawing/2014/main" id="{35566D9C-3EE9-8044-38F2-C2DE48869A55}"/>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76" name="Rectangle 354">
                <a:extLst>
                  <a:ext uri="{FF2B5EF4-FFF2-40B4-BE49-F238E27FC236}">
                    <a16:creationId xmlns="" xmlns:a16="http://schemas.microsoft.com/office/drawing/2014/main" id="{24C3429B-1654-E43C-0037-6E67A48CE17F}"/>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77" name="Rectangle 355">
                <a:extLst>
                  <a:ext uri="{FF2B5EF4-FFF2-40B4-BE49-F238E27FC236}">
                    <a16:creationId xmlns="" xmlns:a16="http://schemas.microsoft.com/office/drawing/2014/main" id="{2CE696B3-9C07-8CB4-7AC6-82D57D940CF7}"/>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78" name="Rectangle 356">
                <a:extLst>
                  <a:ext uri="{FF2B5EF4-FFF2-40B4-BE49-F238E27FC236}">
                    <a16:creationId xmlns="" xmlns:a16="http://schemas.microsoft.com/office/drawing/2014/main" id="{E6F35062-C703-AF31-BD70-A8605C03A4DE}"/>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79" name="Rectangle 357">
                <a:extLst>
                  <a:ext uri="{FF2B5EF4-FFF2-40B4-BE49-F238E27FC236}">
                    <a16:creationId xmlns="" xmlns:a16="http://schemas.microsoft.com/office/drawing/2014/main" id="{F1CE25F9-3A09-B1F7-5C93-AFF73622987A}"/>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80" name="Freeform 358">
                <a:extLst>
                  <a:ext uri="{FF2B5EF4-FFF2-40B4-BE49-F238E27FC236}">
                    <a16:creationId xmlns="" xmlns:a16="http://schemas.microsoft.com/office/drawing/2014/main" id="{32833BFA-50A2-9FF0-72B2-892C98352FC7}"/>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1281" name="Freeform 359">
                <a:extLst>
                  <a:ext uri="{FF2B5EF4-FFF2-40B4-BE49-F238E27FC236}">
                    <a16:creationId xmlns="" xmlns:a16="http://schemas.microsoft.com/office/drawing/2014/main" id="{23B1F11E-40BC-E35C-2F83-09AD447F5080}"/>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282" name="Freeform 360">
                <a:extLst>
                  <a:ext uri="{FF2B5EF4-FFF2-40B4-BE49-F238E27FC236}">
                    <a16:creationId xmlns="" xmlns:a16="http://schemas.microsoft.com/office/drawing/2014/main" id="{25B74D58-2186-C8B3-20A7-22CC9EF5BE53}"/>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283" name="Freeform 361">
                <a:extLst>
                  <a:ext uri="{FF2B5EF4-FFF2-40B4-BE49-F238E27FC236}">
                    <a16:creationId xmlns="" xmlns:a16="http://schemas.microsoft.com/office/drawing/2014/main" id="{735F6220-5796-1704-ED9B-7B70D66FC368}"/>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1284" name="Line 362">
                <a:extLst>
                  <a:ext uri="{FF2B5EF4-FFF2-40B4-BE49-F238E27FC236}">
                    <a16:creationId xmlns="" xmlns:a16="http://schemas.microsoft.com/office/drawing/2014/main" id="{8861CECF-7294-BB31-1C1D-89ABC83AFAE3}"/>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85" name="Freeform 363">
                <a:extLst>
                  <a:ext uri="{FF2B5EF4-FFF2-40B4-BE49-F238E27FC236}">
                    <a16:creationId xmlns="" xmlns:a16="http://schemas.microsoft.com/office/drawing/2014/main" id="{024EC291-06EF-45FF-1BCA-26B26007A0B6}"/>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286" name="Line 364">
                <a:extLst>
                  <a:ext uri="{FF2B5EF4-FFF2-40B4-BE49-F238E27FC236}">
                    <a16:creationId xmlns="" xmlns:a16="http://schemas.microsoft.com/office/drawing/2014/main" id="{54FA077E-167B-CEE0-7390-1AB34C150AB0}"/>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87" name="Rectangle 365">
                <a:extLst>
                  <a:ext uri="{FF2B5EF4-FFF2-40B4-BE49-F238E27FC236}">
                    <a16:creationId xmlns="" xmlns:a16="http://schemas.microsoft.com/office/drawing/2014/main" id="{8641B8C7-BF00-9E92-20DC-2CD7FDEEE9B5}"/>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88" name="Rectangle 366">
                <a:extLst>
                  <a:ext uri="{FF2B5EF4-FFF2-40B4-BE49-F238E27FC236}">
                    <a16:creationId xmlns="" xmlns:a16="http://schemas.microsoft.com/office/drawing/2014/main" id="{40C79E2B-6038-E24A-BE94-D1191F16B5FB}"/>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89" name="Line 367">
                <a:extLst>
                  <a:ext uri="{FF2B5EF4-FFF2-40B4-BE49-F238E27FC236}">
                    <a16:creationId xmlns="" xmlns:a16="http://schemas.microsoft.com/office/drawing/2014/main" id="{B04B9595-271D-DD93-608C-8E302886FD24}"/>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90" name="Rectangle 368">
                <a:extLst>
                  <a:ext uri="{FF2B5EF4-FFF2-40B4-BE49-F238E27FC236}">
                    <a16:creationId xmlns="" xmlns:a16="http://schemas.microsoft.com/office/drawing/2014/main" id="{27F02F02-BB6F-8D22-3FC6-9AED16F597FB}"/>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291" name="Line 369">
                <a:extLst>
                  <a:ext uri="{FF2B5EF4-FFF2-40B4-BE49-F238E27FC236}">
                    <a16:creationId xmlns="" xmlns:a16="http://schemas.microsoft.com/office/drawing/2014/main" id="{0DA1EA05-775D-38CD-3A32-6FFE36A4BF6B}"/>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92" name="Line 370">
                <a:extLst>
                  <a:ext uri="{FF2B5EF4-FFF2-40B4-BE49-F238E27FC236}">
                    <a16:creationId xmlns="" xmlns:a16="http://schemas.microsoft.com/office/drawing/2014/main" id="{B6B06140-7A7E-10E5-3772-2016596545B4}"/>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93" name="Line 371">
                <a:extLst>
                  <a:ext uri="{FF2B5EF4-FFF2-40B4-BE49-F238E27FC236}">
                    <a16:creationId xmlns="" xmlns:a16="http://schemas.microsoft.com/office/drawing/2014/main" id="{E4963037-A733-FA76-926B-00B27B888A6D}"/>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94" name="Line 372">
                <a:extLst>
                  <a:ext uri="{FF2B5EF4-FFF2-40B4-BE49-F238E27FC236}">
                    <a16:creationId xmlns="" xmlns:a16="http://schemas.microsoft.com/office/drawing/2014/main" id="{FEBA64A4-09F7-F2F7-5E5C-6EAB33518F5A}"/>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295" name="Freeform 373">
                <a:extLst>
                  <a:ext uri="{FF2B5EF4-FFF2-40B4-BE49-F238E27FC236}">
                    <a16:creationId xmlns="" xmlns:a16="http://schemas.microsoft.com/office/drawing/2014/main" id="{F587039F-0447-C67F-F52D-9925A71A1EC8}"/>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pic>
        <p:nvPicPr>
          <p:cNvPr id="1296" name="Рисунок 1295">
            <a:extLst>
              <a:ext uri="{FF2B5EF4-FFF2-40B4-BE49-F238E27FC236}">
                <a16:creationId xmlns="" xmlns:a16="http://schemas.microsoft.com/office/drawing/2014/main" id="{24342066-EA2A-38D2-0A51-79124AAA81A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237512" y="5472199"/>
            <a:ext cx="266805" cy="266805"/>
          </a:xfrm>
          <a:prstGeom prst="rect">
            <a:avLst/>
          </a:prstGeom>
        </p:spPr>
      </p:pic>
      <p:pic>
        <p:nvPicPr>
          <p:cNvPr id="1297" name="Рисунок 1296">
            <a:extLst>
              <a:ext uri="{FF2B5EF4-FFF2-40B4-BE49-F238E27FC236}">
                <a16:creationId xmlns="" xmlns:a16="http://schemas.microsoft.com/office/drawing/2014/main" id="{57361927-4CD6-3130-A409-67F2524384F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565172" y="5472199"/>
            <a:ext cx="266805" cy="266805"/>
          </a:xfrm>
          <a:prstGeom prst="rect">
            <a:avLst/>
          </a:prstGeom>
        </p:spPr>
      </p:pic>
      <p:pic>
        <p:nvPicPr>
          <p:cNvPr id="1298" name="Рисунок 1297">
            <a:extLst>
              <a:ext uri="{FF2B5EF4-FFF2-40B4-BE49-F238E27FC236}">
                <a16:creationId xmlns="" xmlns:a16="http://schemas.microsoft.com/office/drawing/2014/main" id="{AD37527A-279A-F425-B2A4-ACDDA3681BE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909852" y="5472199"/>
            <a:ext cx="266805" cy="266805"/>
          </a:xfrm>
          <a:prstGeom prst="rect">
            <a:avLst/>
          </a:prstGeom>
        </p:spPr>
      </p:pic>
      <p:grpSp>
        <p:nvGrpSpPr>
          <p:cNvPr id="1299" name="Группа 1298">
            <a:extLst>
              <a:ext uri="{FF2B5EF4-FFF2-40B4-BE49-F238E27FC236}">
                <a16:creationId xmlns="" xmlns:a16="http://schemas.microsoft.com/office/drawing/2014/main" id="{4D31CFA6-52D7-5D06-7D56-0FFF5072E08A}"/>
              </a:ext>
            </a:extLst>
          </p:cNvPr>
          <p:cNvGrpSpPr/>
          <p:nvPr/>
        </p:nvGrpSpPr>
        <p:grpSpPr>
          <a:xfrm>
            <a:off x="6626661" y="5331977"/>
            <a:ext cx="552322" cy="552322"/>
            <a:chOff x="4211915" y="1318056"/>
            <a:chExt cx="552322" cy="552322"/>
          </a:xfrm>
        </p:grpSpPr>
        <p:sp>
          <p:nvSpPr>
            <p:cNvPr id="1300" name="Прямоугольник 1299">
              <a:extLst>
                <a:ext uri="{FF2B5EF4-FFF2-40B4-BE49-F238E27FC236}">
                  <a16:creationId xmlns="" xmlns:a16="http://schemas.microsoft.com/office/drawing/2014/main" id="{72B1AA58-A9A3-5104-3E73-0519623A7677}"/>
                </a:ext>
              </a:extLst>
            </p:cNvPr>
            <p:cNvSpPr/>
            <p:nvPr/>
          </p:nvSpPr>
          <p:spPr>
            <a:xfrm>
              <a:off x="4211915" y="1318056"/>
              <a:ext cx="552322" cy="5523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301" name="Group 349">
              <a:extLst>
                <a:ext uri="{FF2B5EF4-FFF2-40B4-BE49-F238E27FC236}">
                  <a16:creationId xmlns="" xmlns:a16="http://schemas.microsoft.com/office/drawing/2014/main" id="{EC46B4BA-DCCA-4F9E-136C-DDECCC3CE7BB}"/>
                </a:ext>
              </a:extLst>
            </p:cNvPr>
            <p:cNvGrpSpPr>
              <a:grpSpLocks/>
            </p:cNvGrpSpPr>
            <p:nvPr/>
          </p:nvGrpSpPr>
          <p:grpSpPr bwMode="auto">
            <a:xfrm>
              <a:off x="4349901" y="1421104"/>
              <a:ext cx="276350" cy="346227"/>
              <a:chOff x="3827" y="480"/>
              <a:chExt cx="280" cy="350"/>
            </a:xfrm>
          </p:grpSpPr>
          <p:sp>
            <p:nvSpPr>
              <p:cNvPr id="1302" name="Freeform 350">
                <a:extLst>
                  <a:ext uri="{FF2B5EF4-FFF2-40B4-BE49-F238E27FC236}">
                    <a16:creationId xmlns="" xmlns:a16="http://schemas.microsoft.com/office/drawing/2014/main" id="{EDFCF87C-5C62-F97D-049D-669BB0BA7B3D}"/>
                  </a:ext>
                </a:extLst>
              </p:cNvPr>
              <p:cNvSpPr>
                <a:spLocks noEditPoints="1"/>
              </p:cNvSpPr>
              <p:nvPr/>
            </p:nvSpPr>
            <p:spPr bwMode="auto">
              <a:xfrm>
                <a:off x="3827" y="480"/>
                <a:ext cx="280" cy="350"/>
              </a:xfrm>
              <a:custGeom>
                <a:avLst/>
                <a:gdLst>
                  <a:gd name="T0" fmla="*/ 256 w 280"/>
                  <a:gd name="T1" fmla="*/ 201 h 350"/>
                  <a:gd name="T2" fmla="*/ 256 w 280"/>
                  <a:gd name="T3" fmla="*/ 0 h 350"/>
                  <a:gd name="T4" fmla="*/ 23 w 280"/>
                  <a:gd name="T5" fmla="*/ 0 h 350"/>
                  <a:gd name="T6" fmla="*/ 23 w 280"/>
                  <a:gd name="T7" fmla="*/ 201 h 350"/>
                  <a:gd name="T8" fmla="*/ 256 w 280"/>
                  <a:gd name="T9" fmla="*/ 201 h 350"/>
                  <a:gd name="T10" fmla="*/ 217 w 280"/>
                  <a:gd name="T11" fmla="*/ 235 h 350"/>
                  <a:gd name="T12" fmla="*/ 180 w 280"/>
                  <a:gd name="T13" fmla="*/ 224 h 350"/>
                  <a:gd name="T14" fmla="*/ 180 w 280"/>
                  <a:gd name="T15" fmla="*/ 201 h 350"/>
                  <a:gd name="T16" fmla="*/ 100 w 280"/>
                  <a:gd name="T17" fmla="*/ 201 h 350"/>
                  <a:gd name="T18" fmla="*/ 100 w 280"/>
                  <a:gd name="T19" fmla="*/ 224 h 350"/>
                  <a:gd name="T20" fmla="*/ 62 w 280"/>
                  <a:gd name="T21" fmla="*/ 235 h 350"/>
                  <a:gd name="T22" fmla="*/ 217 w 280"/>
                  <a:gd name="T23" fmla="*/ 235 h 350"/>
                  <a:gd name="T24" fmla="*/ 256 w 280"/>
                  <a:gd name="T25" fmla="*/ 304 h 350"/>
                  <a:gd name="T26" fmla="*/ 256 w 280"/>
                  <a:gd name="T27" fmla="*/ 235 h 350"/>
                  <a:gd name="T28" fmla="*/ 23 w 280"/>
                  <a:gd name="T29" fmla="*/ 235 h 350"/>
                  <a:gd name="T30" fmla="*/ 23 w 280"/>
                  <a:gd name="T31" fmla="*/ 304 h 350"/>
                  <a:gd name="T32" fmla="*/ 256 w 280"/>
                  <a:gd name="T33" fmla="*/ 304 h 350"/>
                  <a:gd name="T34" fmla="*/ 13 w 280"/>
                  <a:gd name="T35" fmla="*/ 304 h 350"/>
                  <a:gd name="T36" fmla="*/ 7 w 280"/>
                  <a:gd name="T37" fmla="*/ 315 h 350"/>
                  <a:gd name="T38" fmla="*/ 2 w 280"/>
                  <a:gd name="T39" fmla="*/ 328 h 350"/>
                  <a:gd name="T40" fmla="*/ 0 w 280"/>
                  <a:gd name="T41" fmla="*/ 342 h 350"/>
                  <a:gd name="T42" fmla="*/ 0 w 280"/>
                  <a:gd name="T43" fmla="*/ 347 h 350"/>
                  <a:gd name="T44" fmla="*/ 93 w 280"/>
                  <a:gd name="T45" fmla="*/ 350 h 350"/>
                  <a:gd name="T46" fmla="*/ 187 w 280"/>
                  <a:gd name="T47" fmla="*/ 350 h 350"/>
                  <a:gd name="T48" fmla="*/ 280 w 280"/>
                  <a:gd name="T49" fmla="*/ 347 h 350"/>
                  <a:gd name="T50" fmla="*/ 280 w 280"/>
                  <a:gd name="T51" fmla="*/ 342 h 350"/>
                  <a:gd name="T52" fmla="*/ 278 w 280"/>
                  <a:gd name="T53" fmla="*/ 328 h 350"/>
                  <a:gd name="T54" fmla="*/ 273 w 280"/>
                  <a:gd name="T55" fmla="*/ 315 h 350"/>
                  <a:gd name="T56" fmla="*/ 266 w 280"/>
                  <a:gd name="T57" fmla="*/ 304 h 350"/>
                  <a:gd name="T58" fmla="*/ 13 w 280"/>
                  <a:gd name="T59" fmla="*/ 304 h 3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0"/>
                  <a:gd name="T91" fmla="*/ 0 h 350"/>
                  <a:gd name="T92" fmla="*/ 280 w 280"/>
                  <a:gd name="T93" fmla="*/ 350 h 3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0" h="350">
                    <a:moveTo>
                      <a:pt x="256" y="201"/>
                    </a:moveTo>
                    <a:lnTo>
                      <a:pt x="256" y="0"/>
                    </a:lnTo>
                    <a:lnTo>
                      <a:pt x="23" y="0"/>
                    </a:lnTo>
                    <a:lnTo>
                      <a:pt x="23" y="201"/>
                    </a:lnTo>
                    <a:lnTo>
                      <a:pt x="256" y="201"/>
                    </a:lnTo>
                    <a:close/>
                    <a:moveTo>
                      <a:pt x="217" y="235"/>
                    </a:moveTo>
                    <a:lnTo>
                      <a:pt x="180" y="224"/>
                    </a:lnTo>
                    <a:lnTo>
                      <a:pt x="180" y="201"/>
                    </a:lnTo>
                    <a:lnTo>
                      <a:pt x="100" y="201"/>
                    </a:lnTo>
                    <a:lnTo>
                      <a:pt x="100" y="224"/>
                    </a:lnTo>
                    <a:lnTo>
                      <a:pt x="62" y="235"/>
                    </a:lnTo>
                    <a:lnTo>
                      <a:pt x="217" y="235"/>
                    </a:lnTo>
                    <a:close/>
                    <a:moveTo>
                      <a:pt x="256" y="304"/>
                    </a:moveTo>
                    <a:lnTo>
                      <a:pt x="256" y="235"/>
                    </a:lnTo>
                    <a:lnTo>
                      <a:pt x="23" y="235"/>
                    </a:lnTo>
                    <a:lnTo>
                      <a:pt x="23" y="304"/>
                    </a:lnTo>
                    <a:lnTo>
                      <a:pt x="256" y="304"/>
                    </a:lnTo>
                    <a:close/>
                    <a:moveTo>
                      <a:pt x="13" y="304"/>
                    </a:moveTo>
                    <a:lnTo>
                      <a:pt x="7" y="315"/>
                    </a:lnTo>
                    <a:lnTo>
                      <a:pt x="2" y="328"/>
                    </a:lnTo>
                    <a:lnTo>
                      <a:pt x="0" y="342"/>
                    </a:lnTo>
                    <a:lnTo>
                      <a:pt x="0" y="347"/>
                    </a:lnTo>
                    <a:lnTo>
                      <a:pt x="93" y="350"/>
                    </a:lnTo>
                    <a:lnTo>
                      <a:pt x="187" y="350"/>
                    </a:lnTo>
                    <a:lnTo>
                      <a:pt x="280" y="347"/>
                    </a:lnTo>
                    <a:lnTo>
                      <a:pt x="280" y="342"/>
                    </a:lnTo>
                    <a:lnTo>
                      <a:pt x="278" y="328"/>
                    </a:lnTo>
                    <a:lnTo>
                      <a:pt x="273" y="315"/>
                    </a:lnTo>
                    <a:lnTo>
                      <a:pt x="266" y="304"/>
                    </a:lnTo>
                    <a:lnTo>
                      <a:pt x="13" y="304"/>
                    </a:lnTo>
                    <a:close/>
                  </a:path>
                </a:pathLst>
              </a:custGeom>
              <a:solidFill>
                <a:srgbClr val="000000"/>
              </a:solidFill>
              <a:ln w="6350">
                <a:solidFill>
                  <a:srgbClr val="C0C0C0"/>
                </a:solidFill>
                <a:prstDash val="solid"/>
                <a:round/>
                <a:headEnd/>
                <a:tailEnd/>
              </a:ln>
            </p:spPr>
            <p:txBody>
              <a:bodyPr/>
              <a:lstStyle/>
              <a:p>
                <a:endParaRPr lang="ru-RU" dirty="0"/>
              </a:p>
            </p:txBody>
          </p:sp>
          <p:sp>
            <p:nvSpPr>
              <p:cNvPr id="1303" name="Freeform 351">
                <a:extLst>
                  <a:ext uri="{FF2B5EF4-FFF2-40B4-BE49-F238E27FC236}">
                    <a16:creationId xmlns="" xmlns:a16="http://schemas.microsoft.com/office/drawing/2014/main" id="{0CA34F22-CF1E-8D01-CC5F-21EE3AF61360}"/>
                  </a:ext>
                </a:extLst>
              </p:cNvPr>
              <p:cNvSpPr>
                <a:spLocks noEditPoints="1"/>
              </p:cNvSpPr>
              <p:nvPr/>
            </p:nvSpPr>
            <p:spPr bwMode="auto">
              <a:xfrm>
                <a:off x="3880" y="506"/>
                <a:ext cx="176" cy="127"/>
              </a:xfrm>
              <a:custGeom>
                <a:avLst/>
                <a:gdLst>
                  <a:gd name="T0" fmla="*/ 5 w 176"/>
                  <a:gd name="T1" fmla="*/ 6 h 127"/>
                  <a:gd name="T2" fmla="*/ 5 w 176"/>
                  <a:gd name="T3" fmla="*/ 123 h 127"/>
                  <a:gd name="T4" fmla="*/ 171 w 176"/>
                  <a:gd name="T5" fmla="*/ 123 h 127"/>
                  <a:gd name="T6" fmla="*/ 176 w 176"/>
                  <a:gd name="T7" fmla="*/ 127 h 127"/>
                  <a:gd name="T8" fmla="*/ 176 w 176"/>
                  <a:gd name="T9" fmla="*/ 0 h 127"/>
                  <a:gd name="T10" fmla="*/ 0 w 176"/>
                  <a:gd name="T11" fmla="*/ 0 h 127"/>
                  <a:gd name="T12" fmla="*/ 5 w 176"/>
                  <a:gd name="T13" fmla="*/ 6 h 127"/>
                  <a:gd name="T14" fmla="*/ 169 w 176"/>
                  <a:gd name="T15" fmla="*/ 119 h 127"/>
                  <a:gd name="T16" fmla="*/ 8 w 176"/>
                  <a:gd name="T17" fmla="*/ 119 h 127"/>
                  <a:gd name="T18" fmla="*/ 8 w 176"/>
                  <a:gd name="T19" fmla="*/ 7 h 127"/>
                  <a:gd name="T20" fmla="*/ 169 w 176"/>
                  <a:gd name="T21" fmla="*/ 7 h 127"/>
                  <a:gd name="T22" fmla="*/ 169 w 176"/>
                  <a:gd name="T23" fmla="*/ 119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27"/>
                  <a:gd name="T38" fmla="*/ 176 w 176"/>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27">
                    <a:moveTo>
                      <a:pt x="5" y="6"/>
                    </a:moveTo>
                    <a:lnTo>
                      <a:pt x="5" y="123"/>
                    </a:lnTo>
                    <a:lnTo>
                      <a:pt x="171" y="123"/>
                    </a:lnTo>
                    <a:lnTo>
                      <a:pt x="176" y="127"/>
                    </a:lnTo>
                    <a:lnTo>
                      <a:pt x="176" y="0"/>
                    </a:lnTo>
                    <a:lnTo>
                      <a:pt x="0" y="0"/>
                    </a:lnTo>
                    <a:lnTo>
                      <a:pt x="5" y="6"/>
                    </a:lnTo>
                    <a:close/>
                    <a:moveTo>
                      <a:pt x="169" y="119"/>
                    </a:moveTo>
                    <a:lnTo>
                      <a:pt x="8" y="119"/>
                    </a:lnTo>
                    <a:lnTo>
                      <a:pt x="8" y="7"/>
                    </a:lnTo>
                    <a:lnTo>
                      <a:pt x="169" y="7"/>
                    </a:lnTo>
                    <a:lnTo>
                      <a:pt x="169" y="119"/>
                    </a:lnTo>
                    <a:close/>
                  </a:path>
                </a:pathLst>
              </a:custGeom>
              <a:solidFill>
                <a:srgbClr val="000000"/>
              </a:solidFill>
              <a:ln w="1588">
                <a:solidFill>
                  <a:srgbClr val="C0C0C0"/>
                </a:solidFill>
                <a:prstDash val="solid"/>
                <a:round/>
                <a:headEnd/>
                <a:tailEnd/>
              </a:ln>
            </p:spPr>
            <p:txBody>
              <a:bodyPr/>
              <a:lstStyle/>
              <a:p>
                <a:endParaRPr lang="ru-RU" dirty="0"/>
              </a:p>
            </p:txBody>
          </p:sp>
          <p:sp>
            <p:nvSpPr>
              <p:cNvPr id="1304" name="Freeform 352">
                <a:extLst>
                  <a:ext uri="{FF2B5EF4-FFF2-40B4-BE49-F238E27FC236}">
                    <a16:creationId xmlns="" xmlns:a16="http://schemas.microsoft.com/office/drawing/2014/main" id="{70803355-8DB5-A0CB-850A-F0FC1E653706}"/>
                  </a:ext>
                </a:extLst>
              </p:cNvPr>
              <p:cNvSpPr>
                <a:spLocks/>
              </p:cNvSpPr>
              <p:nvPr/>
            </p:nvSpPr>
            <p:spPr bwMode="auto">
              <a:xfrm>
                <a:off x="3880" y="506"/>
                <a:ext cx="176" cy="127"/>
              </a:xfrm>
              <a:custGeom>
                <a:avLst/>
                <a:gdLst>
                  <a:gd name="T0" fmla="*/ 0 w 176"/>
                  <a:gd name="T1" fmla="*/ 0 h 127"/>
                  <a:gd name="T2" fmla="*/ 0 w 176"/>
                  <a:gd name="T3" fmla="*/ 127 h 127"/>
                  <a:gd name="T4" fmla="*/ 176 w 176"/>
                  <a:gd name="T5" fmla="*/ 127 h 127"/>
                  <a:gd name="T6" fmla="*/ 0 60000 65536"/>
                  <a:gd name="T7" fmla="*/ 0 60000 65536"/>
                  <a:gd name="T8" fmla="*/ 0 60000 65536"/>
                  <a:gd name="T9" fmla="*/ 0 w 176"/>
                  <a:gd name="T10" fmla="*/ 0 h 127"/>
                  <a:gd name="T11" fmla="*/ 176 w 176"/>
                  <a:gd name="T12" fmla="*/ 127 h 127"/>
                </a:gdLst>
                <a:ahLst/>
                <a:cxnLst>
                  <a:cxn ang="T6">
                    <a:pos x="T0" y="T1"/>
                  </a:cxn>
                  <a:cxn ang="T7">
                    <a:pos x="T2" y="T3"/>
                  </a:cxn>
                  <a:cxn ang="T8">
                    <a:pos x="T4" y="T5"/>
                  </a:cxn>
                </a:cxnLst>
                <a:rect l="T9" t="T10" r="T11" b="T12"/>
                <a:pathLst>
                  <a:path w="176" h="127">
                    <a:moveTo>
                      <a:pt x="0" y="0"/>
                    </a:moveTo>
                    <a:lnTo>
                      <a:pt x="0" y="127"/>
                    </a:lnTo>
                    <a:lnTo>
                      <a:pt x="176" y="127"/>
                    </a:lnTo>
                  </a:path>
                </a:pathLst>
              </a:custGeom>
              <a:solidFill>
                <a:srgbClr val="000000"/>
              </a:solidFill>
              <a:ln w="1588">
                <a:solidFill>
                  <a:srgbClr val="C0C0C0"/>
                </a:solidFill>
                <a:prstDash val="solid"/>
                <a:round/>
                <a:headEnd/>
                <a:tailEnd/>
              </a:ln>
            </p:spPr>
            <p:txBody>
              <a:bodyPr/>
              <a:lstStyle/>
              <a:p>
                <a:endParaRPr lang="ru-RU" dirty="0"/>
              </a:p>
            </p:txBody>
          </p:sp>
          <p:sp>
            <p:nvSpPr>
              <p:cNvPr id="1305" name="Rectangle 353">
                <a:extLst>
                  <a:ext uri="{FF2B5EF4-FFF2-40B4-BE49-F238E27FC236}">
                    <a16:creationId xmlns="" xmlns:a16="http://schemas.microsoft.com/office/drawing/2014/main" id="{CF84086E-13D0-4867-6906-1C63C8B40F2A}"/>
                  </a:ext>
                </a:extLst>
              </p:cNvPr>
              <p:cNvSpPr>
                <a:spLocks noChangeArrowheads="1"/>
              </p:cNvSpPr>
              <p:nvPr/>
            </p:nvSpPr>
            <p:spPr bwMode="auto">
              <a:xfrm>
                <a:off x="3997" y="722"/>
                <a:ext cx="66" cy="4"/>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06" name="Rectangle 354">
                <a:extLst>
                  <a:ext uri="{FF2B5EF4-FFF2-40B4-BE49-F238E27FC236}">
                    <a16:creationId xmlns="" xmlns:a16="http://schemas.microsoft.com/office/drawing/2014/main" id="{94A9BF43-DC12-7375-941D-B5A30024C4EC}"/>
                  </a:ext>
                </a:extLst>
              </p:cNvPr>
              <p:cNvSpPr>
                <a:spLocks noChangeArrowheads="1"/>
              </p:cNvSpPr>
              <p:nvPr/>
            </p:nvSpPr>
            <p:spPr bwMode="auto">
              <a:xfrm>
                <a:off x="3869" y="771"/>
                <a:ext cx="2"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07" name="Rectangle 355">
                <a:extLst>
                  <a:ext uri="{FF2B5EF4-FFF2-40B4-BE49-F238E27FC236}">
                    <a16:creationId xmlns="" xmlns:a16="http://schemas.microsoft.com/office/drawing/2014/main" id="{CF197E87-C546-3CD5-8679-1098ECFA5F9A}"/>
                  </a:ext>
                </a:extLst>
              </p:cNvPr>
              <p:cNvSpPr>
                <a:spLocks noChangeArrowheads="1"/>
              </p:cNvSpPr>
              <p:nvPr/>
            </p:nvSpPr>
            <p:spPr bwMode="auto">
              <a:xfrm>
                <a:off x="3858" y="771"/>
                <a:ext cx="3" cy="6"/>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08" name="Rectangle 356">
                <a:extLst>
                  <a:ext uri="{FF2B5EF4-FFF2-40B4-BE49-F238E27FC236}">
                    <a16:creationId xmlns="" xmlns:a16="http://schemas.microsoft.com/office/drawing/2014/main" id="{4D42FD4D-A90D-8A83-27B8-A98CFF15DEF6}"/>
                  </a:ext>
                </a:extLst>
              </p:cNvPr>
              <p:cNvSpPr>
                <a:spLocks noChangeArrowheads="1"/>
              </p:cNvSpPr>
              <p:nvPr/>
            </p:nvSpPr>
            <p:spPr bwMode="auto">
              <a:xfrm>
                <a:off x="4047" y="728"/>
                <a:ext cx="9" cy="2"/>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09" name="Rectangle 357">
                <a:extLst>
                  <a:ext uri="{FF2B5EF4-FFF2-40B4-BE49-F238E27FC236}">
                    <a16:creationId xmlns="" xmlns:a16="http://schemas.microsoft.com/office/drawing/2014/main" id="{F692AC27-44B6-B487-5C6A-68ED7FDDC9EB}"/>
                  </a:ext>
                </a:extLst>
              </p:cNvPr>
              <p:cNvSpPr>
                <a:spLocks noChangeArrowheads="1"/>
              </p:cNvSpPr>
              <p:nvPr/>
            </p:nvSpPr>
            <p:spPr bwMode="auto">
              <a:xfrm>
                <a:off x="4046" y="665"/>
                <a:ext cx="11" cy="11"/>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10" name="Freeform 358">
                <a:extLst>
                  <a:ext uri="{FF2B5EF4-FFF2-40B4-BE49-F238E27FC236}">
                    <a16:creationId xmlns="" xmlns:a16="http://schemas.microsoft.com/office/drawing/2014/main" id="{D0E7AF1B-A387-AB55-2A8C-A15F0FDF508E}"/>
                  </a:ext>
                </a:extLst>
              </p:cNvPr>
              <p:cNvSpPr>
                <a:spLocks/>
              </p:cNvSpPr>
              <p:nvPr/>
            </p:nvSpPr>
            <p:spPr bwMode="auto">
              <a:xfrm>
                <a:off x="3841" y="787"/>
                <a:ext cx="249" cy="7"/>
              </a:xfrm>
              <a:custGeom>
                <a:avLst/>
                <a:gdLst>
                  <a:gd name="T0" fmla="*/ 249 w 249"/>
                  <a:gd name="T1" fmla="*/ 7 h 7"/>
                  <a:gd name="T2" fmla="*/ 249 w 249"/>
                  <a:gd name="T3" fmla="*/ 4 h 7"/>
                  <a:gd name="T4" fmla="*/ 246 w 249"/>
                  <a:gd name="T5" fmla="*/ 0 h 7"/>
                  <a:gd name="T6" fmla="*/ 238 w 249"/>
                  <a:gd name="T7" fmla="*/ 0 h 7"/>
                  <a:gd name="T8" fmla="*/ 235 w 249"/>
                  <a:gd name="T9" fmla="*/ 4 h 7"/>
                  <a:gd name="T10" fmla="*/ 232 w 249"/>
                  <a:gd name="T11" fmla="*/ 0 h 7"/>
                  <a:gd name="T12" fmla="*/ 224 w 249"/>
                  <a:gd name="T13" fmla="*/ 0 h 7"/>
                  <a:gd name="T14" fmla="*/ 220 w 249"/>
                  <a:gd name="T15" fmla="*/ 4 h 7"/>
                  <a:gd name="T16" fmla="*/ 217 w 249"/>
                  <a:gd name="T17" fmla="*/ 0 h 7"/>
                  <a:gd name="T18" fmla="*/ 209 w 249"/>
                  <a:gd name="T19" fmla="*/ 0 h 7"/>
                  <a:gd name="T20" fmla="*/ 206 w 249"/>
                  <a:gd name="T21" fmla="*/ 4 h 7"/>
                  <a:gd name="T22" fmla="*/ 203 w 249"/>
                  <a:gd name="T23" fmla="*/ 0 h 7"/>
                  <a:gd name="T24" fmla="*/ 194 w 249"/>
                  <a:gd name="T25" fmla="*/ 0 h 7"/>
                  <a:gd name="T26" fmla="*/ 192 w 249"/>
                  <a:gd name="T27" fmla="*/ 4 h 7"/>
                  <a:gd name="T28" fmla="*/ 188 w 249"/>
                  <a:gd name="T29" fmla="*/ 0 h 7"/>
                  <a:gd name="T30" fmla="*/ 180 w 249"/>
                  <a:gd name="T31" fmla="*/ 0 h 7"/>
                  <a:gd name="T32" fmla="*/ 176 w 249"/>
                  <a:gd name="T33" fmla="*/ 4 h 7"/>
                  <a:gd name="T34" fmla="*/ 174 w 249"/>
                  <a:gd name="T35" fmla="*/ 0 h 7"/>
                  <a:gd name="T36" fmla="*/ 166 w 249"/>
                  <a:gd name="T37" fmla="*/ 0 h 7"/>
                  <a:gd name="T38" fmla="*/ 162 w 249"/>
                  <a:gd name="T39" fmla="*/ 4 h 7"/>
                  <a:gd name="T40" fmla="*/ 160 w 249"/>
                  <a:gd name="T41" fmla="*/ 4 h 7"/>
                  <a:gd name="T42" fmla="*/ 158 w 249"/>
                  <a:gd name="T43" fmla="*/ 0 h 7"/>
                  <a:gd name="T44" fmla="*/ 150 w 249"/>
                  <a:gd name="T45" fmla="*/ 0 h 7"/>
                  <a:gd name="T46" fmla="*/ 146 w 249"/>
                  <a:gd name="T47" fmla="*/ 4 h 7"/>
                  <a:gd name="T48" fmla="*/ 143 w 249"/>
                  <a:gd name="T49" fmla="*/ 0 h 7"/>
                  <a:gd name="T50" fmla="*/ 135 w 249"/>
                  <a:gd name="T51" fmla="*/ 0 h 7"/>
                  <a:gd name="T52" fmla="*/ 132 w 249"/>
                  <a:gd name="T53" fmla="*/ 4 h 7"/>
                  <a:gd name="T54" fmla="*/ 129 w 249"/>
                  <a:gd name="T55" fmla="*/ 0 h 7"/>
                  <a:gd name="T56" fmla="*/ 121 w 249"/>
                  <a:gd name="T57" fmla="*/ 0 h 7"/>
                  <a:gd name="T58" fmla="*/ 118 w 249"/>
                  <a:gd name="T59" fmla="*/ 4 h 7"/>
                  <a:gd name="T60" fmla="*/ 115 w 249"/>
                  <a:gd name="T61" fmla="*/ 0 h 7"/>
                  <a:gd name="T62" fmla="*/ 106 w 249"/>
                  <a:gd name="T63" fmla="*/ 0 h 7"/>
                  <a:gd name="T64" fmla="*/ 103 w 249"/>
                  <a:gd name="T65" fmla="*/ 4 h 7"/>
                  <a:gd name="T66" fmla="*/ 102 w 249"/>
                  <a:gd name="T67" fmla="*/ 4 h 7"/>
                  <a:gd name="T68" fmla="*/ 98 w 249"/>
                  <a:gd name="T69" fmla="*/ 0 h 7"/>
                  <a:gd name="T70" fmla="*/ 90 w 249"/>
                  <a:gd name="T71" fmla="*/ 0 h 7"/>
                  <a:gd name="T72" fmla="*/ 87 w 249"/>
                  <a:gd name="T73" fmla="*/ 4 h 7"/>
                  <a:gd name="T74" fmla="*/ 84 w 249"/>
                  <a:gd name="T75" fmla="*/ 0 h 7"/>
                  <a:gd name="T76" fmla="*/ 76 w 249"/>
                  <a:gd name="T77" fmla="*/ 0 h 7"/>
                  <a:gd name="T78" fmla="*/ 72 w 249"/>
                  <a:gd name="T79" fmla="*/ 4 h 7"/>
                  <a:gd name="T80" fmla="*/ 70 w 249"/>
                  <a:gd name="T81" fmla="*/ 0 h 7"/>
                  <a:gd name="T82" fmla="*/ 62 w 249"/>
                  <a:gd name="T83" fmla="*/ 0 h 7"/>
                  <a:gd name="T84" fmla="*/ 58 w 249"/>
                  <a:gd name="T85" fmla="*/ 4 h 7"/>
                  <a:gd name="T86" fmla="*/ 55 w 249"/>
                  <a:gd name="T87" fmla="*/ 0 h 7"/>
                  <a:gd name="T88" fmla="*/ 47 w 249"/>
                  <a:gd name="T89" fmla="*/ 0 h 7"/>
                  <a:gd name="T90" fmla="*/ 44 w 249"/>
                  <a:gd name="T91" fmla="*/ 4 h 7"/>
                  <a:gd name="T92" fmla="*/ 40 w 249"/>
                  <a:gd name="T93" fmla="*/ 0 h 7"/>
                  <a:gd name="T94" fmla="*/ 32 w 249"/>
                  <a:gd name="T95" fmla="*/ 0 h 7"/>
                  <a:gd name="T96" fmla="*/ 30 w 249"/>
                  <a:gd name="T97" fmla="*/ 4 h 7"/>
                  <a:gd name="T98" fmla="*/ 26 w 249"/>
                  <a:gd name="T99" fmla="*/ 0 h 7"/>
                  <a:gd name="T100" fmla="*/ 18 w 249"/>
                  <a:gd name="T101" fmla="*/ 0 h 7"/>
                  <a:gd name="T102" fmla="*/ 14 w 249"/>
                  <a:gd name="T103" fmla="*/ 4 h 7"/>
                  <a:gd name="T104" fmla="*/ 12 w 249"/>
                  <a:gd name="T105" fmla="*/ 0 h 7"/>
                  <a:gd name="T106" fmla="*/ 4 w 249"/>
                  <a:gd name="T107" fmla="*/ 0 h 7"/>
                  <a:gd name="T108" fmla="*/ 0 w 249"/>
                  <a:gd name="T109" fmla="*/ 4 h 7"/>
                  <a:gd name="T110" fmla="*/ 0 w 249"/>
                  <a:gd name="T111" fmla="*/ 7 h 7"/>
                  <a:gd name="T112" fmla="*/ 249 w 249"/>
                  <a:gd name="T113" fmla="*/ 7 h 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9"/>
                  <a:gd name="T172" fmla="*/ 0 h 7"/>
                  <a:gd name="T173" fmla="*/ 249 w 249"/>
                  <a:gd name="T174" fmla="*/ 7 h 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9" h="7">
                    <a:moveTo>
                      <a:pt x="249" y="7"/>
                    </a:moveTo>
                    <a:lnTo>
                      <a:pt x="249" y="4"/>
                    </a:lnTo>
                    <a:lnTo>
                      <a:pt x="246" y="0"/>
                    </a:lnTo>
                    <a:lnTo>
                      <a:pt x="238" y="0"/>
                    </a:lnTo>
                    <a:lnTo>
                      <a:pt x="235" y="4"/>
                    </a:lnTo>
                    <a:lnTo>
                      <a:pt x="232" y="0"/>
                    </a:lnTo>
                    <a:lnTo>
                      <a:pt x="224" y="0"/>
                    </a:lnTo>
                    <a:lnTo>
                      <a:pt x="220" y="4"/>
                    </a:lnTo>
                    <a:lnTo>
                      <a:pt x="217" y="0"/>
                    </a:lnTo>
                    <a:lnTo>
                      <a:pt x="209" y="0"/>
                    </a:lnTo>
                    <a:lnTo>
                      <a:pt x="206" y="4"/>
                    </a:lnTo>
                    <a:lnTo>
                      <a:pt x="203" y="0"/>
                    </a:lnTo>
                    <a:lnTo>
                      <a:pt x="194" y="0"/>
                    </a:lnTo>
                    <a:lnTo>
                      <a:pt x="192" y="4"/>
                    </a:lnTo>
                    <a:lnTo>
                      <a:pt x="188" y="0"/>
                    </a:lnTo>
                    <a:lnTo>
                      <a:pt x="180" y="0"/>
                    </a:lnTo>
                    <a:lnTo>
                      <a:pt x="176" y="4"/>
                    </a:lnTo>
                    <a:lnTo>
                      <a:pt x="174" y="0"/>
                    </a:lnTo>
                    <a:lnTo>
                      <a:pt x="166" y="0"/>
                    </a:lnTo>
                    <a:lnTo>
                      <a:pt x="162" y="4"/>
                    </a:lnTo>
                    <a:lnTo>
                      <a:pt x="160" y="4"/>
                    </a:lnTo>
                    <a:lnTo>
                      <a:pt x="158" y="0"/>
                    </a:lnTo>
                    <a:lnTo>
                      <a:pt x="150" y="0"/>
                    </a:lnTo>
                    <a:lnTo>
                      <a:pt x="146" y="4"/>
                    </a:lnTo>
                    <a:lnTo>
                      <a:pt x="143" y="0"/>
                    </a:lnTo>
                    <a:lnTo>
                      <a:pt x="135" y="0"/>
                    </a:lnTo>
                    <a:lnTo>
                      <a:pt x="132" y="4"/>
                    </a:lnTo>
                    <a:lnTo>
                      <a:pt x="129" y="0"/>
                    </a:lnTo>
                    <a:lnTo>
                      <a:pt x="121" y="0"/>
                    </a:lnTo>
                    <a:lnTo>
                      <a:pt x="118" y="4"/>
                    </a:lnTo>
                    <a:lnTo>
                      <a:pt x="115" y="0"/>
                    </a:lnTo>
                    <a:lnTo>
                      <a:pt x="106" y="0"/>
                    </a:lnTo>
                    <a:lnTo>
                      <a:pt x="103" y="4"/>
                    </a:lnTo>
                    <a:lnTo>
                      <a:pt x="102" y="4"/>
                    </a:lnTo>
                    <a:lnTo>
                      <a:pt x="98" y="0"/>
                    </a:lnTo>
                    <a:lnTo>
                      <a:pt x="90" y="0"/>
                    </a:lnTo>
                    <a:lnTo>
                      <a:pt x="87" y="4"/>
                    </a:lnTo>
                    <a:lnTo>
                      <a:pt x="84" y="0"/>
                    </a:lnTo>
                    <a:lnTo>
                      <a:pt x="76" y="0"/>
                    </a:lnTo>
                    <a:lnTo>
                      <a:pt x="72" y="4"/>
                    </a:lnTo>
                    <a:lnTo>
                      <a:pt x="70" y="0"/>
                    </a:lnTo>
                    <a:lnTo>
                      <a:pt x="62" y="0"/>
                    </a:lnTo>
                    <a:lnTo>
                      <a:pt x="58" y="4"/>
                    </a:lnTo>
                    <a:lnTo>
                      <a:pt x="55" y="0"/>
                    </a:lnTo>
                    <a:lnTo>
                      <a:pt x="47" y="0"/>
                    </a:lnTo>
                    <a:lnTo>
                      <a:pt x="44" y="4"/>
                    </a:lnTo>
                    <a:lnTo>
                      <a:pt x="40" y="0"/>
                    </a:lnTo>
                    <a:lnTo>
                      <a:pt x="32" y="0"/>
                    </a:lnTo>
                    <a:lnTo>
                      <a:pt x="30" y="4"/>
                    </a:lnTo>
                    <a:lnTo>
                      <a:pt x="26" y="0"/>
                    </a:lnTo>
                    <a:lnTo>
                      <a:pt x="18" y="0"/>
                    </a:lnTo>
                    <a:lnTo>
                      <a:pt x="14" y="4"/>
                    </a:lnTo>
                    <a:lnTo>
                      <a:pt x="12" y="0"/>
                    </a:lnTo>
                    <a:lnTo>
                      <a:pt x="4" y="0"/>
                    </a:lnTo>
                    <a:lnTo>
                      <a:pt x="0" y="4"/>
                    </a:lnTo>
                    <a:lnTo>
                      <a:pt x="0" y="7"/>
                    </a:lnTo>
                    <a:lnTo>
                      <a:pt x="249" y="7"/>
                    </a:lnTo>
                  </a:path>
                </a:pathLst>
              </a:custGeom>
              <a:solidFill>
                <a:srgbClr val="000000"/>
              </a:solidFill>
              <a:ln w="1588">
                <a:solidFill>
                  <a:srgbClr val="C0C0C0"/>
                </a:solidFill>
                <a:prstDash val="solid"/>
                <a:round/>
                <a:headEnd/>
                <a:tailEnd/>
              </a:ln>
            </p:spPr>
            <p:txBody>
              <a:bodyPr/>
              <a:lstStyle/>
              <a:p>
                <a:endParaRPr lang="ru-RU" dirty="0"/>
              </a:p>
            </p:txBody>
          </p:sp>
          <p:sp>
            <p:nvSpPr>
              <p:cNvPr id="1311" name="Freeform 359">
                <a:extLst>
                  <a:ext uri="{FF2B5EF4-FFF2-40B4-BE49-F238E27FC236}">
                    <a16:creationId xmlns="" xmlns:a16="http://schemas.microsoft.com/office/drawing/2014/main" id="{CD6E9408-55A9-E444-CE7C-8322E6821E70}"/>
                  </a:ext>
                </a:extLst>
              </p:cNvPr>
              <p:cNvSpPr>
                <a:spLocks/>
              </p:cNvSpPr>
              <p:nvPr/>
            </p:nvSpPr>
            <p:spPr bwMode="auto">
              <a:xfrm>
                <a:off x="4019" y="796"/>
                <a:ext cx="30" cy="22"/>
              </a:xfrm>
              <a:custGeom>
                <a:avLst/>
                <a:gdLst>
                  <a:gd name="T0" fmla="*/ 0 w 30"/>
                  <a:gd name="T1" fmla="*/ 7 h 22"/>
                  <a:gd name="T2" fmla="*/ 0 w 30"/>
                  <a:gd name="T3" fmla="*/ 5 h 22"/>
                  <a:gd name="T4" fmla="*/ 3 w 30"/>
                  <a:gd name="T5" fmla="*/ 0 h 22"/>
                  <a:gd name="T6" fmla="*/ 9 w 30"/>
                  <a:gd name="T7" fmla="*/ 0 h 22"/>
                  <a:gd name="T8" fmla="*/ 12 w 30"/>
                  <a:gd name="T9" fmla="*/ 5 h 22"/>
                  <a:gd name="T10" fmla="*/ 14 w 30"/>
                  <a:gd name="T11" fmla="*/ 0 h 22"/>
                  <a:gd name="T12" fmla="*/ 21 w 30"/>
                  <a:gd name="T13" fmla="*/ 0 h 22"/>
                  <a:gd name="T14" fmla="*/ 23 w 30"/>
                  <a:gd name="T15" fmla="*/ 5 h 22"/>
                  <a:gd name="T16" fmla="*/ 25 w 30"/>
                  <a:gd name="T17" fmla="*/ 7 h 22"/>
                  <a:gd name="T18" fmla="*/ 30 w 30"/>
                  <a:gd name="T19" fmla="*/ 22 h 22"/>
                  <a:gd name="T20" fmla="*/ 4 w 30"/>
                  <a:gd name="T21" fmla="*/ 22 h 22"/>
                  <a:gd name="T22" fmla="*/ 0 w 30"/>
                  <a:gd name="T23" fmla="*/ 7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22"/>
                  <a:gd name="T38" fmla="*/ 30 w 30"/>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22">
                    <a:moveTo>
                      <a:pt x="0" y="7"/>
                    </a:moveTo>
                    <a:lnTo>
                      <a:pt x="0" y="5"/>
                    </a:lnTo>
                    <a:lnTo>
                      <a:pt x="3" y="0"/>
                    </a:lnTo>
                    <a:lnTo>
                      <a:pt x="9" y="0"/>
                    </a:lnTo>
                    <a:lnTo>
                      <a:pt x="12" y="5"/>
                    </a:lnTo>
                    <a:lnTo>
                      <a:pt x="14" y="0"/>
                    </a:lnTo>
                    <a:lnTo>
                      <a:pt x="21" y="0"/>
                    </a:lnTo>
                    <a:lnTo>
                      <a:pt x="23" y="5"/>
                    </a:lnTo>
                    <a:lnTo>
                      <a:pt x="25" y="7"/>
                    </a:lnTo>
                    <a:lnTo>
                      <a:pt x="30" y="22"/>
                    </a:lnTo>
                    <a:lnTo>
                      <a:pt x="4" y="22"/>
                    </a:lnTo>
                    <a:lnTo>
                      <a:pt x="0" y="7"/>
                    </a:lnTo>
                  </a:path>
                </a:pathLst>
              </a:custGeom>
              <a:solidFill>
                <a:srgbClr val="000000"/>
              </a:solidFill>
              <a:ln w="1588">
                <a:solidFill>
                  <a:srgbClr val="C0C0C0"/>
                </a:solidFill>
                <a:prstDash val="solid"/>
                <a:round/>
                <a:headEnd/>
                <a:tailEnd/>
              </a:ln>
            </p:spPr>
            <p:txBody>
              <a:bodyPr/>
              <a:lstStyle/>
              <a:p>
                <a:endParaRPr lang="ru-RU" dirty="0"/>
              </a:p>
            </p:txBody>
          </p:sp>
          <p:sp>
            <p:nvSpPr>
              <p:cNvPr id="1312" name="Freeform 360">
                <a:extLst>
                  <a:ext uri="{FF2B5EF4-FFF2-40B4-BE49-F238E27FC236}">
                    <a16:creationId xmlns="" xmlns:a16="http://schemas.microsoft.com/office/drawing/2014/main" id="{93856ADF-8F2E-0E44-8AE5-83543BF182B8}"/>
                  </a:ext>
                </a:extLst>
              </p:cNvPr>
              <p:cNvSpPr>
                <a:spLocks/>
              </p:cNvSpPr>
              <p:nvPr/>
            </p:nvSpPr>
            <p:spPr bwMode="auto">
              <a:xfrm>
                <a:off x="4046" y="796"/>
                <a:ext cx="54" cy="22"/>
              </a:xfrm>
              <a:custGeom>
                <a:avLst/>
                <a:gdLst>
                  <a:gd name="T0" fmla="*/ 0 w 54"/>
                  <a:gd name="T1" fmla="*/ 6 h 22"/>
                  <a:gd name="T2" fmla="*/ 1 w 54"/>
                  <a:gd name="T3" fmla="*/ 5 h 22"/>
                  <a:gd name="T4" fmla="*/ 3 w 54"/>
                  <a:gd name="T5" fmla="*/ 0 h 22"/>
                  <a:gd name="T6" fmla="*/ 10 w 54"/>
                  <a:gd name="T7" fmla="*/ 0 h 22"/>
                  <a:gd name="T8" fmla="*/ 11 w 54"/>
                  <a:gd name="T9" fmla="*/ 5 h 22"/>
                  <a:gd name="T10" fmla="*/ 15 w 54"/>
                  <a:gd name="T11" fmla="*/ 0 h 22"/>
                  <a:gd name="T12" fmla="*/ 21 w 54"/>
                  <a:gd name="T13" fmla="*/ 0 h 22"/>
                  <a:gd name="T14" fmla="*/ 24 w 54"/>
                  <a:gd name="T15" fmla="*/ 5 h 22"/>
                  <a:gd name="T16" fmla="*/ 27 w 54"/>
                  <a:gd name="T17" fmla="*/ 0 h 22"/>
                  <a:gd name="T18" fmla="*/ 33 w 54"/>
                  <a:gd name="T19" fmla="*/ 0 h 22"/>
                  <a:gd name="T20" fmla="*/ 35 w 54"/>
                  <a:gd name="T21" fmla="*/ 5 h 22"/>
                  <a:gd name="T22" fmla="*/ 38 w 54"/>
                  <a:gd name="T23" fmla="*/ 0 h 22"/>
                  <a:gd name="T24" fmla="*/ 44 w 54"/>
                  <a:gd name="T25" fmla="*/ 0 h 22"/>
                  <a:gd name="T26" fmla="*/ 47 w 54"/>
                  <a:gd name="T27" fmla="*/ 5 h 22"/>
                  <a:gd name="T28" fmla="*/ 48 w 54"/>
                  <a:gd name="T29" fmla="*/ 7 h 22"/>
                  <a:gd name="T30" fmla="*/ 54 w 54"/>
                  <a:gd name="T31" fmla="*/ 22 h 22"/>
                  <a:gd name="T32" fmla="*/ 5 w 54"/>
                  <a:gd name="T33" fmla="*/ 22 h 22"/>
                  <a:gd name="T34" fmla="*/ 0 w 54"/>
                  <a:gd name="T35" fmla="*/ 6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22"/>
                  <a:gd name="T56" fmla="*/ 54 w 5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22">
                    <a:moveTo>
                      <a:pt x="0" y="6"/>
                    </a:moveTo>
                    <a:lnTo>
                      <a:pt x="1" y="5"/>
                    </a:lnTo>
                    <a:lnTo>
                      <a:pt x="3" y="0"/>
                    </a:lnTo>
                    <a:lnTo>
                      <a:pt x="10" y="0"/>
                    </a:lnTo>
                    <a:lnTo>
                      <a:pt x="11" y="5"/>
                    </a:lnTo>
                    <a:lnTo>
                      <a:pt x="15" y="0"/>
                    </a:lnTo>
                    <a:lnTo>
                      <a:pt x="21" y="0"/>
                    </a:lnTo>
                    <a:lnTo>
                      <a:pt x="24" y="5"/>
                    </a:lnTo>
                    <a:lnTo>
                      <a:pt x="27" y="0"/>
                    </a:lnTo>
                    <a:lnTo>
                      <a:pt x="33" y="0"/>
                    </a:lnTo>
                    <a:lnTo>
                      <a:pt x="35" y="5"/>
                    </a:lnTo>
                    <a:lnTo>
                      <a:pt x="38" y="0"/>
                    </a:lnTo>
                    <a:lnTo>
                      <a:pt x="44" y="0"/>
                    </a:lnTo>
                    <a:lnTo>
                      <a:pt x="47" y="5"/>
                    </a:lnTo>
                    <a:lnTo>
                      <a:pt x="48" y="7"/>
                    </a:lnTo>
                    <a:lnTo>
                      <a:pt x="54" y="22"/>
                    </a:lnTo>
                    <a:lnTo>
                      <a:pt x="5" y="22"/>
                    </a:lnTo>
                    <a:lnTo>
                      <a:pt x="0" y="6"/>
                    </a:lnTo>
                  </a:path>
                </a:pathLst>
              </a:custGeom>
              <a:solidFill>
                <a:srgbClr val="000000"/>
              </a:solidFill>
              <a:ln w="1588">
                <a:solidFill>
                  <a:srgbClr val="C0C0C0"/>
                </a:solidFill>
                <a:prstDash val="solid"/>
                <a:round/>
                <a:headEnd/>
                <a:tailEnd/>
              </a:ln>
            </p:spPr>
            <p:txBody>
              <a:bodyPr/>
              <a:lstStyle/>
              <a:p>
                <a:endParaRPr lang="ru-RU" dirty="0"/>
              </a:p>
            </p:txBody>
          </p:sp>
          <p:sp>
            <p:nvSpPr>
              <p:cNvPr id="1313" name="Freeform 361">
                <a:extLst>
                  <a:ext uri="{FF2B5EF4-FFF2-40B4-BE49-F238E27FC236}">
                    <a16:creationId xmlns="" xmlns:a16="http://schemas.microsoft.com/office/drawing/2014/main" id="{2EC7AA80-525D-FFD0-5092-A5AABA89F4D9}"/>
                  </a:ext>
                </a:extLst>
              </p:cNvPr>
              <p:cNvSpPr>
                <a:spLocks/>
              </p:cNvSpPr>
              <p:nvPr/>
            </p:nvSpPr>
            <p:spPr bwMode="auto">
              <a:xfrm>
                <a:off x="3836" y="796"/>
                <a:ext cx="183" cy="22"/>
              </a:xfrm>
              <a:custGeom>
                <a:avLst/>
                <a:gdLst>
                  <a:gd name="T0" fmla="*/ 183 w 183"/>
                  <a:gd name="T1" fmla="*/ 20 h 22"/>
                  <a:gd name="T2" fmla="*/ 163 w 183"/>
                  <a:gd name="T3" fmla="*/ 20 h 22"/>
                  <a:gd name="T4" fmla="*/ 163 w 183"/>
                  <a:gd name="T5" fmla="*/ 22 h 22"/>
                  <a:gd name="T6" fmla="*/ 24 w 183"/>
                  <a:gd name="T7" fmla="*/ 22 h 22"/>
                  <a:gd name="T8" fmla="*/ 25 w 183"/>
                  <a:gd name="T9" fmla="*/ 18 h 22"/>
                  <a:gd name="T10" fmla="*/ 0 w 183"/>
                  <a:gd name="T11" fmla="*/ 18 h 22"/>
                  <a:gd name="T12" fmla="*/ 4 w 183"/>
                  <a:gd name="T13" fmla="*/ 5 h 22"/>
                  <a:gd name="T14" fmla="*/ 7 w 183"/>
                  <a:gd name="T15" fmla="*/ 0 h 22"/>
                  <a:gd name="T16" fmla="*/ 13 w 183"/>
                  <a:gd name="T17" fmla="*/ 0 h 22"/>
                  <a:gd name="T18" fmla="*/ 16 w 183"/>
                  <a:gd name="T19" fmla="*/ 5 h 22"/>
                  <a:gd name="T20" fmla="*/ 19 w 183"/>
                  <a:gd name="T21" fmla="*/ 0 h 22"/>
                  <a:gd name="T22" fmla="*/ 25 w 183"/>
                  <a:gd name="T23" fmla="*/ 0 h 22"/>
                  <a:gd name="T24" fmla="*/ 27 w 183"/>
                  <a:gd name="T25" fmla="*/ 5 h 22"/>
                  <a:gd name="T26" fmla="*/ 30 w 183"/>
                  <a:gd name="T27" fmla="*/ 0 h 22"/>
                  <a:gd name="T28" fmla="*/ 36 w 183"/>
                  <a:gd name="T29" fmla="*/ 0 h 22"/>
                  <a:gd name="T30" fmla="*/ 39 w 183"/>
                  <a:gd name="T31" fmla="*/ 5 h 22"/>
                  <a:gd name="T32" fmla="*/ 42 w 183"/>
                  <a:gd name="T33" fmla="*/ 0 h 22"/>
                  <a:gd name="T34" fmla="*/ 48 w 183"/>
                  <a:gd name="T35" fmla="*/ 0 h 22"/>
                  <a:gd name="T36" fmla="*/ 51 w 183"/>
                  <a:gd name="T37" fmla="*/ 5 h 22"/>
                  <a:gd name="T38" fmla="*/ 53 w 183"/>
                  <a:gd name="T39" fmla="*/ 0 h 22"/>
                  <a:gd name="T40" fmla="*/ 60 w 183"/>
                  <a:gd name="T41" fmla="*/ 0 h 22"/>
                  <a:gd name="T42" fmla="*/ 62 w 183"/>
                  <a:gd name="T43" fmla="*/ 5 h 22"/>
                  <a:gd name="T44" fmla="*/ 65 w 183"/>
                  <a:gd name="T45" fmla="*/ 0 h 22"/>
                  <a:gd name="T46" fmla="*/ 72 w 183"/>
                  <a:gd name="T47" fmla="*/ 0 h 22"/>
                  <a:gd name="T48" fmla="*/ 75 w 183"/>
                  <a:gd name="T49" fmla="*/ 5 h 22"/>
                  <a:gd name="T50" fmla="*/ 77 w 183"/>
                  <a:gd name="T51" fmla="*/ 0 h 22"/>
                  <a:gd name="T52" fmla="*/ 84 w 183"/>
                  <a:gd name="T53" fmla="*/ 0 h 22"/>
                  <a:gd name="T54" fmla="*/ 86 w 183"/>
                  <a:gd name="T55" fmla="*/ 5 h 22"/>
                  <a:gd name="T56" fmla="*/ 89 w 183"/>
                  <a:gd name="T57" fmla="*/ 0 h 22"/>
                  <a:gd name="T58" fmla="*/ 95 w 183"/>
                  <a:gd name="T59" fmla="*/ 0 h 22"/>
                  <a:gd name="T60" fmla="*/ 98 w 183"/>
                  <a:gd name="T61" fmla="*/ 5 h 22"/>
                  <a:gd name="T62" fmla="*/ 100 w 183"/>
                  <a:gd name="T63" fmla="*/ 0 h 22"/>
                  <a:gd name="T64" fmla="*/ 107 w 183"/>
                  <a:gd name="T65" fmla="*/ 0 h 22"/>
                  <a:gd name="T66" fmla="*/ 109 w 183"/>
                  <a:gd name="T67" fmla="*/ 5 h 22"/>
                  <a:gd name="T68" fmla="*/ 112 w 183"/>
                  <a:gd name="T69" fmla="*/ 0 h 22"/>
                  <a:gd name="T70" fmla="*/ 118 w 183"/>
                  <a:gd name="T71" fmla="*/ 0 h 22"/>
                  <a:gd name="T72" fmla="*/ 121 w 183"/>
                  <a:gd name="T73" fmla="*/ 5 h 22"/>
                  <a:gd name="T74" fmla="*/ 124 w 183"/>
                  <a:gd name="T75" fmla="*/ 0 h 22"/>
                  <a:gd name="T76" fmla="*/ 131 w 183"/>
                  <a:gd name="T77" fmla="*/ 0 h 22"/>
                  <a:gd name="T78" fmla="*/ 132 w 183"/>
                  <a:gd name="T79" fmla="*/ 5 h 22"/>
                  <a:gd name="T80" fmla="*/ 135 w 183"/>
                  <a:gd name="T81" fmla="*/ 0 h 22"/>
                  <a:gd name="T82" fmla="*/ 141 w 183"/>
                  <a:gd name="T83" fmla="*/ 0 h 22"/>
                  <a:gd name="T84" fmla="*/ 144 w 183"/>
                  <a:gd name="T85" fmla="*/ 5 h 22"/>
                  <a:gd name="T86" fmla="*/ 147 w 183"/>
                  <a:gd name="T87" fmla="*/ 0 h 22"/>
                  <a:gd name="T88" fmla="*/ 154 w 183"/>
                  <a:gd name="T89" fmla="*/ 0 h 22"/>
                  <a:gd name="T90" fmla="*/ 156 w 183"/>
                  <a:gd name="T91" fmla="*/ 5 h 22"/>
                  <a:gd name="T92" fmla="*/ 158 w 183"/>
                  <a:gd name="T93" fmla="*/ 0 h 22"/>
                  <a:gd name="T94" fmla="*/ 165 w 183"/>
                  <a:gd name="T95" fmla="*/ 0 h 22"/>
                  <a:gd name="T96" fmla="*/ 167 w 183"/>
                  <a:gd name="T97" fmla="*/ 5 h 22"/>
                  <a:gd name="T98" fmla="*/ 170 w 183"/>
                  <a:gd name="T99" fmla="*/ 0 h 22"/>
                  <a:gd name="T100" fmla="*/ 177 w 183"/>
                  <a:gd name="T101" fmla="*/ 0 h 22"/>
                  <a:gd name="T102" fmla="*/ 179 w 183"/>
                  <a:gd name="T103" fmla="*/ 5 h 22"/>
                  <a:gd name="T104" fmla="*/ 181 w 183"/>
                  <a:gd name="T105" fmla="*/ 7 h 22"/>
                  <a:gd name="T106" fmla="*/ 183 w 183"/>
                  <a:gd name="T107" fmla="*/ 2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3"/>
                  <a:gd name="T163" fmla="*/ 0 h 22"/>
                  <a:gd name="T164" fmla="*/ 183 w 183"/>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3" h="22">
                    <a:moveTo>
                      <a:pt x="183" y="20"/>
                    </a:moveTo>
                    <a:lnTo>
                      <a:pt x="163" y="20"/>
                    </a:lnTo>
                    <a:lnTo>
                      <a:pt x="163" y="22"/>
                    </a:lnTo>
                    <a:lnTo>
                      <a:pt x="24" y="22"/>
                    </a:lnTo>
                    <a:lnTo>
                      <a:pt x="25" y="18"/>
                    </a:lnTo>
                    <a:lnTo>
                      <a:pt x="0" y="18"/>
                    </a:lnTo>
                    <a:lnTo>
                      <a:pt x="4" y="5"/>
                    </a:lnTo>
                    <a:lnTo>
                      <a:pt x="7" y="0"/>
                    </a:lnTo>
                    <a:lnTo>
                      <a:pt x="13" y="0"/>
                    </a:lnTo>
                    <a:lnTo>
                      <a:pt x="16" y="5"/>
                    </a:lnTo>
                    <a:lnTo>
                      <a:pt x="19" y="0"/>
                    </a:lnTo>
                    <a:lnTo>
                      <a:pt x="25" y="0"/>
                    </a:lnTo>
                    <a:lnTo>
                      <a:pt x="27" y="5"/>
                    </a:lnTo>
                    <a:lnTo>
                      <a:pt x="30" y="0"/>
                    </a:lnTo>
                    <a:lnTo>
                      <a:pt x="36" y="0"/>
                    </a:lnTo>
                    <a:lnTo>
                      <a:pt x="39" y="5"/>
                    </a:lnTo>
                    <a:lnTo>
                      <a:pt x="42" y="0"/>
                    </a:lnTo>
                    <a:lnTo>
                      <a:pt x="48" y="0"/>
                    </a:lnTo>
                    <a:lnTo>
                      <a:pt x="51" y="5"/>
                    </a:lnTo>
                    <a:lnTo>
                      <a:pt x="53" y="0"/>
                    </a:lnTo>
                    <a:lnTo>
                      <a:pt x="60" y="0"/>
                    </a:lnTo>
                    <a:lnTo>
                      <a:pt x="62" y="5"/>
                    </a:lnTo>
                    <a:lnTo>
                      <a:pt x="65" y="0"/>
                    </a:lnTo>
                    <a:lnTo>
                      <a:pt x="72" y="0"/>
                    </a:lnTo>
                    <a:lnTo>
                      <a:pt x="75" y="5"/>
                    </a:lnTo>
                    <a:lnTo>
                      <a:pt x="77" y="0"/>
                    </a:lnTo>
                    <a:lnTo>
                      <a:pt x="84" y="0"/>
                    </a:lnTo>
                    <a:lnTo>
                      <a:pt x="86" y="5"/>
                    </a:lnTo>
                    <a:lnTo>
                      <a:pt x="89" y="0"/>
                    </a:lnTo>
                    <a:lnTo>
                      <a:pt x="95" y="0"/>
                    </a:lnTo>
                    <a:lnTo>
                      <a:pt x="98" y="5"/>
                    </a:lnTo>
                    <a:lnTo>
                      <a:pt x="100" y="0"/>
                    </a:lnTo>
                    <a:lnTo>
                      <a:pt x="107" y="0"/>
                    </a:lnTo>
                    <a:lnTo>
                      <a:pt x="109" y="5"/>
                    </a:lnTo>
                    <a:lnTo>
                      <a:pt x="112" y="0"/>
                    </a:lnTo>
                    <a:lnTo>
                      <a:pt x="118" y="0"/>
                    </a:lnTo>
                    <a:lnTo>
                      <a:pt x="121" y="5"/>
                    </a:lnTo>
                    <a:lnTo>
                      <a:pt x="124" y="0"/>
                    </a:lnTo>
                    <a:lnTo>
                      <a:pt x="131" y="0"/>
                    </a:lnTo>
                    <a:lnTo>
                      <a:pt x="132" y="5"/>
                    </a:lnTo>
                    <a:lnTo>
                      <a:pt x="135" y="0"/>
                    </a:lnTo>
                    <a:lnTo>
                      <a:pt x="141" y="0"/>
                    </a:lnTo>
                    <a:lnTo>
                      <a:pt x="144" y="5"/>
                    </a:lnTo>
                    <a:lnTo>
                      <a:pt x="147" y="0"/>
                    </a:lnTo>
                    <a:lnTo>
                      <a:pt x="154" y="0"/>
                    </a:lnTo>
                    <a:lnTo>
                      <a:pt x="156" y="5"/>
                    </a:lnTo>
                    <a:lnTo>
                      <a:pt x="158" y="0"/>
                    </a:lnTo>
                    <a:lnTo>
                      <a:pt x="165" y="0"/>
                    </a:lnTo>
                    <a:lnTo>
                      <a:pt x="167" y="5"/>
                    </a:lnTo>
                    <a:lnTo>
                      <a:pt x="170" y="0"/>
                    </a:lnTo>
                    <a:lnTo>
                      <a:pt x="177" y="0"/>
                    </a:lnTo>
                    <a:lnTo>
                      <a:pt x="179" y="5"/>
                    </a:lnTo>
                    <a:lnTo>
                      <a:pt x="181" y="7"/>
                    </a:lnTo>
                    <a:lnTo>
                      <a:pt x="183" y="20"/>
                    </a:lnTo>
                  </a:path>
                </a:pathLst>
              </a:custGeom>
              <a:solidFill>
                <a:srgbClr val="000000"/>
              </a:solidFill>
              <a:ln w="1588">
                <a:solidFill>
                  <a:srgbClr val="C0C0C0"/>
                </a:solidFill>
                <a:prstDash val="solid"/>
                <a:round/>
                <a:headEnd/>
                <a:tailEnd/>
              </a:ln>
            </p:spPr>
            <p:txBody>
              <a:bodyPr/>
              <a:lstStyle/>
              <a:p>
                <a:endParaRPr lang="ru-RU" dirty="0"/>
              </a:p>
            </p:txBody>
          </p:sp>
          <p:sp>
            <p:nvSpPr>
              <p:cNvPr id="1314" name="Line 362">
                <a:extLst>
                  <a:ext uri="{FF2B5EF4-FFF2-40B4-BE49-F238E27FC236}">
                    <a16:creationId xmlns="" xmlns:a16="http://schemas.microsoft.com/office/drawing/2014/main" id="{B3E15E75-03FB-6011-200B-B9865F365589}"/>
                  </a:ext>
                </a:extLst>
              </p:cNvPr>
              <p:cNvSpPr>
                <a:spLocks noChangeShapeType="1"/>
              </p:cNvSpPr>
              <p:nvPr/>
            </p:nvSpPr>
            <p:spPr bwMode="auto">
              <a:xfrm flipV="1">
                <a:off x="4042" y="726"/>
                <a:ext cx="1" cy="7"/>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315" name="Freeform 363">
                <a:extLst>
                  <a:ext uri="{FF2B5EF4-FFF2-40B4-BE49-F238E27FC236}">
                    <a16:creationId xmlns="" xmlns:a16="http://schemas.microsoft.com/office/drawing/2014/main" id="{B5353A0C-EE60-6F5D-229E-B1088C446D41}"/>
                  </a:ext>
                </a:extLst>
              </p:cNvPr>
              <p:cNvSpPr>
                <a:spLocks/>
              </p:cNvSpPr>
              <p:nvPr/>
            </p:nvSpPr>
            <p:spPr bwMode="auto">
              <a:xfrm>
                <a:off x="3850" y="740"/>
                <a:ext cx="57" cy="11"/>
              </a:xfrm>
              <a:custGeom>
                <a:avLst/>
                <a:gdLst>
                  <a:gd name="T0" fmla="*/ 0 w 57"/>
                  <a:gd name="T1" fmla="*/ 0 h 11"/>
                  <a:gd name="T2" fmla="*/ 20 w 57"/>
                  <a:gd name="T3" fmla="*/ 1 h 11"/>
                  <a:gd name="T4" fmla="*/ 38 w 57"/>
                  <a:gd name="T5" fmla="*/ 5 h 11"/>
                  <a:gd name="T6" fmla="*/ 57 w 57"/>
                  <a:gd name="T7" fmla="*/ 11 h 11"/>
                  <a:gd name="T8" fmla="*/ 0 60000 65536"/>
                  <a:gd name="T9" fmla="*/ 0 60000 65536"/>
                  <a:gd name="T10" fmla="*/ 0 60000 65536"/>
                  <a:gd name="T11" fmla="*/ 0 60000 65536"/>
                  <a:gd name="T12" fmla="*/ 0 w 57"/>
                  <a:gd name="T13" fmla="*/ 0 h 11"/>
                  <a:gd name="T14" fmla="*/ 57 w 57"/>
                  <a:gd name="T15" fmla="*/ 11 h 11"/>
                </a:gdLst>
                <a:ahLst/>
                <a:cxnLst>
                  <a:cxn ang="T8">
                    <a:pos x="T0" y="T1"/>
                  </a:cxn>
                  <a:cxn ang="T9">
                    <a:pos x="T2" y="T3"/>
                  </a:cxn>
                  <a:cxn ang="T10">
                    <a:pos x="T4" y="T5"/>
                  </a:cxn>
                  <a:cxn ang="T11">
                    <a:pos x="T6" y="T7"/>
                  </a:cxn>
                </a:cxnLst>
                <a:rect l="T12" t="T13" r="T14" b="T15"/>
                <a:pathLst>
                  <a:path w="57" h="11">
                    <a:moveTo>
                      <a:pt x="0" y="0"/>
                    </a:moveTo>
                    <a:lnTo>
                      <a:pt x="20" y="1"/>
                    </a:lnTo>
                    <a:lnTo>
                      <a:pt x="38" y="5"/>
                    </a:lnTo>
                    <a:lnTo>
                      <a:pt x="57" y="11"/>
                    </a:lnTo>
                  </a:path>
                </a:pathLst>
              </a:custGeom>
              <a:solidFill>
                <a:srgbClr val="000000"/>
              </a:solidFill>
              <a:ln w="1588">
                <a:solidFill>
                  <a:srgbClr val="C0C0C0"/>
                </a:solidFill>
                <a:prstDash val="solid"/>
                <a:round/>
                <a:headEnd/>
                <a:tailEnd/>
              </a:ln>
            </p:spPr>
            <p:txBody>
              <a:bodyPr/>
              <a:lstStyle/>
              <a:p>
                <a:endParaRPr lang="ru-RU" dirty="0"/>
              </a:p>
            </p:txBody>
          </p:sp>
          <p:sp>
            <p:nvSpPr>
              <p:cNvPr id="1316" name="Line 364">
                <a:extLst>
                  <a:ext uri="{FF2B5EF4-FFF2-40B4-BE49-F238E27FC236}">
                    <a16:creationId xmlns="" xmlns:a16="http://schemas.microsoft.com/office/drawing/2014/main" id="{9C48227F-F124-30B8-F31C-EB318CF8A4EE}"/>
                  </a:ext>
                </a:extLst>
              </p:cNvPr>
              <p:cNvSpPr>
                <a:spLocks noChangeShapeType="1"/>
              </p:cNvSpPr>
              <p:nvPr/>
            </p:nvSpPr>
            <p:spPr bwMode="auto">
              <a:xfrm>
                <a:off x="3850" y="75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317" name="Rectangle 365">
                <a:extLst>
                  <a:ext uri="{FF2B5EF4-FFF2-40B4-BE49-F238E27FC236}">
                    <a16:creationId xmlns="" xmlns:a16="http://schemas.microsoft.com/office/drawing/2014/main" id="{4A59A984-2878-6F1F-D584-F2A06473A5DA}"/>
                  </a:ext>
                </a:extLst>
              </p:cNvPr>
              <p:cNvSpPr>
                <a:spLocks noChangeArrowheads="1"/>
              </p:cNvSpPr>
              <p:nvPr/>
            </p:nvSpPr>
            <p:spPr bwMode="auto">
              <a:xfrm>
                <a:off x="3979" y="714"/>
                <a:ext cx="99" cy="65"/>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18" name="Rectangle 366">
                <a:extLst>
                  <a:ext uri="{FF2B5EF4-FFF2-40B4-BE49-F238E27FC236}">
                    <a16:creationId xmlns="" xmlns:a16="http://schemas.microsoft.com/office/drawing/2014/main" id="{A609F967-427B-A284-761B-174E51FF90BD}"/>
                  </a:ext>
                </a:extLst>
              </p:cNvPr>
              <p:cNvSpPr>
                <a:spLocks noChangeArrowheads="1"/>
              </p:cNvSpPr>
              <p:nvPr/>
            </p:nvSpPr>
            <p:spPr bwMode="auto">
              <a:xfrm>
                <a:off x="4019" y="726"/>
                <a:ext cx="39" cy="7"/>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19" name="Line 367">
                <a:extLst>
                  <a:ext uri="{FF2B5EF4-FFF2-40B4-BE49-F238E27FC236}">
                    <a16:creationId xmlns="" xmlns:a16="http://schemas.microsoft.com/office/drawing/2014/main" id="{D1402DB9-CFA2-756B-0BF7-FDBB948A2683}"/>
                  </a:ext>
                </a:extLst>
              </p:cNvPr>
              <p:cNvSpPr>
                <a:spLocks noChangeShapeType="1"/>
              </p:cNvSpPr>
              <p:nvPr/>
            </p:nvSpPr>
            <p:spPr bwMode="auto">
              <a:xfrm>
                <a:off x="4019" y="729"/>
                <a:ext cx="22"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320" name="Rectangle 368">
                <a:extLst>
                  <a:ext uri="{FF2B5EF4-FFF2-40B4-BE49-F238E27FC236}">
                    <a16:creationId xmlns="" xmlns:a16="http://schemas.microsoft.com/office/drawing/2014/main" id="{41F30318-8B5D-4410-B28B-71153248D0D0}"/>
                  </a:ext>
                </a:extLst>
              </p:cNvPr>
              <p:cNvSpPr>
                <a:spLocks noChangeArrowheads="1"/>
              </p:cNvSpPr>
              <p:nvPr/>
            </p:nvSpPr>
            <p:spPr bwMode="auto">
              <a:xfrm>
                <a:off x="4019" y="719"/>
                <a:ext cx="23" cy="3"/>
              </a:xfrm>
              <a:prstGeom prst="rect">
                <a:avLst/>
              </a:prstGeom>
              <a:solidFill>
                <a:srgbClr val="000000"/>
              </a:solidFill>
              <a:ln w="1588">
                <a:solidFill>
                  <a:srgbClr val="C0C0C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dirty="0"/>
              </a:p>
            </p:txBody>
          </p:sp>
          <p:sp>
            <p:nvSpPr>
              <p:cNvPr id="1321" name="Line 369">
                <a:extLst>
                  <a:ext uri="{FF2B5EF4-FFF2-40B4-BE49-F238E27FC236}">
                    <a16:creationId xmlns="" xmlns:a16="http://schemas.microsoft.com/office/drawing/2014/main" id="{D6AA8CD6-8F3F-4598-B52B-5EAEE23819FA}"/>
                  </a:ext>
                </a:extLst>
              </p:cNvPr>
              <p:cNvSpPr>
                <a:spLocks noChangeShapeType="1"/>
              </p:cNvSpPr>
              <p:nvPr/>
            </p:nvSpPr>
            <p:spPr bwMode="auto">
              <a:xfrm>
                <a:off x="3926" y="704"/>
                <a:ext cx="79"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322" name="Line 370">
                <a:extLst>
                  <a:ext uri="{FF2B5EF4-FFF2-40B4-BE49-F238E27FC236}">
                    <a16:creationId xmlns="" xmlns:a16="http://schemas.microsoft.com/office/drawing/2014/main" id="{E83AA2C8-95D2-57C0-F4DF-B04A80960F78}"/>
                  </a:ext>
                </a:extLst>
              </p:cNvPr>
              <p:cNvSpPr>
                <a:spLocks noChangeShapeType="1"/>
              </p:cNvSpPr>
              <p:nvPr/>
            </p:nvSpPr>
            <p:spPr bwMode="auto">
              <a:xfrm flipV="1">
                <a:off x="3995"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323" name="Line 371">
                <a:extLst>
                  <a:ext uri="{FF2B5EF4-FFF2-40B4-BE49-F238E27FC236}">
                    <a16:creationId xmlns="" xmlns:a16="http://schemas.microsoft.com/office/drawing/2014/main" id="{8E09ADC0-C600-AC82-A545-2F4DEE29D8A9}"/>
                  </a:ext>
                </a:extLst>
              </p:cNvPr>
              <p:cNvSpPr>
                <a:spLocks noChangeShapeType="1"/>
              </p:cNvSpPr>
              <p:nvPr/>
            </p:nvSpPr>
            <p:spPr bwMode="auto">
              <a:xfrm flipV="1">
                <a:off x="3938" y="661"/>
                <a:ext cx="1" cy="19"/>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324" name="Line 372">
                <a:extLst>
                  <a:ext uri="{FF2B5EF4-FFF2-40B4-BE49-F238E27FC236}">
                    <a16:creationId xmlns="" xmlns:a16="http://schemas.microsoft.com/office/drawing/2014/main" id="{29B5E912-1B01-1726-276C-020ABDB594C5}"/>
                  </a:ext>
                </a:extLst>
              </p:cNvPr>
              <p:cNvSpPr>
                <a:spLocks noChangeShapeType="1"/>
              </p:cNvSpPr>
              <p:nvPr/>
            </p:nvSpPr>
            <p:spPr bwMode="auto">
              <a:xfrm>
                <a:off x="3850" y="661"/>
                <a:ext cx="234" cy="1"/>
              </a:xfrm>
              <a:prstGeom prst="line">
                <a:avLst/>
              </a:prstGeom>
              <a:noFill/>
              <a:ln w="1588">
                <a:solidFill>
                  <a:srgbClr val="C0C0C0"/>
                </a:solidFill>
                <a:round/>
                <a:headEnd/>
                <a:tailEnd/>
              </a:ln>
              <a:extLst>
                <a:ext uri="{909E8E84-426E-40DD-AFC4-6F175D3DCCD1}">
                  <a14:hiddenFill xmlns:a14="http://schemas.microsoft.com/office/drawing/2010/main">
                    <a:noFill/>
                  </a14:hiddenFill>
                </a:ext>
              </a:extLst>
            </p:spPr>
            <p:txBody>
              <a:bodyPr/>
              <a:lstStyle/>
              <a:p>
                <a:endParaRPr lang="ru-RU" dirty="0"/>
              </a:p>
            </p:txBody>
          </p:sp>
          <p:sp>
            <p:nvSpPr>
              <p:cNvPr id="1325" name="Freeform 373">
                <a:extLst>
                  <a:ext uri="{FF2B5EF4-FFF2-40B4-BE49-F238E27FC236}">
                    <a16:creationId xmlns="" xmlns:a16="http://schemas.microsoft.com/office/drawing/2014/main" id="{F5E54F17-0B24-84B9-524B-4F79D18EF5EC}"/>
                  </a:ext>
                </a:extLst>
              </p:cNvPr>
              <p:cNvSpPr>
                <a:spLocks/>
              </p:cNvSpPr>
              <p:nvPr/>
            </p:nvSpPr>
            <p:spPr bwMode="auto">
              <a:xfrm>
                <a:off x="3828" y="821"/>
                <a:ext cx="277" cy="2"/>
              </a:xfrm>
              <a:custGeom>
                <a:avLst/>
                <a:gdLst>
                  <a:gd name="T0" fmla="*/ 277 w 277"/>
                  <a:gd name="T1" fmla="*/ 2 h 2"/>
                  <a:gd name="T2" fmla="*/ 139 w 277"/>
                  <a:gd name="T3" fmla="*/ 0 h 2"/>
                  <a:gd name="T4" fmla="*/ 0 w 277"/>
                  <a:gd name="T5" fmla="*/ 2 h 2"/>
                  <a:gd name="T6" fmla="*/ 0 60000 65536"/>
                  <a:gd name="T7" fmla="*/ 0 60000 65536"/>
                  <a:gd name="T8" fmla="*/ 0 60000 65536"/>
                  <a:gd name="T9" fmla="*/ 0 w 277"/>
                  <a:gd name="T10" fmla="*/ 0 h 2"/>
                  <a:gd name="T11" fmla="*/ 277 w 277"/>
                  <a:gd name="T12" fmla="*/ 2 h 2"/>
                </a:gdLst>
                <a:ahLst/>
                <a:cxnLst>
                  <a:cxn ang="T6">
                    <a:pos x="T0" y="T1"/>
                  </a:cxn>
                  <a:cxn ang="T7">
                    <a:pos x="T2" y="T3"/>
                  </a:cxn>
                  <a:cxn ang="T8">
                    <a:pos x="T4" y="T5"/>
                  </a:cxn>
                </a:cxnLst>
                <a:rect l="T9" t="T10" r="T11" b="T12"/>
                <a:pathLst>
                  <a:path w="277" h="2">
                    <a:moveTo>
                      <a:pt x="277" y="2"/>
                    </a:moveTo>
                    <a:lnTo>
                      <a:pt x="139" y="0"/>
                    </a:lnTo>
                    <a:lnTo>
                      <a:pt x="0" y="2"/>
                    </a:lnTo>
                  </a:path>
                </a:pathLst>
              </a:custGeom>
              <a:solidFill>
                <a:srgbClr val="000000"/>
              </a:solidFill>
              <a:ln w="1588">
                <a:solidFill>
                  <a:srgbClr val="C0C0C0"/>
                </a:solidFill>
                <a:prstDash val="solid"/>
                <a:round/>
                <a:headEnd/>
                <a:tailEnd/>
              </a:ln>
            </p:spPr>
            <p:txBody>
              <a:bodyPr/>
              <a:lstStyle/>
              <a:p>
                <a:endParaRPr lang="ru-RU" dirty="0"/>
              </a:p>
            </p:txBody>
          </p:sp>
        </p:grpSp>
      </p:grpSp>
      <p:pic>
        <p:nvPicPr>
          <p:cNvPr id="1326" name="Рисунок 1325">
            <a:extLst>
              <a:ext uri="{FF2B5EF4-FFF2-40B4-BE49-F238E27FC236}">
                <a16:creationId xmlns="" xmlns:a16="http://schemas.microsoft.com/office/drawing/2014/main" id="{92985A56-0391-BCB1-6FB0-AD30D814B08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860743" y="5842289"/>
            <a:ext cx="233713" cy="233713"/>
          </a:xfrm>
          <a:prstGeom prst="rect">
            <a:avLst/>
          </a:prstGeom>
        </p:spPr>
      </p:pic>
      <p:pic>
        <p:nvPicPr>
          <p:cNvPr id="1327" name="Рисунок 1326">
            <a:extLst>
              <a:ext uri="{FF2B5EF4-FFF2-40B4-BE49-F238E27FC236}">
                <a16:creationId xmlns="" xmlns:a16="http://schemas.microsoft.com/office/drawing/2014/main" id="{5A68A815-44C9-21D7-2547-0E6BC9FE4A3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072534" y="5842289"/>
            <a:ext cx="233713" cy="233713"/>
          </a:xfrm>
          <a:prstGeom prst="rect">
            <a:avLst/>
          </a:prstGeom>
        </p:spPr>
      </p:pic>
      <p:pic>
        <p:nvPicPr>
          <p:cNvPr id="1328" name="Рисунок 1327">
            <a:extLst>
              <a:ext uri="{FF2B5EF4-FFF2-40B4-BE49-F238E27FC236}">
                <a16:creationId xmlns="" xmlns:a16="http://schemas.microsoft.com/office/drawing/2014/main" id="{86CAD141-427D-68A1-8A75-D54841274558}"/>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284325" y="5842289"/>
            <a:ext cx="233713" cy="233713"/>
          </a:xfrm>
          <a:prstGeom prst="rect">
            <a:avLst/>
          </a:prstGeom>
        </p:spPr>
      </p:pic>
      <p:pic>
        <p:nvPicPr>
          <p:cNvPr id="1099" name="Рисунок 1098">
            <a:extLst>
              <a:ext uri="{FF2B5EF4-FFF2-40B4-BE49-F238E27FC236}">
                <a16:creationId xmlns="" xmlns:a16="http://schemas.microsoft.com/office/drawing/2014/main" id="{D0FB44CD-A582-5EBD-23B2-970FE48C6D1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37675" y="5694071"/>
            <a:ext cx="266805" cy="266805"/>
          </a:xfrm>
          <a:prstGeom prst="rect">
            <a:avLst/>
          </a:prstGeom>
        </p:spPr>
      </p:pic>
      <p:sp>
        <p:nvSpPr>
          <p:cNvPr id="7" name="Номер слайда 5">
            <a:extLst>
              <a:ext uri="{FF2B5EF4-FFF2-40B4-BE49-F238E27FC236}">
                <a16:creationId xmlns="" xmlns:a16="http://schemas.microsoft.com/office/drawing/2014/main" id="{A5111510-9D15-5666-A67C-95D74AC9C9B0}"/>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7</a:t>
            </a:fld>
            <a:endParaRPr lang="ru-RU" dirty="0"/>
          </a:p>
        </p:txBody>
      </p:sp>
    </p:spTree>
    <p:extLst>
      <p:ext uri="{BB962C8B-B14F-4D97-AF65-F5344CB8AC3E}">
        <p14:creationId xmlns:p14="http://schemas.microsoft.com/office/powerpoint/2010/main" val="125721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a:extLst>
              <a:ext uri="{FF2B5EF4-FFF2-40B4-BE49-F238E27FC236}">
                <a16:creationId xmlns="" xmlns:a16="http://schemas.microsoft.com/office/drawing/2014/main" id="{CA0CF6C4-80FA-E32D-0614-66F81000D475}"/>
              </a:ext>
            </a:extLst>
          </p:cNvPr>
          <p:cNvSpPr/>
          <p:nvPr/>
        </p:nvSpPr>
        <p:spPr>
          <a:xfrm>
            <a:off x="8338864" y="920174"/>
            <a:ext cx="1187122" cy="11871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 xmlns:a16="http://schemas.microsoft.com/office/drawing/2014/main" id="{8B75B593-2E45-12AF-15C8-40D370B21021}"/>
              </a:ext>
            </a:extLst>
          </p:cNvPr>
          <p:cNvSpPr/>
          <p:nvPr/>
        </p:nvSpPr>
        <p:spPr>
          <a:xfrm>
            <a:off x="8338864" y="2378525"/>
            <a:ext cx="1187122" cy="11871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a:extLst>
              <a:ext uri="{FF2B5EF4-FFF2-40B4-BE49-F238E27FC236}">
                <a16:creationId xmlns="" xmlns:a16="http://schemas.microsoft.com/office/drawing/2014/main" id="{8A563EE5-1747-67D5-8DA0-EB29D0F1F65A}"/>
              </a:ext>
            </a:extLst>
          </p:cNvPr>
          <p:cNvSpPr/>
          <p:nvPr/>
        </p:nvSpPr>
        <p:spPr>
          <a:xfrm>
            <a:off x="8338864" y="3836876"/>
            <a:ext cx="1187122" cy="11871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рямоугольник 28">
            <a:extLst>
              <a:ext uri="{FF2B5EF4-FFF2-40B4-BE49-F238E27FC236}">
                <a16:creationId xmlns="" xmlns:a16="http://schemas.microsoft.com/office/drawing/2014/main" id="{7F9743B9-3BD1-3A67-F285-72C3B0BB2DBC}"/>
              </a:ext>
            </a:extLst>
          </p:cNvPr>
          <p:cNvSpPr/>
          <p:nvPr/>
        </p:nvSpPr>
        <p:spPr>
          <a:xfrm>
            <a:off x="8324796" y="5295227"/>
            <a:ext cx="1187122" cy="11871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a:extLst>
              <a:ext uri="{FF2B5EF4-FFF2-40B4-BE49-F238E27FC236}">
                <a16:creationId xmlns="" xmlns:a16="http://schemas.microsoft.com/office/drawing/2014/main" id="{ECF7EFDE-D00C-65E1-97C2-95437749CCD1}"/>
              </a:ext>
            </a:extLst>
          </p:cNvPr>
          <p:cNvSpPr/>
          <p:nvPr/>
        </p:nvSpPr>
        <p:spPr>
          <a:xfrm>
            <a:off x="2171086" y="4548273"/>
            <a:ext cx="1187122" cy="11871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 xmlns:a16="http://schemas.microsoft.com/office/drawing/2014/main" id="{A963700E-DC3F-1DAE-FC97-DC29627F6490}"/>
              </a:ext>
            </a:extLst>
          </p:cNvPr>
          <p:cNvSpPr/>
          <p:nvPr/>
        </p:nvSpPr>
        <p:spPr>
          <a:xfrm>
            <a:off x="2185154" y="3000827"/>
            <a:ext cx="1187122" cy="11871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a:extLst>
              <a:ext uri="{FF2B5EF4-FFF2-40B4-BE49-F238E27FC236}">
                <a16:creationId xmlns="" xmlns:a16="http://schemas.microsoft.com/office/drawing/2014/main" id="{6274386E-73B1-F2F7-3D0D-CA729CFD7889}"/>
              </a:ext>
            </a:extLst>
          </p:cNvPr>
          <p:cNvSpPr/>
          <p:nvPr/>
        </p:nvSpPr>
        <p:spPr>
          <a:xfrm>
            <a:off x="2171086" y="1453380"/>
            <a:ext cx="1187122" cy="1187122"/>
          </a:xfrm>
          <a:prstGeom prst="rect">
            <a:avLst/>
          </a:prstGeom>
          <a:solidFill>
            <a:schemeClr val="accent2">
              <a:lumMod val="20000"/>
              <a:lumOff val="80000"/>
            </a:schemeClr>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662" y="2252663"/>
            <a:ext cx="2352675" cy="2352675"/>
          </a:xfrm>
          <a:prstGeom prst="rect">
            <a:avLst/>
          </a:prstGeom>
        </p:spPr>
      </p:pic>
      <p:pic>
        <p:nvPicPr>
          <p:cNvPr id="12" name="Рисунок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4647" y="3971938"/>
            <a:ext cx="875555" cy="875555"/>
          </a:xfrm>
          <a:prstGeom prst="rect">
            <a:avLst/>
          </a:prstGeom>
        </p:spPr>
      </p:pic>
      <p:pic>
        <p:nvPicPr>
          <p:cNvPr id="13" name="Рисунок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1254" y="2534794"/>
            <a:ext cx="894206" cy="894206"/>
          </a:xfrm>
          <a:prstGeom prst="rect">
            <a:avLst/>
          </a:prstGeom>
        </p:spPr>
      </p:pic>
      <p:pic>
        <p:nvPicPr>
          <p:cNvPr id="14" name="Рисунок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4242" y="5504673"/>
            <a:ext cx="768229" cy="768229"/>
          </a:xfrm>
          <a:prstGeom prst="rect">
            <a:avLst/>
          </a:prstGeom>
        </p:spPr>
      </p:pic>
      <p:pic>
        <p:nvPicPr>
          <p:cNvPr id="15" name="Рисунок 14"/>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536966" y="1118276"/>
            <a:ext cx="790918" cy="790918"/>
          </a:xfrm>
          <a:prstGeom prst="rect">
            <a:avLst/>
          </a:prstGeom>
        </p:spPr>
      </p:pic>
      <p:pic>
        <p:nvPicPr>
          <p:cNvPr id="5" name="Рисунок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12279" y="4690058"/>
            <a:ext cx="904736" cy="796169"/>
          </a:xfrm>
          <a:prstGeom prst="rect">
            <a:avLst/>
          </a:prstGeom>
        </p:spPr>
      </p:pic>
      <p:pic>
        <p:nvPicPr>
          <p:cNvPr id="9" name="Рисунок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42270" y="3157943"/>
            <a:ext cx="872891" cy="872891"/>
          </a:xfrm>
          <a:prstGeom prst="rect">
            <a:avLst/>
          </a:prstGeom>
        </p:spPr>
      </p:pic>
      <p:pic>
        <p:nvPicPr>
          <p:cNvPr id="10" name="Рисунок 9"/>
          <p:cNvPicPr>
            <a:picLocks noChangeAspect="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35995" y="1614433"/>
            <a:ext cx="865017" cy="865017"/>
          </a:xfrm>
          <a:prstGeom prst="rect">
            <a:avLst/>
          </a:prstGeom>
        </p:spPr>
      </p:pic>
      <p:sp>
        <p:nvSpPr>
          <p:cNvPr id="2" name="Заголовок 1">
            <a:extLst>
              <a:ext uri="{FF2B5EF4-FFF2-40B4-BE49-F238E27FC236}">
                <a16:creationId xmlns="" xmlns:a16="http://schemas.microsoft.com/office/drawing/2014/main" id="{BD87F687-1D8C-26D0-E21F-E97FD659419D}"/>
              </a:ext>
            </a:extLst>
          </p:cNvPr>
          <p:cNvSpPr>
            <a:spLocks noGrp="1"/>
          </p:cNvSpPr>
          <p:nvPr>
            <p:ph type="title"/>
          </p:nvPr>
        </p:nvSpPr>
        <p:spPr/>
        <p:txBody>
          <a:bodyPr vert="horz" lIns="216000" tIns="45720" rIns="91440" bIns="45720" rtlCol="0" anchor="ctr">
            <a:normAutofit/>
          </a:bodyPr>
          <a:lstStyle/>
          <a:p>
            <a:pPr defTabSz="653156"/>
            <a:r>
              <a:rPr lang="ru-RU" sz="1400" dirty="0">
                <a:solidFill>
                  <a:schemeClr val="tx1">
                    <a:lumMod val="65000"/>
                    <a:lumOff val="35000"/>
                  </a:schemeClr>
                </a:solidFill>
              </a:rPr>
              <a:t>Зачем нужен PI System</a:t>
            </a:r>
          </a:p>
        </p:txBody>
      </p:sp>
      <p:sp>
        <p:nvSpPr>
          <p:cNvPr id="4" name="Line 713">
            <a:extLst>
              <a:ext uri="{FF2B5EF4-FFF2-40B4-BE49-F238E27FC236}">
                <a16:creationId xmlns="" xmlns:a16="http://schemas.microsoft.com/office/drawing/2014/main" id="{4015805A-7250-9BCE-0101-A7A17E245E19}"/>
              </a:ext>
            </a:extLst>
          </p:cNvPr>
          <p:cNvSpPr>
            <a:spLocks noChangeShapeType="1"/>
          </p:cNvSpPr>
          <p:nvPr/>
        </p:nvSpPr>
        <p:spPr bwMode="auto">
          <a:xfrm>
            <a:off x="3493928" y="2046941"/>
            <a:ext cx="1503741" cy="471454"/>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1" name="Line 713">
            <a:extLst>
              <a:ext uri="{FF2B5EF4-FFF2-40B4-BE49-F238E27FC236}">
                <a16:creationId xmlns="" xmlns:a16="http://schemas.microsoft.com/office/drawing/2014/main" id="{0AA890D2-4288-04D6-AF63-D5EDC6B536F9}"/>
              </a:ext>
            </a:extLst>
          </p:cNvPr>
          <p:cNvSpPr>
            <a:spLocks noChangeShapeType="1"/>
          </p:cNvSpPr>
          <p:nvPr/>
        </p:nvSpPr>
        <p:spPr bwMode="auto">
          <a:xfrm flipV="1">
            <a:off x="3493929" y="3627817"/>
            <a:ext cx="1425734"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20" name="Line 713">
            <a:extLst>
              <a:ext uri="{FF2B5EF4-FFF2-40B4-BE49-F238E27FC236}">
                <a16:creationId xmlns="" xmlns:a16="http://schemas.microsoft.com/office/drawing/2014/main" id="{F9A7E49A-5898-6DFE-0FA6-A4B35FB3BFF0}"/>
              </a:ext>
            </a:extLst>
          </p:cNvPr>
          <p:cNvSpPr>
            <a:spLocks noChangeShapeType="1"/>
          </p:cNvSpPr>
          <p:nvPr/>
        </p:nvSpPr>
        <p:spPr bwMode="auto">
          <a:xfrm flipV="1">
            <a:off x="3493927" y="4717563"/>
            <a:ext cx="1503741" cy="471454"/>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30" name="Line 713">
            <a:extLst>
              <a:ext uri="{FF2B5EF4-FFF2-40B4-BE49-F238E27FC236}">
                <a16:creationId xmlns="" xmlns:a16="http://schemas.microsoft.com/office/drawing/2014/main" id="{F5F1DC33-1DEC-F579-8DDE-D9D33795AC3E}"/>
              </a:ext>
            </a:extLst>
          </p:cNvPr>
          <p:cNvSpPr>
            <a:spLocks noChangeShapeType="1"/>
          </p:cNvSpPr>
          <p:nvPr/>
        </p:nvSpPr>
        <p:spPr bwMode="auto">
          <a:xfrm flipV="1">
            <a:off x="6975683" y="1614433"/>
            <a:ext cx="1187122" cy="713862"/>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31" name="Line 713">
            <a:extLst>
              <a:ext uri="{FF2B5EF4-FFF2-40B4-BE49-F238E27FC236}">
                <a16:creationId xmlns="" xmlns:a16="http://schemas.microsoft.com/office/drawing/2014/main" id="{0FD763F8-7424-D21B-D0C8-153E51E0CC3B}"/>
              </a:ext>
            </a:extLst>
          </p:cNvPr>
          <p:cNvSpPr>
            <a:spLocks noChangeShapeType="1"/>
          </p:cNvSpPr>
          <p:nvPr/>
        </p:nvSpPr>
        <p:spPr bwMode="auto">
          <a:xfrm flipV="1">
            <a:off x="7272337" y="3000827"/>
            <a:ext cx="906001" cy="0"/>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32" name="Line 713">
            <a:extLst>
              <a:ext uri="{FF2B5EF4-FFF2-40B4-BE49-F238E27FC236}">
                <a16:creationId xmlns="" xmlns:a16="http://schemas.microsoft.com/office/drawing/2014/main" id="{2FE98C51-FDBB-8669-625D-5DAABF9DBE19}"/>
              </a:ext>
            </a:extLst>
          </p:cNvPr>
          <p:cNvSpPr>
            <a:spLocks noChangeShapeType="1"/>
          </p:cNvSpPr>
          <p:nvPr/>
        </p:nvSpPr>
        <p:spPr bwMode="auto">
          <a:xfrm>
            <a:off x="7043737" y="4038318"/>
            <a:ext cx="1119068" cy="444461"/>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34" name="Line 713">
            <a:extLst>
              <a:ext uri="{FF2B5EF4-FFF2-40B4-BE49-F238E27FC236}">
                <a16:creationId xmlns="" xmlns:a16="http://schemas.microsoft.com/office/drawing/2014/main" id="{38A4EDB4-B48A-5100-4600-AD04340A0B08}"/>
              </a:ext>
            </a:extLst>
          </p:cNvPr>
          <p:cNvSpPr>
            <a:spLocks noChangeShapeType="1"/>
          </p:cNvSpPr>
          <p:nvPr/>
        </p:nvSpPr>
        <p:spPr bwMode="auto">
          <a:xfrm>
            <a:off x="6952143" y="4653591"/>
            <a:ext cx="1187122" cy="1187122"/>
          </a:xfrm>
          <a:prstGeom prst="line">
            <a:avLst/>
          </a:prstGeom>
          <a:ln w="6350">
            <a:solidFill>
              <a:schemeClr val="tx1"/>
            </a:solidFill>
            <a:prstDash val="lgDash"/>
            <a:headEnd type="oval" w="sm" len="sm"/>
            <a:tailEnd type="triangle" w="sm" len="sm"/>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7" name="Номер слайда 5">
            <a:extLst>
              <a:ext uri="{FF2B5EF4-FFF2-40B4-BE49-F238E27FC236}">
                <a16:creationId xmlns="" xmlns:a16="http://schemas.microsoft.com/office/drawing/2014/main" id="{149D2692-1814-9FC9-28BF-C5F492847CA2}"/>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8</a:t>
            </a:fld>
            <a:endParaRPr lang="ru-RU" dirty="0"/>
          </a:p>
        </p:txBody>
      </p:sp>
    </p:spTree>
    <p:extLst>
      <p:ext uri="{BB962C8B-B14F-4D97-AF65-F5344CB8AC3E}">
        <p14:creationId xmlns:p14="http://schemas.microsoft.com/office/powerpoint/2010/main" val="3014667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9F3582C1-39EE-1B57-EAB9-CD4F04C3CC53}"/>
              </a:ext>
            </a:extLst>
          </p:cNvPr>
          <p:cNvSpPr/>
          <p:nvPr/>
        </p:nvSpPr>
        <p:spPr>
          <a:xfrm>
            <a:off x="3411020" y="908051"/>
            <a:ext cx="8446018" cy="558164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с одним вырезанным углом 7"/>
          <p:cNvSpPr/>
          <p:nvPr/>
        </p:nvSpPr>
        <p:spPr bwMode="auto">
          <a:xfrm rot="10800000" flipV="1">
            <a:off x="482346" y="1634899"/>
            <a:ext cx="2620450" cy="532800"/>
          </a:xfrm>
          <a:prstGeom prst="snip1Rect">
            <a:avLst/>
          </a:prstGeom>
          <a:solidFill>
            <a:srgbClr val="FFD032"/>
          </a:solidFill>
          <a:ln>
            <a:noFill/>
          </a:ln>
        </p:spPr>
        <p:txBody>
          <a:bodyPr wrap="none" lIns="97707" tIns="48854" rIns="97707" bIns="48854" anchor="ctr"/>
          <a:lstStyle/>
          <a:p>
            <a:r>
              <a:rPr lang="ru-RU" sz="1600" b="1" dirty="0">
                <a:latin typeface="Arial" panose="020B0604020202020204" pitchFamily="34" charset="0"/>
                <a:cs typeface="Arial" panose="020B0604020202020204" pitchFamily="34" charset="0"/>
              </a:rPr>
              <a:t>PI AF</a:t>
            </a:r>
          </a:p>
        </p:txBody>
      </p:sp>
      <p:sp>
        <p:nvSpPr>
          <p:cNvPr id="9" name="Прямоугольник с одним вырезанным углом 8"/>
          <p:cNvSpPr/>
          <p:nvPr/>
        </p:nvSpPr>
        <p:spPr bwMode="auto">
          <a:xfrm rot="10800000" flipV="1">
            <a:off x="480885" y="914566"/>
            <a:ext cx="2620452" cy="532800"/>
          </a:xfrm>
          <a:prstGeom prst="snip1Rect">
            <a:avLst/>
          </a:prstGeom>
          <a:solidFill>
            <a:srgbClr val="FFD032"/>
          </a:solidFill>
          <a:ln>
            <a:noFill/>
          </a:ln>
        </p:spPr>
        <p:txBody>
          <a:bodyPr wrap="none" lIns="97707" tIns="48854" rIns="97707" bIns="48854" anchor="ctr"/>
          <a:lstStyle/>
          <a:p>
            <a:r>
              <a:rPr lang="ru-RU" sz="1600" b="1" dirty="0">
                <a:latin typeface="Arial" panose="020B0604020202020204" pitchFamily="34" charset="0"/>
                <a:cs typeface="Arial" panose="020B0604020202020204" pitchFamily="34" charset="0"/>
              </a:rPr>
              <a:t>PI ACE</a:t>
            </a:r>
          </a:p>
        </p:txBody>
      </p:sp>
      <p:sp>
        <p:nvSpPr>
          <p:cNvPr id="10" name="Прямоугольник с одним вырезанным углом 9"/>
          <p:cNvSpPr/>
          <p:nvPr/>
        </p:nvSpPr>
        <p:spPr bwMode="auto">
          <a:xfrm rot="10800000" flipV="1">
            <a:off x="480885" y="3795898"/>
            <a:ext cx="2620454" cy="532800"/>
          </a:xfrm>
          <a:prstGeom prst="snip1Rect">
            <a:avLst>
              <a:gd name="adj" fmla="val 16853"/>
            </a:avLst>
          </a:prstGeom>
          <a:solidFill>
            <a:srgbClr val="FFD032"/>
          </a:solidFill>
          <a:ln>
            <a:noFill/>
          </a:ln>
        </p:spPr>
        <p:txBody>
          <a:bodyPr wrap="none" lIns="97707" tIns="48854" rIns="97707" bIns="48854" anchor="ctr"/>
          <a:lstStyle/>
          <a:p>
            <a:r>
              <a:rPr lang="ru-RU" sz="1600" b="1" dirty="0">
                <a:latin typeface="Arial" panose="020B0604020202020204" pitchFamily="34" charset="0"/>
                <a:cs typeface="Arial" panose="020B0604020202020204" pitchFamily="34" charset="0"/>
              </a:rPr>
              <a:t>PI OPC Interface</a:t>
            </a:r>
          </a:p>
        </p:txBody>
      </p:sp>
      <p:sp>
        <p:nvSpPr>
          <p:cNvPr id="11" name="Прямоугольник с одним вырезанным углом 10"/>
          <p:cNvSpPr/>
          <p:nvPr/>
        </p:nvSpPr>
        <p:spPr bwMode="auto">
          <a:xfrm rot="10800000" flipV="1">
            <a:off x="482342" y="2355232"/>
            <a:ext cx="2620454" cy="532800"/>
          </a:xfrm>
          <a:prstGeom prst="snip1Rect">
            <a:avLst/>
          </a:prstGeom>
          <a:solidFill>
            <a:srgbClr val="FFD032"/>
          </a:solidFill>
          <a:ln>
            <a:noFill/>
          </a:ln>
        </p:spPr>
        <p:txBody>
          <a:bodyPr wrap="none" lIns="97707" tIns="48854" rIns="97707" bIns="48854" anchor="ctr"/>
          <a:lstStyle/>
          <a:p>
            <a:r>
              <a:rPr lang="ru-RU" sz="1600" b="1" dirty="0">
                <a:latin typeface="Arial" panose="020B0604020202020204" pitchFamily="34" charset="0"/>
                <a:cs typeface="Arial" panose="020B0604020202020204" pitchFamily="34" charset="0"/>
              </a:rPr>
              <a:t>PI ProcessBook</a:t>
            </a:r>
          </a:p>
        </p:txBody>
      </p:sp>
      <p:sp>
        <p:nvSpPr>
          <p:cNvPr id="12" name="Прямоугольник с одним вырезанным углом 11"/>
          <p:cNvSpPr/>
          <p:nvPr/>
        </p:nvSpPr>
        <p:spPr bwMode="auto">
          <a:xfrm rot="10800000" flipV="1">
            <a:off x="480885" y="3075565"/>
            <a:ext cx="2620454" cy="532800"/>
          </a:xfrm>
          <a:prstGeom prst="snip1Rect">
            <a:avLst>
              <a:gd name="adj" fmla="val 15233"/>
            </a:avLst>
          </a:prstGeom>
          <a:solidFill>
            <a:srgbClr val="FFD032"/>
          </a:solidFill>
          <a:ln>
            <a:noFill/>
          </a:ln>
        </p:spPr>
        <p:txBody>
          <a:bodyPr wrap="none" lIns="97707" tIns="48854" rIns="97707" bIns="48854" anchor="ctr"/>
          <a:lstStyle/>
          <a:p>
            <a:r>
              <a:rPr lang="en-US" sz="1600" b="1" dirty="0">
                <a:latin typeface="Arial" panose="020B0604020202020204" pitchFamily="34" charset="0"/>
                <a:cs typeface="Arial" panose="020B0604020202020204" pitchFamily="34" charset="0"/>
              </a:rPr>
              <a:t>PI SDK/API</a:t>
            </a:r>
            <a:endParaRPr lang="ru-RU" sz="1600" b="1" dirty="0">
              <a:latin typeface="Arial" panose="020B0604020202020204" pitchFamily="34" charset="0"/>
              <a:cs typeface="Arial" panose="020B0604020202020204" pitchFamily="34" charset="0"/>
            </a:endParaRPr>
          </a:p>
        </p:txBody>
      </p:sp>
      <p:pic>
        <p:nvPicPr>
          <p:cNvPr id="15" name="Рисунок 14"/>
          <p:cNvPicPr/>
          <p:nvPr/>
        </p:nvPicPr>
        <p:blipFill>
          <a:blip r:embed="rId3"/>
          <a:stretch>
            <a:fillRect/>
          </a:stretch>
        </p:blipFill>
        <p:spPr>
          <a:xfrm>
            <a:off x="3544584" y="1015238"/>
            <a:ext cx="8178890" cy="5367274"/>
          </a:xfrm>
          <a:prstGeom prst="rect">
            <a:avLst/>
          </a:prstGeom>
          <a:ln>
            <a:solidFill>
              <a:srgbClr val="FCFC17"/>
            </a:solidFill>
          </a:ln>
        </p:spPr>
      </p:pic>
      <p:sp>
        <p:nvSpPr>
          <p:cNvPr id="16" name="Прямоугольник с одним вырезанным углом 15"/>
          <p:cNvSpPr/>
          <p:nvPr/>
        </p:nvSpPr>
        <p:spPr bwMode="auto">
          <a:xfrm rot="10800000" flipV="1">
            <a:off x="480885" y="4516231"/>
            <a:ext cx="2620454" cy="532800"/>
          </a:xfrm>
          <a:prstGeom prst="snip1Rect">
            <a:avLst>
              <a:gd name="adj" fmla="val 15233"/>
            </a:avLst>
          </a:prstGeom>
          <a:solidFill>
            <a:srgbClr val="FFD032"/>
          </a:solidFill>
          <a:ln>
            <a:noFill/>
          </a:ln>
        </p:spPr>
        <p:txBody>
          <a:bodyPr wrap="none" lIns="97707" tIns="48854" rIns="97707" bIns="48854" anchor="ctr"/>
          <a:lstStyle/>
          <a:p>
            <a:r>
              <a:rPr lang="en-US" sz="1600" b="1" dirty="0">
                <a:latin typeface="Arial" panose="020B0604020202020204" pitchFamily="34" charset="0"/>
                <a:cs typeface="Arial" panose="020B0604020202020204" pitchFamily="34" charset="0"/>
              </a:rPr>
              <a:t>PI SMT</a:t>
            </a:r>
            <a:endParaRPr lang="ru-RU" sz="1600" b="1" dirty="0">
              <a:latin typeface="Arial" panose="020B0604020202020204" pitchFamily="34" charset="0"/>
              <a:cs typeface="Arial" panose="020B0604020202020204" pitchFamily="34" charset="0"/>
            </a:endParaRPr>
          </a:p>
        </p:txBody>
      </p:sp>
      <p:sp>
        <p:nvSpPr>
          <p:cNvPr id="17" name="Прямоугольник с одним вырезанным углом 16"/>
          <p:cNvSpPr/>
          <p:nvPr/>
        </p:nvSpPr>
        <p:spPr bwMode="auto">
          <a:xfrm rot="10800000" flipV="1">
            <a:off x="479425" y="5236564"/>
            <a:ext cx="2620454" cy="532800"/>
          </a:xfrm>
          <a:prstGeom prst="snip1Rect">
            <a:avLst>
              <a:gd name="adj" fmla="val 15233"/>
            </a:avLst>
          </a:prstGeom>
          <a:solidFill>
            <a:srgbClr val="FFD032"/>
          </a:solidFill>
          <a:ln>
            <a:noFill/>
          </a:ln>
        </p:spPr>
        <p:txBody>
          <a:bodyPr wrap="none" lIns="97707" tIns="48854" rIns="97707" bIns="48854" anchor="ctr"/>
          <a:lstStyle/>
          <a:p>
            <a:r>
              <a:rPr lang="en-US" sz="1600" b="1" dirty="0">
                <a:latin typeface="Arial" panose="020B0604020202020204" pitchFamily="34" charset="0"/>
                <a:cs typeface="Arial" panose="020B0604020202020204" pitchFamily="34" charset="0"/>
              </a:rPr>
              <a:t>PI SQL Commander</a:t>
            </a:r>
            <a:endParaRPr lang="ru-RU" sz="1600" b="1" dirty="0">
              <a:latin typeface="Arial" panose="020B0604020202020204" pitchFamily="34" charset="0"/>
              <a:cs typeface="Arial" panose="020B0604020202020204" pitchFamily="34" charset="0"/>
            </a:endParaRPr>
          </a:p>
        </p:txBody>
      </p:sp>
      <p:sp>
        <p:nvSpPr>
          <p:cNvPr id="18" name="Прямоугольник с одним вырезанным углом 17"/>
          <p:cNvSpPr/>
          <p:nvPr/>
        </p:nvSpPr>
        <p:spPr bwMode="auto">
          <a:xfrm rot="10800000" flipV="1">
            <a:off x="479425" y="5956900"/>
            <a:ext cx="2620454" cy="532800"/>
          </a:xfrm>
          <a:prstGeom prst="snip1Rect">
            <a:avLst>
              <a:gd name="adj" fmla="val 15233"/>
            </a:avLst>
          </a:prstGeom>
          <a:solidFill>
            <a:srgbClr val="FFD032"/>
          </a:solidFill>
          <a:ln>
            <a:noFill/>
          </a:ln>
        </p:spPr>
        <p:txBody>
          <a:bodyPr wrap="none" lIns="97707" tIns="48854" rIns="97707" bIns="48854" anchor="ctr"/>
          <a:lstStyle/>
          <a:p>
            <a:r>
              <a:rPr lang="en-US" sz="1600" b="1" dirty="0">
                <a:latin typeface="Arial" panose="020B0604020202020204" pitchFamily="34" charset="0"/>
                <a:cs typeface="Arial" panose="020B0604020202020204" pitchFamily="34" charset="0"/>
              </a:rPr>
              <a:t>PI Notifications</a:t>
            </a:r>
            <a:endParaRPr lang="ru-RU" sz="1600" b="1" dirty="0">
              <a:latin typeface="Arial" panose="020B0604020202020204" pitchFamily="34" charset="0"/>
              <a:cs typeface="Arial" panose="020B0604020202020204" pitchFamily="34" charset="0"/>
            </a:endParaRPr>
          </a:p>
        </p:txBody>
      </p:sp>
      <p:sp>
        <p:nvSpPr>
          <p:cNvPr id="2" name="Заголовок 1">
            <a:extLst>
              <a:ext uri="{FF2B5EF4-FFF2-40B4-BE49-F238E27FC236}">
                <a16:creationId xmlns="" xmlns:a16="http://schemas.microsoft.com/office/drawing/2014/main" id="{5ECBF2D7-A3C5-E0A4-CE69-18FB830EDC74}"/>
              </a:ext>
            </a:extLst>
          </p:cNvPr>
          <p:cNvSpPr>
            <a:spLocks noGrp="1"/>
          </p:cNvSpPr>
          <p:nvPr>
            <p:ph type="title"/>
          </p:nvPr>
        </p:nvSpPr>
        <p:spPr/>
        <p:txBody>
          <a:bodyPr vert="horz" lIns="216000" tIns="45720" rIns="91440" bIns="45720" rtlCol="0" anchor="ctr">
            <a:normAutofit/>
          </a:bodyPr>
          <a:lstStyle/>
          <a:p>
            <a:pPr defTabSz="653156"/>
            <a:r>
              <a:rPr lang="ru-RU" sz="1400" dirty="0">
                <a:solidFill>
                  <a:schemeClr val="tx1">
                    <a:lumMod val="65000"/>
                    <a:lumOff val="35000"/>
                  </a:schemeClr>
                </a:solidFill>
              </a:rPr>
              <a:t>Компоненты системы</a:t>
            </a:r>
          </a:p>
        </p:txBody>
      </p:sp>
      <p:sp>
        <p:nvSpPr>
          <p:cNvPr id="5" name="Номер слайда 5">
            <a:extLst>
              <a:ext uri="{FF2B5EF4-FFF2-40B4-BE49-F238E27FC236}">
                <a16:creationId xmlns="" xmlns:a16="http://schemas.microsoft.com/office/drawing/2014/main" id="{37D907AE-9F8C-C8F9-D8E7-5E8567439C21}"/>
              </a:ext>
            </a:extLst>
          </p:cNvPr>
          <p:cNvSpPr>
            <a:spLocks noGrp="1"/>
          </p:cNvSpPr>
          <p:nvPr>
            <p:ph type="sldNum" sz="quarter" idx="12"/>
          </p:nvPr>
        </p:nvSpPr>
        <p:spPr>
          <a:xfrm>
            <a:off x="11868826" y="6624481"/>
            <a:ext cx="292694" cy="230854"/>
          </a:xfrm>
        </p:spPr>
        <p:txBody>
          <a:bodyPr lIns="0" tIns="0" rIns="0" bIns="0" anchor="ctr" anchorCtr="0"/>
          <a:lstStyle>
            <a:lvl1pPr algn="ctr">
              <a:defRPr sz="739" b="1"/>
            </a:lvl1pPr>
          </a:lstStyle>
          <a:p>
            <a:fld id="{E62442AA-5593-444C-A71E-F10362BE78A2}" type="slidenum">
              <a:rPr lang="ru-RU" smtClean="0"/>
              <a:pPr/>
              <a:t>9</a:t>
            </a:fld>
            <a:endParaRPr lang="ru-RU" dirty="0"/>
          </a:p>
        </p:txBody>
      </p:sp>
    </p:spTree>
    <p:extLst>
      <p:ext uri="{BB962C8B-B14F-4D97-AF65-F5344CB8AC3E}">
        <p14:creationId xmlns:p14="http://schemas.microsoft.com/office/powerpoint/2010/main" val="3921686819"/>
      </p:ext>
    </p:extLst>
  </p:cSld>
  <p:clrMapOvr>
    <a:masterClrMapping/>
  </p:clrMapOvr>
</p:sld>
</file>

<file path=ppt/theme/theme1.xml><?xml version="1.0" encoding="utf-8"?>
<a:theme xmlns:a="http://schemas.openxmlformats.org/drawingml/2006/main" name="1_Тема Office">
  <a:themeElements>
    <a:clrScheme name="Сибинтек">
      <a:dk1>
        <a:srgbClr val="000000"/>
      </a:dk1>
      <a:lt1>
        <a:srgbClr val="FFFFFF"/>
      </a:lt1>
      <a:dk2>
        <a:srgbClr val="6A6A6A"/>
      </a:dk2>
      <a:lt2>
        <a:srgbClr val="B2B2B2"/>
      </a:lt2>
      <a:accent1>
        <a:srgbClr val="EF6B00"/>
      </a:accent1>
      <a:accent2>
        <a:srgbClr val="FFD200"/>
      </a:accent2>
      <a:accent3>
        <a:srgbClr val="FA9D10"/>
      </a:accent3>
      <a:accent4>
        <a:srgbClr val="F9BD00"/>
      </a:accent4>
      <a:accent5>
        <a:srgbClr val="415B78"/>
      </a:accent5>
      <a:accent6>
        <a:srgbClr val="92A0B1"/>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9429</TotalTime>
  <Words>3936</Words>
  <Application>Microsoft Office PowerPoint</Application>
  <PresentationFormat>Широкоэкранный</PresentationFormat>
  <Paragraphs>558</Paragraphs>
  <Slides>17</Slides>
  <Notes>15</Notes>
  <HiddenSlides>0</HiddenSlides>
  <MMClips>0</MMClips>
  <ScaleCrop>false</ScaleCrop>
  <HeadingPairs>
    <vt:vector size="8" baseType="variant">
      <vt:variant>
        <vt:lpstr>Использованные шрифты</vt:lpstr>
      </vt:variant>
      <vt:variant>
        <vt:i4>10</vt:i4>
      </vt:variant>
      <vt:variant>
        <vt:lpstr>Тема</vt:lpstr>
      </vt:variant>
      <vt:variant>
        <vt:i4>1</vt:i4>
      </vt:variant>
      <vt:variant>
        <vt:lpstr>Внедренные серверы OLE</vt:lpstr>
      </vt:variant>
      <vt:variant>
        <vt:i4>1</vt:i4>
      </vt:variant>
      <vt:variant>
        <vt:lpstr>Заголовки слайдов</vt:lpstr>
      </vt:variant>
      <vt:variant>
        <vt:i4>17</vt:i4>
      </vt:variant>
    </vt:vector>
  </HeadingPairs>
  <TitlesOfParts>
    <vt:vector size="29" baseType="lpstr">
      <vt:lpstr>ＭＳ Ｐゴシック</vt:lpstr>
      <vt:lpstr>游ゴシック</vt:lpstr>
      <vt:lpstr>Arial</vt:lpstr>
      <vt:lpstr>Arial Black</vt:lpstr>
      <vt:lpstr>Calibri</vt:lpstr>
      <vt:lpstr>Calibri Light</vt:lpstr>
      <vt:lpstr>Segoe UI Symbol</vt:lpstr>
      <vt:lpstr>Symbol</vt:lpstr>
      <vt:lpstr>Times New Roman</vt:lpstr>
      <vt:lpstr>Wingdings</vt:lpstr>
      <vt:lpstr>1_Тема Office</vt:lpstr>
      <vt:lpstr>Clip</vt:lpstr>
      <vt:lpstr>Презентация PowerPoint</vt:lpstr>
      <vt:lpstr>Сибинтек сегодня</vt:lpstr>
      <vt:lpstr>Структура технической поддержки производственных систем</vt:lpstr>
      <vt:lpstr>Автоматизация бизнес-процессов  нефтеперерабатывающего завода</vt:lpstr>
      <vt:lpstr>Где мы в пирамиде CIM</vt:lpstr>
      <vt:lpstr>Интегрированная система управления предприятием</vt:lpstr>
      <vt:lpstr>Представление информации реального времени на производстве</vt:lpstr>
      <vt:lpstr>Зачем нужен PI System</vt:lpstr>
      <vt:lpstr>Компоненты системы</vt:lpstr>
      <vt:lpstr>Польза для производства</vt:lpstr>
      <vt:lpstr>Используемые технологии и инструменты</vt:lpstr>
      <vt:lpstr>Схема расположений уровней и масс в РВС</vt:lpstr>
      <vt:lpstr>Представление объектов и временных рядов в приложениях</vt:lpstr>
      <vt:lpstr>Как мы видим PI System?</vt:lpstr>
      <vt:lpstr>Схема расчёта после перехода с оптимизацией</vt:lpstr>
      <vt:lpstr>Схема расчёта после перехода с оптимизацией</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Тимуршина Юлия Сергеевна</dc:creator>
  <cp:lastModifiedBy>Оболенский Роман Михайлович</cp:lastModifiedBy>
  <cp:revision>202</cp:revision>
  <dcterms:created xsi:type="dcterms:W3CDTF">2024-04-04T06:46:11Z</dcterms:created>
  <dcterms:modified xsi:type="dcterms:W3CDTF">2025-05-14T12:41:12Z</dcterms:modified>
</cp:coreProperties>
</file>